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7"/>
  </p:notesMasterIdLst>
  <p:handoutMasterIdLst>
    <p:handoutMasterId r:id="rId8"/>
  </p:handoutMasterIdLst>
  <p:sldIdLst>
    <p:sldId id="341" r:id="rId5"/>
    <p:sldId id="371" r:id="rId6"/>
  </p:sldIdLst>
  <p:sldSz cx="12192000" cy="6858000"/>
  <p:notesSz cx="6858000" cy="9313863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521415D9-36F7-43E2-AB2F-B90AF26B5E84}">
      <p14:sectionLst xmlns:p14="http://schemas.microsoft.com/office/powerpoint/2010/main">
        <p14:section name="Untitled Section" id="{18E84A3C-8C20-43DD-8B7F-FBE126D8E021}">
          <p14:sldIdLst/>
        </p14:section>
        <p14:section name="Untitled Section" id="{53209004-5F35-4A06-A5A9-84462D130C02}">
          <p14:sldIdLst>
            <p14:sldId id="341"/>
            <p14:sldId id="37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34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108" d="100"/>
          <a:sy n="108" d="100"/>
        </p:scale>
        <p:origin x="564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2934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2849" cy="46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790" tIns="44895" rIns="89790" bIns="44895" numCol="1" anchor="t" anchorCtr="0" compatLnSpc="1">
            <a:prstTxWarp prst="textNoShape">
              <a:avLst/>
            </a:prstTxWarp>
          </a:bodyPr>
          <a:lstStyle>
            <a:lvl1pPr defTabSz="898185" eaLnBrk="1" hangingPunct="1">
              <a:defRPr sz="11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5152" y="0"/>
            <a:ext cx="2972849" cy="46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790" tIns="44895" rIns="89790" bIns="44895" numCol="1" anchor="t" anchorCtr="0" compatLnSpc="1">
            <a:prstTxWarp prst="textNoShape">
              <a:avLst/>
            </a:prstTxWarp>
          </a:bodyPr>
          <a:lstStyle>
            <a:lvl1pPr algn="r" defTabSz="898185" eaLnBrk="1" hangingPunct="1">
              <a:defRPr sz="11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47584"/>
            <a:ext cx="2972849" cy="46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790" tIns="44895" rIns="89790" bIns="44895" numCol="1" anchor="b" anchorCtr="0" compatLnSpc="1">
            <a:prstTxWarp prst="textNoShape">
              <a:avLst/>
            </a:prstTxWarp>
          </a:bodyPr>
          <a:lstStyle>
            <a:lvl1pPr defTabSz="898185" eaLnBrk="1" hangingPunct="1">
              <a:defRPr sz="11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5152" y="8847584"/>
            <a:ext cx="2972849" cy="46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790" tIns="44895" rIns="89790" bIns="44895" numCol="1" anchor="b" anchorCtr="0" compatLnSpc="1">
            <a:prstTxWarp prst="textNoShape">
              <a:avLst/>
            </a:prstTxWarp>
          </a:bodyPr>
          <a:lstStyle>
            <a:lvl1pPr algn="r" defTabSz="898185" eaLnBrk="1" hangingPunct="1">
              <a:defRPr sz="11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2849" cy="46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790" tIns="44895" rIns="89790" bIns="44895" numCol="1" anchor="t" anchorCtr="0" compatLnSpc="1">
            <a:prstTxWarp prst="textNoShape">
              <a:avLst/>
            </a:prstTxWarp>
          </a:bodyPr>
          <a:lstStyle>
            <a:lvl1pPr defTabSz="898185" eaLnBrk="1" hangingPunct="1">
              <a:defRPr sz="11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5152" y="0"/>
            <a:ext cx="2972849" cy="46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790" tIns="44895" rIns="89790" bIns="44895" numCol="1" anchor="t" anchorCtr="0" compatLnSpc="1">
            <a:prstTxWarp prst="textNoShape">
              <a:avLst/>
            </a:prstTxWarp>
          </a:bodyPr>
          <a:lstStyle>
            <a:lvl1pPr algn="r" defTabSz="898185" eaLnBrk="1" hangingPunct="1">
              <a:defRPr sz="11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23850" y="698500"/>
            <a:ext cx="6210300" cy="34925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5449" y="4423792"/>
            <a:ext cx="5027103" cy="41921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790" tIns="44895" rIns="89790" bIns="4489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47584"/>
            <a:ext cx="2972849" cy="46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790" tIns="44895" rIns="89790" bIns="44895" numCol="1" anchor="b" anchorCtr="0" compatLnSpc="1">
            <a:prstTxWarp prst="textNoShape">
              <a:avLst/>
            </a:prstTxWarp>
          </a:bodyPr>
          <a:lstStyle>
            <a:lvl1pPr defTabSz="898185" eaLnBrk="1" hangingPunct="1">
              <a:defRPr sz="11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5152" y="8847584"/>
            <a:ext cx="2972849" cy="46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790" tIns="44895" rIns="89790" bIns="44895" numCol="1" anchor="b" anchorCtr="0" compatLnSpc="1">
            <a:prstTxWarp prst="textNoShape">
              <a:avLst/>
            </a:prstTxWarp>
          </a:bodyPr>
          <a:lstStyle>
            <a:lvl1pPr algn="r" defTabSz="898185" eaLnBrk="1" hangingPunct="1">
              <a:defRPr sz="11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38492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2020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270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3GPPRAN-Rel-18 workshop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eMeeting – June 28 – July 2 2021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RP-210498</a:t>
            </a:r>
          </a:p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416" y="2565647"/>
            <a:ext cx="10306975" cy="863353"/>
          </a:xfrm>
        </p:spPr>
        <p:txBody>
          <a:bodyPr/>
          <a:lstStyle/>
          <a:p>
            <a:pPr algn="ctr" eaLnBrk="1" hangingPunct="1"/>
            <a:r>
              <a:rPr lang="en-GB" altLang="ko-KR" sz="36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굴림" panose="020B0600000101010101" pitchFamily="50" charset="-127"/>
              </a:rPr>
              <a:t>Public Safety Requirements for  Release 18</a:t>
            </a:r>
            <a:endParaRPr lang="en-GB" altLang="en-US" sz="3600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3915473"/>
            <a:ext cx="7886700" cy="496272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en-GB" altLang="en-US" sz="1800" dirty="0"/>
              <a:t>Eshwar Pittampalli, FirstNet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AED3ABC-D841-49D7-BE9D-4F7141246998}"/>
              </a:ext>
            </a:extLst>
          </p:cNvPr>
          <p:cNvSpPr txBox="1"/>
          <p:nvPr/>
        </p:nvSpPr>
        <p:spPr>
          <a:xfrm>
            <a:off x="621234" y="1800880"/>
            <a:ext cx="10665673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60375" marR="0" lvl="0" indent="-460375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6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MC Services over 5G utilizing </a:t>
            </a:r>
            <a:r>
              <a:rPr lang="en-US" sz="16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ProSe</a:t>
            </a:r>
            <a:r>
              <a:rPr lang="en-US" sz="16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and 5MBS</a:t>
            </a:r>
          </a:p>
          <a:p>
            <a:pPr marL="917575" lvl="1" indent="-460375">
              <a:spcBef>
                <a:spcPts val="0"/>
              </a:spcBef>
              <a:spcAft>
                <a:spcPts val="600"/>
              </a:spcAft>
              <a:buFont typeface="Calibri" panose="020F0502020204030204" pitchFamily="34" charset="0"/>
              <a:buChar char="₋"/>
            </a:pPr>
            <a:r>
              <a:rPr lang="en-US" sz="1600" dirty="0">
                <a:latin typeface="Calibri" panose="020F0502020204030204" pitchFamily="34" charset="0"/>
                <a:ea typeface="Calibri" panose="020F0502020204030204" pitchFamily="34" charset="0"/>
              </a:rPr>
              <a:t>Critical need for public safety for reliable off-network operation and on-network operation in congested cells requiring NR sidelink and 5MBS.</a:t>
            </a:r>
          </a:p>
          <a:p>
            <a:pPr marL="460375" marR="0" lvl="0" indent="-460375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6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UE to UE Relay including multi-hop </a:t>
            </a:r>
          </a:p>
          <a:p>
            <a:pPr marL="917575" lvl="1" indent="-460375">
              <a:spcBef>
                <a:spcPts val="0"/>
              </a:spcBef>
              <a:spcAft>
                <a:spcPts val="600"/>
              </a:spcAft>
              <a:buFont typeface="Calibri" panose="020F0502020204030204" pitchFamily="34" charset="0"/>
              <a:buChar char="₋"/>
            </a:pPr>
            <a:r>
              <a:rPr lang="en-US" sz="1600" dirty="0">
                <a:latin typeface="Calibri" panose="020F0502020204030204" pitchFamily="34" charset="0"/>
              </a:rPr>
              <a:t>NR sidelink solutions cannot match LMR legacy off-network coverage without this feature. </a:t>
            </a:r>
          </a:p>
          <a:p>
            <a:pPr marL="917575" lvl="1" indent="-460375">
              <a:spcBef>
                <a:spcPts val="0"/>
              </a:spcBef>
              <a:spcAft>
                <a:spcPts val="600"/>
              </a:spcAft>
              <a:buFont typeface="Calibri" panose="020F0502020204030204" pitchFamily="34" charset="0"/>
              <a:buChar char="₋"/>
            </a:pPr>
            <a:r>
              <a:rPr lang="en-US" sz="1600" dirty="0">
                <a:latin typeface="Calibri" panose="020F0502020204030204" pitchFamily="34" charset="0"/>
              </a:rPr>
              <a:t>Towards service continuity enhancements, inter-</a:t>
            </a:r>
            <a:r>
              <a:rPr lang="en-US" sz="1600" dirty="0" err="1">
                <a:latin typeface="Calibri" panose="020F0502020204030204" pitchFamily="34" charset="0"/>
              </a:rPr>
              <a:t>gNB</a:t>
            </a:r>
            <a:r>
              <a:rPr lang="en-US" sz="1600" dirty="0">
                <a:latin typeface="Calibri" panose="020F0502020204030204" pitchFamily="34" charset="0"/>
              </a:rPr>
              <a:t> mobility, indirect/indirect path switch and group mobility, should be considered in Rel-18 </a:t>
            </a:r>
            <a:r>
              <a:rPr lang="en-US" sz="1600" dirty="0" err="1">
                <a:latin typeface="Calibri" panose="020F0502020204030204" pitchFamily="34" charset="0"/>
              </a:rPr>
              <a:t>sidelink</a:t>
            </a:r>
            <a:r>
              <a:rPr lang="en-US" sz="1600" dirty="0">
                <a:latin typeface="Calibri" panose="020F0502020204030204" pitchFamily="34" charset="0"/>
              </a:rPr>
              <a:t> relay enhancement.</a:t>
            </a:r>
          </a:p>
          <a:p>
            <a:pPr marL="460375" marR="0" lvl="0" indent="-460375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6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Vehicle Mounted Relay (VMR)/Smart Repeaters</a:t>
            </a:r>
          </a:p>
          <a:p>
            <a:pPr marL="917575" lvl="1" indent="-460375">
              <a:spcBef>
                <a:spcPts val="0"/>
              </a:spcBef>
              <a:spcAft>
                <a:spcPts val="600"/>
              </a:spcAft>
              <a:buFont typeface="Calibri" panose="020F0502020204030204" pitchFamily="34" charset="0"/>
              <a:buChar char="₋"/>
            </a:pPr>
            <a:r>
              <a:rPr lang="en-US" sz="1600" dirty="0">
                <a:latin typeface="Calibri" panose="020F0502020204030204" pitchFamily="34" charset="0"/>
              </a:rPr>
              <a:t>On-network coverage extension is important for public safety incident handling.</a:t>
            </a:r>
          </a:p>
          <a:p>
            <a:pPr marL="460375" marR="0" lvl="0" indent="-460375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6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Ranging (distance and direction)</a:t>
            </a:r>
          </a:p>
          <a:p>
            <a:pPr marL="917575" lvl="1" indent="-460375">
              <a:spcBef>
                <a:spcPts val="0"/>
              </a:spcBef>
              <a:spcAft>
                <a:spcPts val="600"/>
              </a:spcAft>
              <a:buFont typeface="Calibri" panose="020F0502020204030204" pitchFamily="34" charset="0"/>
              <a:buChar char="₋"/>
            </a:pPr>
            <a:r>
              <a:rPr lang="en-US" sz="1600" dirty="0">
                <a:latin typeface="Calibri" panose="020F0502020204030204" pitchFamily="34" charset="0"/>
              </a:rPr>
              <a:t>Accurate knowledge of first responder location is critical in emergency situations.</a:t>
            </a:r>
          </a:p>
          <a:p>
            <a:pPr marL="460375" marR="0" lvl="0" indent="-460375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6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Enhanced Location utilizing Side link</a:t>
            </a:r>
          </a:p>
          <a:p>
            <a:pPr marL="917575" lvl="1" indent="-460375">
              <a:spcBef>
                <a:spcPts val="0"/>
              </a:spcBef>
              <a:spcAft>
                <a:spcPts val="600"/>
              </a:spcAft>
              <a:buFont typeface="Calibri" panose="020F0502020204030204" pitchFamily="34" charset="0"/>
              <a:buChar char="₋"/>
            </a:pPr>
            <a:r>
              <a:rPr lang="en-GB" sz="1600" dirty="0">
                <a:latin typeface="Calibri" panose="020F0502020204030204" pitchFamily="34" charset="0"/>
              </a:rPr>
              <a:t>In-coverage, partial coverage, and out-of-coverage NR including floor-level positioning </a:t>
            </a:r>
            <a:r>
              <a:rPr lang="en-US" sz="1600" dirty="0">
                <a:latin typeface="Calibri" panose="020F0502020204030204" pitchFamily="34" charset="0"/>
              </a:rPr>
              <a:t>for public safety</a:t>
            </a:r>
          </a:p>
          <a:p>
            <a:pPr marL="460375" marR="0" lvl="0" indent="-460375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600" dirty="0">
                <a:ea typeface="Times New Roman" panose="02020603050405020304" pitchFamily="18" charset="0"/>
              </a:rPr>
              <a:t>Enhancements to </a:t>
            </a:r>
            <a:r>
              <a:rPr lang="en-US" sz="16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5G over satellite </a:t>
            </a:r>
          </a:p>
          <a:p>
            <a:pPr marL="917575" lvl="1" indent="-460375">
              <a:spcBef>
                <a:spcPts val="0"/>
              </a:spcBef>
              <a:spcAft>
                <a:spcPts val="600"/>
              </a:spcAft>
              <a:buFont typeface="Calibri" panose="020F0502020204030204" pitchFamily="34" charset="0"/>
              <a:buChar char="₋"/>
            </a:pPr>
            <a:r>
              <a:rPr lang="en-US" sz="1600" dirty="0">
                <a:latin typeface="Calibri" panose="020F0502020204030204" pitchFamily="34" charset="0"/>
              </a:rPr>
              <a:t>Support broadcast and MC services.</a:t>
            </a:r>
          </a:p>
        </p:txBody>
      </p:sp>
    </p:spTree>
    <p:extLst>
      <p:ext uri="{BB962C8B-B14F-4D97-AF65-F5344CB8AC3E}">
        <p14:creationId xmlns:p14="http://schemas.microsoft.com/office/powerpoint/2010/main" val="41969369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schemas.openxmlformats.org/package/2006/metadata/core-properties"/>
    <ds:schemaRef ds:uri="http://www.w3.org/XML/1998/namespace"/>
    <ds:schemaRef ds:uri="http://purl.org/dc/dcmitype/"/>
    <ds:schemaRef ds:uri="http://purl.org/dc/terms/"/>
    <ds:schemaRef ds:uri="http://schemas.microsoft.com/office/2006/documentManagement/types"/>
    <ds:schemaRef ds:uri="http://schemas.microsoft.com/office/2006/metadata/properties"/>
    <ds:schemaRef ds:uri="http://purl.org/dc/elements/1.1/"/>
    <ds:schemaRef ds:uri="280d8efa-eff2-4910-88d2-79ca146720c4"/>
    <ds:schemaRef ds:uri="679a257e-872f-4c98-9e8a-0a9c104f72c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5936</TotalTime>
  <Words>151</Words>
  <Application>Microsoft Office PowerPoint</Application>
  <PresentationFormat>Widescreen</PresentationFormat>
  <Paragraphs>15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</vt:lpstr>
      <vt:lpstr>Arial </vt:lpstr>
      <vt:lpstr>Calibri</vt:lpstr>
      <vt:lpstr>Calibri Light</vt:lpstr>
      <vt:lpstr>Times New Roman</vt:lpstr>
      <vt:lpstr>Office Theme</vt:lpstr>
      <vt:lpstr>Public Safety Requirements for  Release 18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Eshwar Pittampalli</cp:lastModifiedBy>
  <cp:revision>621</cp:revision>
  <cp:lastPrinted>2021-06-07T16:52:22Z</cp:lastPrinted>
  <dcterms:created xsi:type="dcterms:W3CDTF">2010-02-05T13:52:04Z</dcterms:created>
  <dcterms:modified xsi:type="dcterms:W3CDTF">2021-06-07T19:37:37Z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