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5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8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9" r:id="rId4"/>
    <p:sldMasterId id="2147483661" r:id="rId5"/>
    <p:sldMasterId id="2147483666" r:id="rId6"/>
    <p:sldMasterId id="2147483672" r:id="rId7"/>
    <p:sldMasterId id="2147483685" r:id="rId8"/>
    <p:sldMasterId id="2147483704" r:id="rId9"/>
  </p:sldMasterIdLst>
  <p:notesMasterIdLst>
    <p:notesMasterId r:id="rId16"/>
  </p:notesMasterIdLst>
  <p:sldIdLst>
    <p:sldId id="403" r:id="rId10"/>
    <p:sldId id="427" r:id="rId11"/>
    <p:sldId id="432" r:id="rId12"/>
    <p:sldId id="431" r:id="rId13"/>
    <p:sldId id="435" r:id="rId14"/>
    <p:sldId id="402" r:id="rId15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FD4"/>
    <a:srgbClr val="FF9966"/>
    <a:srgbClr val="99FF99"/>
    <a:srgbClr val="66FF66"/>
    <a:srgbClr val="66FF99"/>
    <a:srgbClr val="FFFF66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31" autoAdjust="0"/>
    <p:restoredTop sz="90353" autoAdjust="0"/>
  </p:normalViewPr>
  <p:slideViewPr>
    <p:cSldViewPr snapToGrid="0" snapToObjects="1">
      <p:cViewPr varScale="1">
        <p:scale>
          <a:sx n="214" d="100"/>
          <a:sy n="214" d="100"/>
        </p:scale>
        <p:origin x="258" y="174"/>
      </p:cViewPr>
      <p:guideLst>
        <p:guide orient="horz" pos="1620"/>
        <p:guide pos="2817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C695FA6-4210-4153-9696-9433D918CE56}" type="datetimeFigureOut">
              <a:rPr lang="zh-CN" altLang="en-US"/>
              <a:t>2021/6/7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A9F4C83-2CAC-433A-9444-069D612E362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6755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444E398-6076-4EBD-A234-C4154D93710F}" type="slidenum">
              <a:rPr kumimoji="1" lang="zh-CN" altLang="en-US" smtClean="0">
                <a:solidFill>
                  <a:srgbClr val="000000"/>
                </a:solidFill>
              </a:rPr>
              <a:t>1</a:t>
            </a:fld>
            <a:endParaRPr kumimoji="1"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463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713D6-778B-4A09-AED1-4EC310EC4B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327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713D6-778B-4A09-AED1-4EC310EC4B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123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713D6-778B-4A09-AED1-4EC310EC4B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786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713D6-778B-4A09-AED1-4EC310EC4B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886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88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9C18F6C-21BC-4D3B-8982-EDF1076D3346}" type="slidenum">
              <a:rPr kumimoji="1" lang="zh-CN" altLang="en-US" smtClean="0">
                <a:solidFill>
                  <a:srgbClr val="000000"/>
                </a:solidFill>
              </a:rPr>
              <a:t>6</a:t>
            </a:fld>
            <a:endParaRPr kumimoji="1"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595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6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8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7" name="Title 7"/>
          <p:cNvSpPr>
            <a:spLocks noGrp="1"/>
          </p:cNvSpPr>
          <p:nvPr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6"/>
          <p:cNvSpPr>
            <a:spLocks noChangeArrowheads="1"/>
          </p:cNvSpPr>
          <p:nvPr userDrawn="1"/>
        </p:nvSpPr>
        <p:spPr bwMode="auto">
          <a:xfrm>
            <a:off x="6451600" y="542925"/>
            <a:ext cx="2692400" cy="1420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" name="直角三角形 17"/>
          <p:cNvSpPr>
            <a:spLocks noChangeArrowheads="1"/>
          </p:cNvSpPr>
          <p:nvPr userDrawn="1"/>
        </p:nvSpPr>
        <p:spPr bwMode="auto">
          <a:xfrm>
            <a:off x="-1588" y="0"/>
            <a:ext cx="914401" cy="666750"/>
          </a:xfrm>
          <a:prstGeom prst="rtTriangl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C39A6248-81AA-4046-9DAF-FB8FC50471A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C2FF46DD-FCDF-4C7A-9121-73C8BF03B88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11974C5C-EF19-4488-8596-D064604002FD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9888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9887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4150" cy="369888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1" name="Picture 20" descr="ZTE_ppt_design_0202-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9207500" y="69850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40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-54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White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b="1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Subtitle:</a:t>
            </a:r>
            <a:endParaRPr lang="en-US" altLang="ja-JP" sz="900" b="1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28-36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Green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sp>
        <p:nvSpPr>
          <p:cNvPr id="13" name="TextBox 23"/>
          <p:cNvSpPr txBox="1">
            <a:spLocks noChangeArrowheads="1"/>
          </p:cNvSpPr>
          <p:nvPr userDrawn="1"/>
        </p:nvSpPr>
        <p:spPr bwMode="auto">
          <a:xfrm>
            <a:off x="9204325" y="2443163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4" name="矩形 11"/>
          <p:cNvSpPr/>
          <p:nvPr userDrawn="1"/>
        </p:nvSpPr>
        <p:spPr>
          <a:xfrm>
            <a:off x="9302750" y="276542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5" name="矩形 12"/>
          <p:cNvSpPr/>
          <p:nvPr userDrawn="1"/>
        </p:nvSpPr>
        <p:spPr>
          <a:xfrm>
            <a:off x="9302750" y="3629025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6" name="TextBox 26"/>
          <p:cNvSpPr txBox="1">
            <a:spLocks noChangeArrowheads="1"/>
          </p:cNvSpPr>
          <p:nvPr userDrawn="1"/>
        </p:nvSpPr>
        <p:spPr bwMode="auto">
          <a:xfrm>
            <a:off x="9204325" y="330835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7" name="矩形 14"/>
          <p:cNvSpPr/>
          <p:nvPr userDrawn="1"/>
        </p:nvSpPr>
        <p:spPr>
          <a:xfrm>
            <a:off x="9302750" y="4494213"/>
            <a:ext cx="769938" cy="463550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8" name="TextBox 28"/>
          <p:cNvSpPr txBox="1">
            <a:spLocks noChangeArrowheads="1"/>
          </p:cNvSpPr>
          <p:nvPr userDrawn="1"/>
        </p:nvSpPr>
        <p:spPr bwMode="auto">
          <a:xfrm>
            <a:off x="9204325" y="4173538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[R182-G229-B31]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2" t="12135" r="19563" b="36963"/>
          <a:stretch>
            <a:fillRect/>
          </a:stretch>
        </p:blipFill>
        <p:spPr bwMode="auto">
          <a:xfrm>
            <a:off x="8034338" y="200025"/>
            <a:ext cx="96361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 userDrawn="1"/>
        </p:nvSpPr>
        <p:spPr bwMode="auto">
          <a:xfrm>
            <a:off x="1014413" y="346075"/>
            <a:ext cx="2251075" cy="996950"/>
          </a:xfrm>
          <a:prstGeom prst="rect">
            <a:avLst/>
          </a:prstGeom>
          <a:noFill/>
          <a:ln>
            <a:noFill/>
          </a:ln>
        </p:spPr>
        <p:txBody>
          <a:bodyPr lIns="53993" tIns="40807" rIns="53993" bIns="40807" anchor="ctr">
            <a:spAutoFit/>
          </a:bodyPr>
          <a:lstStyle>
            <a:lvl1pPr indent="-403225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80000"/>
              </a:lnSpc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smtClean="0">
                <a:solidFill>
                  <a:srgbClr val="4E4E4E"/>
                </a:solidFill>
                <a:ea typeface="微软雅黑" panose="020B0503020204020204" charset="-122"/>
              </a:rPr>
              <a:t>Agenda</a:t>
            </a:r>
            <a:endParaRPr lang="zh-CN" altLang="en-US" sz="3300" i="1" smtClean="0">
              <a:solidFill>
                <a:srgbClr val="4E4E4E"/>
              </a:solidFill>
              <a:ea typeface="微软雅黑" panose="020B0503020204020204" charset="-122"/>
            </a:endParaRPr>
          </a:p>
        </p:txBody>
      </p:sp>
      <p:cxnSp>
        <p:nvCxnSpPr>
          <p:cNvPr id="4" name="直接连接符 5"/>
          <p:cNvCxnSpPr/>
          <p:nvPr userDrawn="1"/>
        </p:nvCxnSpPr>
        <p:spPr>
          <a:xfrm>
            <a:off x="1227110" y="987425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9178925" y="1735138"/>
            <a:ext cx="1360488" cy="4635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Chapter 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36-40 pt</a:t>
            </a: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7" name="矩形 8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9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TextBox 24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11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1" name="TextBox 26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3528E93-3D65-44F3-A606-DF7A1D76AA93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6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7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9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36-44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sp>
        <p:nvSpPr>
          <p:cNvPr id="12" name="矩形 13"/>
          <p:cNvSpPr/>
          <p:nvPr userDrawn="1"/>
        </p:nvSpPr>
        <p:spPr>
          <a:xfrm>
            <a:off x="0" y="1685925"/>
            <a:ext cx="9144000" cy="2967038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13" name="图片 14" descr="personal-leadership2.jpg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2490788"/>
            <a:ext cx="1357313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87D17401-2D84-4A10-92A7-01DF7C4BE12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32-40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2176463" y="1217613"/>
            <a:ext cx="4776787" cy="1193800"/>
          </a:xfrm>
          <a:prstGeom prst="rect">
            <a:avLst/>
          </a:prstGeom>
          <a:noFill/>
          <a:ln>
            <a:noFill/>
          </a:ln>
        </p:spPr>
        <p:txBody>
          <a:bodyPr wrap="none" lIns="53993" tIns="26996" rIns="53993" bIns="26996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5400" smtClean="0">
                <a:solidFill>
                  <a:srgbClr val="F2F2F2"/>
                </a:solidFill>
                <a:latin typeface="Impact" panose="020B0806030902050204" pitchFamily="34" charset="0"/>
              </a:rPr>
              <a:t>Thank you!</a:t>
            </a:r>
            <a:endParaRPr kumimoji="1" lang="zh-CN" altLang="en-US" sz="5400" smtClean="0">
              <a:solidFill>
                <a:srgbClr val="F2F2F2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86863" y="557213"/>
            <a:ext cx="1360487" cy="129381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36-44pt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(1-5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49149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 userDrawn="1"/>
        </p:nvSpPr>
        <p:spPr bwMode="auto">
          <a:xfrm>
            <a:off x="7521575" y="4902200"/>
            <a:ext cx="1663700" cy="184150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 smtClean="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0"/>
          <p:cNvSpPr txBox="1"/>
          <p:nvPr userDrawn="1"/>
        </p:nvSpPr>
        <p:spPr>
          <a:xfrm>
            <a:off x="4419600" y="4876800"/>
            <a:ext cx="304800" cy="239713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EFCFE221-05BB-43C6-BC16-B5F35D54E0DC}" type="slidenum">
              <a:rPr lang="zh-CN" altLang="en-US" sz="1100" b="1" smtClean="0">
                <a:solidFill>
                  <a:srgbClr val="FFFFFF"/>
                </a:solidFill>
                <a:ea typeface="微软雅黑" panose="020B0503020204020204" charset="-122"/>
              </a:rPr>
              <a:t>‹#›</a:t>
            </a:fld>
            <a:endParaRPr lang="zh-CN" altLang="en-US" sz="1100" b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 userDrawn="1"/>
        </p:nvSpPr>
        <p:spPr bwMode="auto">
          <a:xfrm>
            <a:off x="9204325" y="37941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[R0-G78-B162]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8"/>
          <p:cNvSpPr/>
          <p:nvPr userDrawn="1"/>
        </p:nvSpPr>
        <p:spPr>
          <a:xfrm>
            <a:off x="9302750" y="4090988"/>
            <a:ext cx="769938" cy="46513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86863" y="557213"/>
            <a:ext cx="1360487" cy="1293812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36-44pt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(1-5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49149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 userDrawn="1"/>
        </p:nvSpPr>
        <p:spPr bwMode="auto">
          <a:xfrm>
            <a:off x="7521575" y="4902200"/>
            <a:ext cx="1663700" cy="184150"/>
          </a:xfrm>
          <a:prstGeom prst="rect">
            <a:avLst/>
          </a:prstGeom>
          <a:noFill/>
          <a:ln>
            <a:noFill/>
          </a:ln>
        </p:spPr>
        <p:txBody>
          <a:bodyPr lIns="91376" tIns="45686" rIns="91376" bIns="4568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 smtClean="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0"/>
          <p:cNvSpPr txBox="1"/>
          <p:nvPr userDrawn="1"/>
        </p:nvSpPr>
        <p:spPr>
          <a:xfrm>
            <a:off x="4419600" y="4876800"/>
            <a:ext cx="304800" cy="239713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6803277-647C-43FE-962F-6E368A9BCC2E}" type="slidenum">
              <a:rPr lang="zh-CN" altLang="en-US" sz="1100" b="1" smtClean="0">
                <a:solidFill>
                  <a:srgbClr val="FFFFFF"/>
                </a:solidFill>
                <a:ea typeface="微软雅黑" panose="020B0503020204020204" charset="-122"/>
              </a:rPr>
              <a:t>‹#›</a:t>
            </a:fld>
            <a:endParaRPr lang="zh-CN" altLang="en-US" sz="1100" b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 userDrawn="1"/>
        </p:nvSpPr>
        <p:spPr bwMode="auto">
          <a:xfrm>
            <a:off x="9204325" y="37941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[R0-G78-B162]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8"/>
          <p:cNvSpPr/>
          <p:nvPr userDrawn="1"/>
        </p:nvSpPr>
        <p:spPr>
          <a:xfrm>
            <a:off x="9302750" y="4090988"/>
            <a:ext cx="769938" cy="46513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50" y="4764088"/>
            <a:ext cx="136525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5"/>
          <p:cNvSpPr txBox="1">
            <a:spLocks noChangeArrowheads="1"/>
          </p:cNvSpPr>
          <p:nvPr userDrawn="1"/>
        </p:nvSpPr>
        <p:spPr bwMode="auto">
          <a:xfrm>
            <a:off x="9209088" y="4627563"/>
            <a:ext cx="1638300" cy="184150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Gray</a:t>
            </a: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0" tIns="45705" rIns="91410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94747CB-D440-4DF1-A3D8-E3100B5BCAC1}" type="slidenum">
              <a:rPr lang="en-US" altLang="zh-CN" sz="9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9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6"/>
          <p:cNvSpPr/>
          <p:nvPr userDrawn="1"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7" name="矩形 7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8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TextBox 26"/>
          <p:cNvSpPr txBox="1">
            <a:spLocks noChangeArrowheads="1"/>
          </p:cNvSpPr>
          <p:nvPr userDrawn="1"/>
        </p:nvSpPr>
        <p:spPr bwMode="auto">
          <a:xfrm>
            <a:off x="9204325" y="269716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27"/>
          <p:cNvSpPr txBox="1">
            <a:spLocks noChangeArrowheads="1"/>
          </p:cNvSpPr>
          <p:nvPr userDrawn="1"/>
        </p:nvSpPr>
        <p:spPr bwMode="auto">
          <a:xfrm>
            <a:off x="9204325" y="35528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8"/>
          <p:cNvSpPr txBox="1">
            <a:spLocks noChangeArrowheads="1"/>
          </p:cNvSpPr>
          <p:nvPr userDrawn="1"/>
        </p:nvSpPr>
        <p:spPr bwMode="auto">
          <a:xfrm>
            <a:off x="9204325" y="4370388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9242425" y="179388"/>
            <a:ext cx="1360488" cy="1339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9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9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9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9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2634F4A-6A58-4111-BE69-F9E374E2B12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14" name="左右箭头 13"/>
          <p:cNvSpPr/>
          <p:nvPr userDrawn="1"/>
        </p:nvSpPr>
        <p:spPr>
          <a:xfrm>
            <a:off x="8001000" y="142875"/>
            <a:ext cx="1000125" cy="285750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 smtClean="0">
                <a:solidFill>
                  <a:srgbClr val="FFFFFF"/>
                </a:solidFill>
              </a:rPr>
              <a:t>Sustainability</a:t>
            </a:r>
            <a:endParaRPr kumimoji="1" lang="zh-CN" altLang="en-US" sz="1200" b="1" smtClean="0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F41C6A8-C351-4E82-B803-CF064176D95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14" name="左右箭头 13"/>
          <p:cNvSpPr/>
          <p:nvPr userDrawn="1"/>
        </p:nvSpPr>
        <p:spPr>
          <a:xfrm>
            <a:off x="8001000" y="142875"/>
            <a:ext cx="1000125" cy="285750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 smtClean="0">
                <a:solidFill>
                  <a:srgbClr val="FFFFFF"/>
                </a:solidFill>
              </a:rPr>
              <a:t>Sustainability</a:t>
            </a:r>
            <a:endParaRPr kumimoji="1" lang="zh-CN" altLang="en-US" sz="1200" b="1" smtClean="0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DC6DB37E-BEB4-4989-A34F-0215A8C6D57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</a:p>
          <a:p>
            <a:pPr eaLnBrk="1" hangingPunct="1">
              <a:defRPr/>
            </a:pPr>
            <a:endParaRPr lang="zh-CN" altLang="ja-JP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</a:p>
        </p:txBody>
      </p:sp>
      <p:sp>
        <p:nvSpPr>
          <p:cNvPr id="14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 smtClean="0">
                <a:solidFill>
                  <a:srgbClr val="FFFFFF"/>
                </a:solidFill>
              </a:rPr>
              <a:t>Sustainability</a:t>
            </a:r>
            <a:endParaRPr kumimoji="1" lang="zh-CN" altLang="en-US" sz="1200" b="1" smtClean="0">
              <a:solidFill>
                <a:srgbClr val="FFFFFF"/>
              </a:solidFill>
            </a:endParaRPr>
          </a:p>
        </p:txBody>
      </p:sp>
      <p:sp>
        <p:nvSpPr>
          <p:cNvPr id="15" name="左右箭头 14"/>
          <p:cNvSpPr/>
          <p:nvPr userDrawn="1"/>
        </p:nvSpPr>
        <p:spPr>
          <a:xfrm>
            <a:off x="0" y="195263"/>
            <a:ext cx="1476375" cy="431800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BEF3ED5-305F-4865-9653-AF2AC5B2175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 smtClean="0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 smtClean="0">
                <a:solidFill>
                  <a:srgbClr val="FFFFFF"/>
                </a:solidFill>
              </a:rPr>
              <a:t>b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old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32-40 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 </a:t>
            </a:r>
          </a:p>
          <a:p>
            <a:pPr eaLnBrk="1" hangingPunct="1">
              <a:defRPr/>
            </a:pPr>
            <a:endParaRPr lang="en-US" altLang="zh-CN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 smtClean="0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 smtClean="0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 smtClean="0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Type:    Calibri</a:t>
            </a:r>
            <a:endParaRPr lang="en-US" altLang="ja-JP" sz="900" i="1" noProof="1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 smtClean="0">
                <a:solidFill>
                  <a:srgbClr val="FFFFFF"/>
                </a:solidFill>
              </a:rPr>
              <a:t>pt</a:t>
            </a:r>
          </a:p>
          <a:p>
            <a:pPr eaLnBrk="1" hangingPunct="1">
              <a:defRPr/>
            </a:pPr>
            <a:r>
              <a:rPr lang="en-US" altLang="zh-CN" sz="900" i="1" noProof="1" smtClean="0">
                <a:solidFill>
                  <a:srgbClr val="FFFFFF"/>
                </a:solidFill>
              </a:rPr>
              <a:t>Color:  Black</a:t>
            </a:r>
            <a:endParaRPr lang="en-US" altLang="ja-JP" sz="900" i="1" noProof="1" smtClean="0">
              <a:solidFill>
                <a:srgbClr val="FFFFFF"/>
              </a:solidFill>
            </a:endParaRPr>
          </a:p>
        </p:txBody>
      </p:sp>
      <p:pic>
        <p:nvPicPr>
          <p:cNvPr id="1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913" y="109538"/>
            <a:ext cx="1109662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38"/>
          <p:cNvGrpSpPr/>
          <p:nvPr userDrawn="1"/>
        </p:nvGrpSpPr>
        <p:grpSpPr bwMode="auto">
          <a:xfrm>
            <a:off x="0" y="179388"/>
            <a:ext cx="1971675" cy="757237"/>
            <a:chOff x="-1" y="390971"/>
            <a:chExt cx="2648606" cy="1009700"/>
          </a:xfrm>
        </p:grpSpPr>
        <p:sp>
          <p:nvSpPr>
            <p:cNvPr id="16" name="右箭头 15"/>
            <p:cNvSpPr/>
            <p:nvPr userDrawn="1"/>
          </p:nvSpPr>
          <p:spPr>
            <a:xfrm>
              <a:off x="-1" y="390971"/>
              <a:ext cx="2648606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7" name="右箭头 16"/>
            <p:cNvSpPr/>
            <p:nvPr userDrawn="1"/>
          </p:nvSpPr>
          <p:spPr>
            <a:xfrm>
              <a:off x="-1" y="390971"/>
              <a:ext cx="2428956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8" name="右箭头 17"/>
            <p:cNvSpPr/>
            <p:nvPr userDrawn="1"/>
          </p:nvSpPr>
          <p:spPr>
            <a:xfrm>
              <a:off x="-1" y="390971"/>
              <a:ext cx="2168787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TextBox 28"/>
          <p:cNvSpPr txBox="1">
            <a:spLocks noChangeArrowheads="1"/>
          </p:cNvSpPr>
          <p:nvPr userDrawn="1"/>
        </p:nvSpPr>
        <p:spPr bwMode="auto">
          <a:xfrm>
            <a:off x="71438" y="179388"/>
            <a:ext cx="1406525" cy="75723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en-US" altLang="zh-CN" b="1" i="1" smtClean="0">
                <a:solidFill>
                  <a:srgbClr val="FFFFFF"/>
                </a:solidFill>
                <a:ea typeface="微软雅黑" panose="020B0503020204020204" charset="-122"/>
              </a:rPr>
              <a:t>Best User</a:t>
            </a:r>
          </a:p>
          <a:p>
            <a:pPr algn="ctr" eaLnBrk="1" hangingPunct="1">
              <a:defRPr/>
            </a:pPr>
            <a:r>
              <a:rPr kumimoji="1" lang="en-US" altLang="zh-CN" b="1" i="1" smtClean="0">
                <a:solidFill>
                  <a:srgbClr val="FFFFFF"/>
                </a:solidFill>
                <a:ea typeface="微软雅黑" panose="020B0503020204020204" charset="-122"/>
              </a:rPr>
              <a:t>Experience</a:t>
            </a:r>
            <a:endParaRPr kumimoji="1" lang="zh-CN" altLang="en-US" b="1" i="1" smtClean="0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rtlCol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71764A27-8F00-4ED4-A830-DC5FCB02987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000" smtClean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Confidential▲</a:t>
            </a:r>
            <a:endParaRPr kumimoji="1" lang="en-US" altLang="zh-CN" sz="1000" smtClean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025445DC-BD7A-4E3B-8CE2-7952106E81F9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5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1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9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E4746AF1-82C1-4663-9A35-7298EF726A9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883F5593-24B3-4972-BC98-4FA0F6A1C900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000" smtClean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Confidential▲</a:t>
            </a:r>
            <a:endParaRPr kumimoji="1" lang="en-US" altLang="zh-CN" sz="1000" smtClean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010400" y="96838"/>
            <a:ext cx="2128838" cy="2476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00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&gt; ZTE Confidential &amp; Proprietary</a:t>
            </a:r>
            <a:endParaRPr lang="zh-CN" altLang="en-US" sz="100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 userDrawn="1"/>
        </p:nvSpPr>
        <p:spPr bwMode="auto">
          <a:xfrm>
            <a:off x="-1335088" y="2711450"/>
            <a:ext cx="1857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zh-CN" altLang="en-US" smtClean="0">
              <a:solidFill>
                <a:srgbClr val="000000"/>
              </a:solidFill>
            </a:endParaRPr>
          </a:p>
        </p:txBody>
      </p:sp>
      <p:grpSp>
        <p:nvGrpSpPr>
          <p:cNvPr id="6" name="组合 25"/>
          <p:cNvGrpSpPr/>
          <p:nvPr userDrawn="1"/>
        </p:nvGrpSpPr>
        <p:grpSpPr bwMode="auto">
          <a:xfrm>
            <a:off x="9151938" y="2879725"/>
            <a:ext cx="1360487" cy="2052638"/>
            <a:chOff x="9152238" y="3839666"/>
            <a:chExt cx="1360488" cy="2736922"/>
          </a:xfrm>
        </p:grpSpPr>
        <p:grpSp>
          <p:nvGrpSpPr>
            <p:cNvPr id="7" name="组 19"/>
            <p:cNvGrpSpPr/>
            <p:nvPr userDrawn="1"/>
          </p:nvGrpSpPr>
          <p:grpSpPr bwMode="auto">
            <a:xfrm>
              <a:off x="9272194" y="5231379"/>
              <a:ext cx="935158" cy="1345209"/>
              <a:chOff x="9286278" y="1725515"/>
              <a:chExt cx="935158" cy="1345209"/>
            </a:xfrm>
          </p:grpSpPr>
          <p:grpSp>
            <p:nvGrpSpPr>
              <p:cNvPr id="10" name="组 20"/>
              <p:cNvGrpSpPr/>
              <p:nvPr userDrawn="1"/>
            </p:nvGrpSpPr>
            <p:grpSpPr bwMode="auto">
              <a:xfrm>
                <a:off x="9286278" y="1725515"/>
                <a:ext cx="795145" cy="297850"/>
                <a:chOff x="9286278" y="1725515"/>
                <a:chExt cx="795145" cy="297850"/>
              </a:xfrm>
            </p:grpSpPr>
            <p:sp>
              <p:nvSpPr>
                <p:cNvPr id="20" name="矩形 17"/>
                <p:cNvSpPr/>
                <p:nvPr userDrawn="1"/>
              </p:nvSpPr>
              <p:spPr>
                <a:xfrm>
                  <a:off x="9286972" y="1724488"/>
                  <a:ext cx="254000" cy="254006"/>
                </a:xfrm>
                <a:prstGeom prst="rect">
                  <a:avLst/>
                </a:prstGeom>
                <a:solidFill>
                  <a:srgbClr val="005BAA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文本框 18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1756238"/>
                  <a:ext cx="596901" cy="2667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 smtClean="0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G91, B170</a:t>
                  </a:r>
                  <a:endParaRPr kumimoji="1" lang="zh-CN" altLang="en-US" sz="700" i="1" smtClean="0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grpSp>
            <p:nvGrpSpPr>
              <p:cNvPr id="11" name="组 21"/>
              <p:cNvGrpSpPr/>
              <p:nvPr userDrawn="1"/>
            </p:nvGrpSpPr>
            <p:grpSpPr bwMode="auto">
              <a:xfrm>
                <a:off x="9286278" y="2062596"/>
                <a:ext cx="935158" cy="297850"/>
                <a:chOff x="9286278" y="2062596"/>
                <a:chExt cx="935158" cy="297850"/>
              </a:xfrm>
            </p:grpSpPr>
            <p:sp>
              <p:nvSpPr>
                <p:cNvPr id="18" name="矩形 15"/>
                <p:cNvSpPr/>
                <p:nvPr userDrawn="1"/>
              </p:nvSpPr>
              <p:spPr>
                <a:xfrm>
                  <a:off x="9286972" y="2033530"/>
                  <a:ext cx="254000" cy="281523"/>
                </a:xfrm>
                <a:prstGeom prst="rect">
                  <a:avLst/>
                </a:prstGeom>
                <a:solidFill>
                  <a:srgbClr val="0089C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文本框 16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2067397"/>
                  <a:ext cx="717551" cy="29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 smtClean="0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G137, B207</a:t>
                  </a:r>
                  <a:endParaRPr kumimoji="1" lang="zh-CN" altLang="en-US" sz="700" i="1" smtClean="0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grpSp>
            <p:nvGrpSpPr>
              <p:cNvPr id="12" name="组 22"/>
              <p:cNvGrpSpPr/>
              <p:nvPr userDrawn="1"/>
            </p:nvGrpSpPr>
            <p:grpSpPr bwMode="auto">
              <a:xfrm>
                <a:off x="9286278" y="2411716"/>
                <a:ext cx="935158" cy="297850"/>
                <a:chOff x="9286278" y="2411716"/>
                <a:chExt cx="935158" cy="297850"/>
              </a:xfrm>
            </p:grpSpPr>
            <p:sp>
              <p:nvSpPr>
                <p:cNvPr id="16" name="矩形 13"/>
                <p:cNvSpPr/>
                <p:nvPr userDrawn="1"/>
              </p:nvSpPr>
              <p:spPr>
                <a:xfrm>
                  <a:off x="9286972" y="2382789"/>
                  <a:ext cx="254000" cy="281524"/>
                </a:xfrm>
                <a:prstGeom prst="rect">
                  <a:avLst/>
                </a:prstGeom>
                <a:solidFill>
                  <a:srgbClr val="00AEE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" name="文本框 14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2416656"/>
                  <a:ext cx="717551" cy="29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 smtClean="0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G174, B239</a:t>
                  </a:r>
                  <a:endParaRPr kumimoji="1" lang="zh-CN" altLang="en-US" sz="700" i="1" smtClean="0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sp>
            <p:nvSpPr>
              <p:cNvPr id="13" name="矩形 11"/>
              <p:cNvSpPr/>
              <p:nvPr userDrawn="1"/>
            </p:nvSpPr>
            <p:spPr>
              <a:xfrm>
                <a:off x="9286972" y="2772265"/>
                <a:ext cx="254000" cy="254007"/>
              </a:xfrm>
              <a:prstGeom prst="rect">
                <a:avLst/>
              </a:prstGeom>
              <a:solidFill>
                <a:srgbClr val="00AB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文本框 12"/>
              <p:cNvSpPr txBox="1">
                <a:spLocks noChangeArrowheads="1"/>
              </p:cNvSpPr>
              <p:nvPr userDrawn="1"/>
            </p:nvSpPr>
            <p:spPr bwMode="auto">
              <a:xfrm>
                <a:off x="9504459" y="2804017"/>
                <a:ext cx="717551" cy="2667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Times" panose="02020603050405020304" pitchFamily="18" charset="0"/>
                  </a:rPr>
                  <a:t>G171, B189</a:t>
                </a:r>
                <a:endParaRPr kumimoji="1" lang="zh-CN" altLang="en-US" sz="700" i="1" smtClean="0">
                  <a:solidFill>
                    <a:srgbClr val="FFFFFF"/>
                  </a:solidFill>
                  <a:latin typeface="Times" panose="02020603050405020304" pitchFamily="18" charset="0"/>
                </a:endParaRPr>
              </a:p>
            </p:txBody>
          </p:sp>
        </p:grpSp>
        <p:sp>
          <p:nvSpPr>
            <p:cNvPr id="8" name="Rectangle 8"/>
            <p:cNvSpPr>
              <a:spLocks noChangeArrowheads="1"/>
            </p:cNvSpPr>
            <p:nvPr userDrawn="1"/>
          </p:nvSpPr>
          <p:spPr bwMode="auto">
            <a:xfrm>
              <a:off x="9152238" y="3839666"/>
              <a:ext cx="1360488" cy="1255217"/>
            </a:xfrm>
            <a:prstGeom prst="rect">
              <a:avLst/>
            </a:prstGeom>
            <a:noFill/>
            <a:ln>
              <a:noFill/>
            </a:ln>
          </p:spPr>
          <p:txBody>
            <a:bodyPr lIns="108000" tIns="0" rIns="93442" bIns="46725"/>
            <a:lstStyle>
              <a:lvl1pPr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标题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</a:t>
              </a:r>
              <a:endParaRPr lang="zh-CN" altLang="ja-JP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字体</a:t>
              </a:r>
              <a:r>
                <a:rPr lang="zh-CN" altLang="ja-JP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微软雅黑</a:t>
              </a:r>
              <a:endParaRPr lang="zh-CN" altLang="zh-CN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字号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en-US" altLang="ja-JP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30-32pt</a:t>
              </a: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颜色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主题蓝色</a:t>
              </a:r>
              <a:endParaRPr lang="zh-CN" altLang="ja-JP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endParaRPr lang="zh-CN" altLang="zh-CN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正文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(1-5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级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):</a:t>
              </a:r>
              <a:endParaRPr lang="zh-CN" altLang="ja-JP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字体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微软雅黑</a:t>
              </a:r>
              <a:endParaRPr lang="zh-CN" altLang="zh-CN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字号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en-US" altLang="ja-JP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28-12pt</a:t>
              </a: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颜色</a:t>
              </a:r>
              <a:r>
                <a:rPr lang="zh-CN" altLang="zh-CN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 </a:t>
              </a:r>
              <a:r>
                <a:rPr lang="zh-CN" altLang="en-US" sz="7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黑色</a:t>
              </a:r>
              <a:endParaRPr lang="zh-CN" altLang="ja-JP" sz="700" noProof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</p:txBody>
        </p:sp>
      </p:grpSp>
      <p:pic>
        <p:nvPicPr>
          <p:cNvPr id="22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4957763"/>
            <a:ext cx="5048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20"/>
          <p:cNvSpPr txBox="1">
            <a:spLocks noChangeArrowheads="1"/>
          </p:cNvSpPr>
          <p:nvPr userDrawn="1"/>
        </p:nvSpPr>
        <p:spPr bwMode="auto">
          <a:xfrm>
            <a:off x="7570788" y="4951413"/>
            <a:ext cx="1490662" cy="1857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 smtClean="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rgbClr val="005BAA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4067F2B2-7DF3-4B89-B471-B0268B84BD7A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2053320B-0AC6-43BA-95C6-709EAA7EBDE9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2791AFFE-EBC3-4BF3-91B3-0A8023AE65E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FF068ECA-C8C1-48F6-A8E5-A89E4BD1328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AB3F8CDC-F0D8-46DE-89BF-3FA434F6ED9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0F738861-7A04-4C88-AB90-5D9989BB8B50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55F804F3-92D9-4E8C-B1F6-B3D3C3BE13A2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9443F4A4-3DDC-4CDA-A000-D08B93C062D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5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1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9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84C30D8D-446E-4B2A-BE04-4CE18EBE6C4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TE-PPT-16x9-0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5588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ABF84A86-A9C5-4B69-BCCC-78CE27A391F0}" type="slidenum">
              <a:rPr lang="en-US" altLang="zh-CN" sz="800" smtClean="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kumimoji="1"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2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4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45A35272-C8A7-4F14-8520-D98FE1F053EA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 userDrawn="1"/>
        </p:nvSpPr>
        <p:spPr bwMode="auto">
          <a:xfrm>
            <a:off x="1338263" y="1397000"/>
            <a:ext cx="3351212" cy="11017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4800" b="1" smtClean="0">
                <a:solidFill>
                  <a:schemeClr val="bg1"/>
                </a:solidFill>
                <a:ea typeface="微软雅黑" panose="020B0503020204020204" charset="-122"/>
              </a:rPr>
              <a:t>Thank You!</a:t>
            </a:r>
            <a:endParaRPr lang="zh-CN" altLang="en-US" sz="4800" b="1" smtClean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24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1027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grpSp>
        <p:nvGrpSpPr>
          <p:cNvPr id="103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103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104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3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37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1040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1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38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9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31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032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033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34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  <p:pic>
        <p:nvPicPr>
          <p:cNvPr id="1035" name="Picture 19" descr="1-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051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4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60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1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5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8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9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56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57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5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300" y="341313"/>
            <a:ext cx="75930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300" y="1200150"/>
            <a:ext cx="7593013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TE-PPT-16x9-0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6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8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8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8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82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5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6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3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4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77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3078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A55CD9BF-D78F-4ED3-9B4B-3BB009522CF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079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8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4x3-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10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TE-PPT-16x9-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512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5129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5135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36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130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5133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34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131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132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125" name="TextBox 16"/>
          <p:cNvSpPr txBox="1">
            <a:spLocks noChangeArrowheads="1"/>
          </p:cNvSpPr>
          <p:nvPr/>
        </p:nvSpPr>
        <p:spPr bwMode="auto">
          <a:xfrm>
            <a:off x="5030788" y="4852988"/>
            <a:ext cx="2190750" cy="1698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5126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75BEA079-0924-4DAB-986A-01D4AB3AAA0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8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二级</a:t>
            </a:r>
          </a:p>
          <a:p>
            <a:pPr lvl="2"/>
            <a:r>
              <a:rPr lang="zh-CN" altLang="zh-CN" smtClean="0"/>
              <a:t>三级</a:t>
            </a:r>
          </a:p>
          <a:p>
            <a:pPr lvl="3"/>
            <a:r>
              <a:rPr lang="zh-CN" altLang="zh-CN" smtClean="0"/>
              <a:t>四级</a:t>
            </a:r>
          </a:p>
          <a:p>
            <a:pPr lvl="4"/>
            <a:r>
              <a:rPr lang="zh-CN" altLang="zh-CN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 algn="l" defTabSz="457200" rtl="0" eaLnBrk="0" fontAlgn="base" latinLnBrk="1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</p:nvPr>
        </p:nvSpPr>
        <p:spPr bwMode="auto">
          <a:xfrm>
            <a:off x="168275" y="177800"/>
            <a:ext cx="8628063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0975" y="1052513"/>
            <a:ext cx="8615363" cy="318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3993" tIns="26996" rIns="53993" bIns="2699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0025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1955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1980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 smtClean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 smtClean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 smtClean="0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9219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922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9229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30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22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9227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28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 smtClean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 smtClean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225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26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 smtClean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9220" name="TextBox 16"/>
          <p:cNvSpPr txBox="1">
            <a:spLocks noChangeArrowheads="1"/>
          </p:cNvSpPr>
          <p:nvPr/>
        </p:nvSpPr>
        <p:spPr bwMode="auto">
          <a:xfrm>
            <a:off x="5030788" y="4852988"/>
            <a:ext cx="2190750" cy="1698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9221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258409B1-BD9C-42FA-9D0B-3594A7B353B2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altLang="zh-CN" sz="800" smtClean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9222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7"/>
          <p:cNvSpPr>
            <a:spLocks noGrp="1"/>
          </p:cNvSpPr>
          <p:nvPr>
            <p:ph type="ctrTitle" idx="4294967295"/>
          </p:nvPr>
        </p:nvSpPr>
        <p:spPr>
          <a:xfrm>
            <a:off x="894807" y="1888582"/>
            <a:ext cx="7504610" cy="736600"/>
          </a:xfrm>
        </p:spPr>
        <p:txBody>
          <a:bodyPr anchor="ctr"/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</a:rPr>
              <a:t>Support of </a:t>
            </a:r>
            <a:r>
              <a:rPr lang="en-US" altLang="zh-CN" sz="3200" dirty="0" smtClean="0">
                <a:solidFill>
                  <a:schemeClr val="bg1"/>
                </a:solidFill>
              </a:rPr>
              <a:t>UAV for 5G Advanced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  <p:sp>
        <p:nvSpPr>
          <p:cNvPr id="51203" name="文本框 3"/>
          <p:cNvSpPr txBox="1">
            <a:spLocks noChangeArrowheads="1"/>
          </p:cNvSpPr>
          <p:nvPr/>
        </p:nvSpPr>
        <p:spPr bwMode="auto">
          <a:xfrm>
            <a:off x="58738" y="122238"/>
            <a:ext cx="4354512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3GPP TSG RAN </a:t>
            </a:r>
            <a:r>
              <a:rPr kumimoji="1" lang="en-US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Rel-18 workshop</a:t>
            </a:r>
            <a:endParaRPr kumimoji="1" lang="en-US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Electronic Meeting, </a:t>
            </a:r>
            <a:r>
              <a:rPr kumimoji="1" lang="en-US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June 28- July 2, 2021</a:t>
            </a: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Source: 	ZTE, </a:t>
            </a:r>
            <a:r>
              <a:rPr lang="en-GB" altLang="zh-CN" sz="1800" dirty="0" err="1" smtClean="0">
                <a:solidFill>
                  <a:schemeClr val="bg1"/>
                </a:solidFill>
                <a:ea typeface="宋体" panose="02010600030101010101" pitchFamily="2" charset="-122"/>
              </a:rPr>
              <a:t>Sanechips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Agenda:   </a:t>
            </a:r>
            <a:r>
              <a:rPr lang="en-GB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4.2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zh-CN" sz="1800" dirty="0">
              <a:ea typeface="宋体" panose="02010600030101010101" pitchFamily="2" charset="-122"/>
            </a:endParaRPr>
          </a:p>
        </p:txBody>
      </p:sp>
      <p:sp>
        <p:nvSpPr>
          <p:cNvPr id="51204" name="文本框 4"/>
          <p:cNvSpPr txBox="1">
            <a:spLocks noChangeArrowheads="1"/>
          </p:cNvSpPr>
          <p:nvPr/>
        </p:nvSpPr>
        <p:spPr bwMode="auto">
          <a:xfrm>
            <a:off x="7330440" y="122238"/>
            <a:ext cx="161988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400" dirty="0" smtClean="0">
                <a:solidFill>
                  <a:schemeClr val="bg1"/>
                </a:solidFill>
                <a:ea typeface="宋体" panose="02010600030101010101" pitchFamily="2" charset="-122"/>
              </a:rPr>
              <a:t>RWS-210474</a:t>
            </a:r>
            <a:endParaRPr kumimoji="1" lang="en-US" altLang="zh-CN" sz="24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499" y="161428"/>
            <a:ext cx="8810625" cy="722312"/>
          </a:xfr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ctr" anchorCtr="0" compatLnSpc="1">
            <a:noAutofit/>
          </a:bodyPr>
          <a:lstStyle/>
          <a:p>
            <a:r>
              <a:rPr lang="en-US" altLang="zh-CN" sz="2700" b="1" dirty="0" smtClean="0">
                <a:solidFill>
                  <a:srgbClr val="008FD4"/>
                </a:solidFill>
                <a:cs typeface="Arial" panose="020B0604020202020204" pitchFamily="34" charset="0"/>
                <a:sym typeface="+mn-ea"/>
              </a:rPr>
              <a:t>Motivation on the NR-UAV</a:t>
            </a:r>
            <a:endParaRPr lang="en-US" altLang="zh-CN" sz="2700" b="1" dirty="0">
              <a:solidFill>
                <a:srgbClr val="008FD4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7135" y="1068828"/>
            <a:ext cx="8231848" cy="36205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Cellular enabled UAV(drone) is beneficial for various application, e.g.,: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Vertical application including agriculture, power line inspection, surveillance and logistics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altLang="zh-CN" sz="1400" dirty="0"/>
              <a:t>Platoon communication 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Drone-based </a:t>
            </a:r>
            <a:r>
              <a:rPr lang="en-GB" altLang="zh-CN" sz="1400" dirty="0"/>
              <a:t>gNB/Relay for on-demand </a:t>
            </a:r>
            <a:r>
              <a:rPr lang="en-GB" altLang="zh-CN" sz="1400" dirty="0" smtClean="0"/>
              <a:t>communication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Personal </a:t>
            </a:r>
            <a:r>
              <a:rPr lang="en-GB" altLang="zh-CN" sz="1400" dirty="0"/>
              <a:t>entertainment for flight experience</a:t>
            </a:r>
          </a:p>
          <a:p>
            <a:r>
              <a:rPr lang="en-US" altLang="zh-CN" sz="1600" dirty="0" smtClean="0"/>
              <a:t>	which is already specified for LTE and more tighter requirement including SA’s needs 	should be considered to </a:t>
            </a:r>
            <a:r>
              <a:rPr lang="en-US" altLang="zh-CN" sz="1600" dirty="0" smtClean="0"/>
              <a:t>enable </a:t>
            </a:r>
            <a:r>
              <a:rPr lang="en-US" altLang="zh-CN" sz="1600" dirty="0" smtClean="0"/>
              <a:t>the vertical usage in NR: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zh-CN" altLang="zh-CN" sz="900" dirty="0" smtClean="0"/>
          </a:p>
          <a:p>
            <a:pPr lvl="1" indent="0">
              <a:buNone/>
            </a:pPr>
            <a:endParaRPr lang="en-US" altLang="zh-CN" b="1" dirty="0" smtClean="0">
              <a:sym typeface="+mn-ea"/>
            </a:endParaRPr>
          </a:p>
          <a:p>
            <a:pPr lvl="1" indent="0">
              <a:buNone/>
            </a:pPr>
            <a:endParaRPr lang="en-US" altLang="zh-CN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832027"/>
              </p:ext>
            </p:extLst>
          </p:nvPr>
        </p:nvGraphicFramePr>
        <p:xfrm>
          <a:off x="1516063" y="3298124"/>
          <a:ext cx="5911849" cy="14594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5761"/>
                <a:gridCol w="1246686"/>
                <a:gridCol w="535707"/>
                <a:gridCol w="596129"/>
                <a:gridCol w="481861"/>
                <a:gridCol w="538873"/>
                <a:gridCol w="666695"/>
                <a:gridCol w="1100137"/>
              </a:tblGrid>
              <a:tr h="17337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Application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Coverage type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</a:rPr>
                        <a:t>Throughputs</a:t>
                      </a:r>
                      <a:endParaRPr lang="zh-CN" sz="8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800" kern="0" dirty="0" smtClean="0">
                          <a:solidFill>
                            <a:schemeClr val="tx1"/>
                          </a:solidFill>
                          <a:effectLst/>
                        </a:rPr>
                        <a:t>requirements</a:t>
                      </a:r>
                      <a:endParaRPr lang="zh-CN" sz="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</a:rPr>
                        <a:t>Latency</a:t>
                      </a:r>
                      <a:endParaRPr lang="zh-CN" sz="8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solidFill>
                            <a:schemeClr val="tx1"/>
                          </a:solidFill>
                          <a:effectLst/>
                        </a:rPr>
                        <a:t>Positioning</a:t>
                      </a:r>
                      <a:endParaRPr lang="zh-CN" sz="9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Region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2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solidFill>
                            <a:schemeClr val="tx1"/>
                          </a:solidFill>
                          <a:effectLst/>
                        </a:rPr>
                        <a:t>DL</a:t>
                      </a:r>
                      <a:endParaRPr lang="zh-CN" sz="9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solidFill>
                            <a:schemeClr val="tx1"/>
                          </a:solidFill>
                          <a:effectLst/>
                        </a:rPr>
                        <a:t>UL</a:t>
                      </a:r>
                      <a:endParaRPr lang="zh-CN" sz="9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solidFill>
                            <a:schemeClr val="tx1"/>
                          </a:solidFill>
                          <a:effectLst/>
                        </a:rPr>
                        <a:t>Control</a:t>
                      </a:r>
                      <a:endParaRPr lang="zh-CN" sz="9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solidFill>
                            <a:schemeClr val="tx1"/>
                          </a:solidFill>
                          <a:effectLst/>
                        </a:rPr>
                        <a:t>Data</a:t>
                      </a:r>
                      <a:endParaRPr lang="zh-CN" sz="9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55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 smtClean="0">
                          <a:solidFill>
                            <a:schemeClr val="tx1"/>
                          </a:solidFill>
                          <a:effectLst/>
                        </a:rPr>
                        <a:t>Logistics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seamless coverage with altitude below 100 m 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300Kpbs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25Mbps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&lt;20ms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&lt;200ms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&lt;0.5m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Urban/Suburban/Rural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82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>
                          <a:solidFill>
                            <a:schemeClr val="tx1"/>
                          </a:solidFill>
                          <a:effectLst/>
                        </a:rPr>
                        <a:t>Agriculture</a:t>
                      </a:r>
                      <a:endParaRPr lang="zh-CN" sz="9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fixed region with altitude below 200 m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300Kbps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30~120 Mbps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&lt;20ms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&lt;200ms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&lt;0.1m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Rural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85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 smtClean="0">
                          <a:solidFill>
                            <a:schemeClr val="tx1"/>
                          </a:solidFill>
                          <a:effectLst/>
                        </a:rPr>
                        <a:t>Monitoring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 smtClean="0">
                          <a:solidFill>
                            <a:schemeClr val="tx1"/>
                          </a:solidFill>
                          <a:effectLst/>
                        </a:rPr>
                        <a:t>/Surveillance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fixed region or predefined route with altitude below 100 m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600Kbps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30~120 Mbps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&lt;20ms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&lt;200ms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chemeClr val="tx1"/>
                          </a:solidFill>
                          <a:effectLst/>
                        </a:rPr>
                        <a:t>&lt;0.5 m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0" dirty="0" smtClean="0">
                          <a:solidFill>
                            <a:schemeClr val="tx1"/>
                          </a:solidFill>
                          <a:effectLst/>
                        </a:rPr>
                        <a:t>Rural/Urban</a:t>
                      </a:r>
                      <a:endParaRPr lang="zh-CN" sz="9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558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499" y="161428"/>
            <a:ext cx="8810625" cy="722312"/>
          </a:xfr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ctr" anchorCtr="0" compatLnSpc="1">
            <a:noAutofit/>
          </a:bodyPr>
          <a:lstStyle/>
          <a:p>
            <a:r>
              <a:rPr lang="en-US" altLang="zh-CN" sz="2700" b="1" dirty="0" smtClean="0">
                <a:solidFill>
                  <a:srgbClr val="008FD4"/>
                </a:solidFill>
                <a:cs typeface="Arial" panose="020B0604020202020204" pitchFamily="34" charset="0"/>
                <a:sym typeface="+mn-ea"/>
              </a:rPr>
              <a:t>Identified issues for NR-UAV</a:t>
            </a:r>
            <a:endParaRPr lang="en-US" altLang="zh-CN" sz="2700" b="1" dirty="0">
              <a:solidFill>
                <a:srgbClr val="008FD4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7135" y="1068828"/>
            <a:ext cx="8231848" cy="36205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For achieving the target, followings should be considered:</a:t>
            </a:r>
            <a:endParaRPr lang="en-US" altLang="zh-CN" sz="1600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UAV identification and control, e.g.,</a:t>
            </a:r>
          </a:p>
          <a:p>
            <a:pPr marL="1485900" lvl="2" indent="-342900"/>
            <a:r>
              <a:rPr lang="en-US" altLang="zh-CN" sz="1200" dirty="0" smtClean="0"/>
              <a:t>Lawful interception</a:t>
            </a:r>
          </a:p>
          <a:p>
            <a:pPr marL="1485900" lvl="2" indent="-342900"/>
            <a:r>
              <a:rPr lang="en-US" altLang="zh-CN" sz="1200" dirty="0" smtClean="0"/>
              <a:t>Flight path control</a:t>
            </a:r>
          </a:p>
          <a:p>
            <a:pPr marL="1485900" lvl="2" indent="-342900"/>
            <a:r>
              <a:rPr lang="en-US" altLang="zh-CN" sz="1200" dirty="0" smtClean="0"/>
              <a:t>Access restriction for network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DL enhancement to ensure continuous service, e.g., </a:t>
            </a:r>
          </a:p>
          <a:p>
            <a:pPr marL="1485900" lvl="2" indent="-342900"/>
            <a:r>
              <a:rPr lang="en-US" altLang="zh-CN" sz="1200" dirty="0" smtClean="0"/>
              <a:t>Enhancement on </a:t>
            </a:r>
            <a:r>
              <a:rPr lang="en-US" altLang="zh-CN" sz="1200" dirty="0" smtClean="0"/>
              <a:t>mobility </a:t>
            </a:r>
            <a:r>
              <a:rPr lang="en-US" altLang="zh-CN" sz="1200" dirty="0" smtClean="0"/>
              <a:t>including measurement and reporting</a:t>
            </a:r>
          </a:p>
          <a:p>
            <a:pPr marL="1485900" lvl="2" indent="-342900"/>
            <a:r>
              <a:rPr lang="en-US" altLang="zh-CN" sz="1200" dirty="0" smtClean="0"/>
              <a:t>Optimization on </a:t>
            </a:r>
            <a:r>
              <a:rPr lang="en-US" altLang="zh-CN" sz="1200" dirty="0" smtClean="0"/>
              <a:t>transmission </a:t>
            </a:r>
            <a:r>
              <a:rPr lang="en-US" altLang="zh-CN" sz="1200" dirty="0" smtClean="0"/>
              <a:t>for UE including beam management</a:t>
            </a:r>
            <a:endParaRPr lang="en-US" altLang="zh-CN" sz="1400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zh-CN" altLang="zh-CN" sz="900" dirty="0" smtClean="0"/>
          </a:p>
          <a:p>
            <a:pPr lvl="1" indent="0">
              <a:buNone/>
            </a:pPr>
            <a:endParaRPr lang="en-US" altLang="zh-CN" b="1" dirty="0" smtClean="0">
              <a:sym typeface="+mn-ea"/>
            </a:endParaRPr>
          </a:p>
          <a:p>
            <a:pPr lvl="1" indent="0">
              <a:buNone/>
            </a:pPr>
            <a:endParaRPr lang="en-US" altLang="zh-CN" dirty="0"/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08" y="3396473"/>
            <a:ext cx="2371951" cy="1168922"/>
          </a:xfrm>
          <a:prstGeom prst="rect">
            <a:avLst/>
          </a:prstGeom>
        </p:spPr>
      </p:pic>
      <p:pic>
        <p:nvPicPr>
          <p:cNvPr id="6" name="图片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943" y="3395868"/>
            <a:ext cx="1397752" cy="116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304" y="3396473"/>
            <a:ext cx="1479668" cy="116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669" y="3395868"/>
            <a:ext cx="1410235" cy="1146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401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7135" y="1068828"/>
            <a:ext cx="8231848" cy="36205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For achieving the target, followings should be considered:</a:t>
            </a:r>
            <a:endParaRPr lang="en-US" altLang="zh-CN" sz="1600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UL performance improvement, mainly target for interference mitigation, e.g.,</a:t>
            </a:r>
          </a:p>
          <a:p>
            <a:pPr marL="1485900" lvl="2" indent="-342900"/>
            <a:r>
              <a:rPr lang="en-US" altLang="zh-CN" sz="1200" dirty="0" smtClean="0"/>
              <a:t>Co-channel interference cross UE within same and different cell.</a:t>
            </a:r>
          </a:p>
          <a:p>
            <a:pPr marL="1485900" lvl="2" indent="-342900"/>
            <a:r>
              <a:rPr lang="en-US" altLang="zh-CN" sz="1200" dirty="0" smtClean="0"/>
              <a:t>Cross-link interference cross UE within different cells</a:t>
            </a:r>
          </a:p>
          <a:p>
            <a:pPr marL="1485900" lvl="2" indent="-342900"/>
            <a:endParaRPr lang="en-US" altLang="zh-CN" sz="1200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zh-CN" altLang="zh-CN" sz="900" dirty="0" smtClean="0"/>
          </a:p>
          <a:p>
            <a:pPr lvl="1" indent="0">
              <a:buNone/>
            </a:pPr>
            <a:endParaRPr lang="en-US" altLang="zh-CN" b="1" dirty="0" smtClean="0">
              <a:sym typeface="+mn-ea"/>
            </a:endParaRPr>
          </a:p>
          <a:p>
            <a:pPr lvl="1" indent="0">
              <a:buNone/>
            </a:pPr>
            <a:endParaRPr lang="en-US" altLang="zh-CN" dirty="0" smtClean="0"/>
          </a:p>
          <a:p>
            <a:pPr lvl="1" indent="0">
              <a:buNone/>
            </a:pPr>
            <a:endParaRPr lang="en-US" altLang="zh-CN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Additional use case to take Drone as BS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RF/RRM definition for new UE type or BS type (if Drone as BS is supported)</a:t>
            </a:r>
            <a:endParaRPr lang="en-US" altLang="zh-CN" sz="1400" dirty="0"/>
          </a:p>
          <a:p>
            <a:pPr lvl="1" indent="0">
              <a:buNone/>
            </a:pPr>
            <a:endParaRPr lang="en-US" altLang="zh-CN" dirty="0" smtClean="0"/>
          </a:p>
          <a:p>
            <a:pPr lvl="1" indent="0">
              <a:buNone/>
            </a:pPr>
            <a:endParaRPr lang="en-US" altLang="zh-CN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182" y="2171455"/>
            <a:ext cx="4085736" cy="176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44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499" y="161428"/>
            <a:ext cx="8810625" cy="722312"/>
          </a:xfr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ctr" anchorCtr="0" compatLnSpc="1">
            <a:noAutofit/>
          </a:bodyPr>
          <a:lstStyle/>
          <a:p>
            <a:r>
              <a:rPr lang="en-US" altLang="zh-CN" sz="2700" b="1" dirty="0" smtClean="0">
                <a:solidFill>
                  <a:srgbClr val="008FD4"/>
                </a:solidFill>
                <a:cs typeface="Arial" panose="020B0604020202020204" pitchFamily="34" charset="0"/>
                <a:sym typeface="+mn-ea"/>
              </a:rPr>
              <a:t>Objectives for NR-UAV for 5G Advanced </a:t>
            </a:r>
            <a:endParaRPr lang="en-US" altLang="zh-CN" sz="2700" b="1" dirty="0">
              <a:solidFill>
                <a:srgbClr val="008FD4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7135" y="1068828"/>
            <a:ext cx="8231848" cy="36205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Study the </a:t>
            </a:r>
            <a:r>
              <a:rPr lang="en-US" altLang="zh-CN" sz="1600" dirty="0" smtClean="0"/>
              <a:t>cross-link </a:t>
            </a:r>
            <a:r>
              <a:rPr lang="en-US" altLang="zh-CN" sz="1600" dirty="0" smtClean="0"/>
              <a:t>interference condition [RAN1]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Specify </a:t>
            </a:r>
            <a:r>
              <a:rPr lang="en-US" altLang="zh-CN" sz="1600" dirty="0" smtClean="0"/>
              <a:t>enhancements on </a:t>
            </a:r>
            <a:r>
              <a:rPr lang="en-US" altLang="zh-CN" sz="1600" dirty="0" smtClean="0"/>
              <a:t>performance</a:t>
            </a:r>
            <a:r>
              <a:rPr lang="en-US" altLang="zh-CN" sz="1600" dirty="0"/>
              <a:t>:</a:t>
            </a:r>
          </a:p>
          <a:p>
            <a:pPr marL="742950" lvl="2" indent="-342900"/>
            <a:r>
              <a:rPr lang="en-US" altLang="zh-CN" sz="1400" dirty="0"/>
              <a:t>Power control for random access (RAN1)</a:t>
            </a:r>
          </a:p>
          <a:p>
            <a:pPr marL="742950" lvl="2" indent="-342900"/>
            <a:r>
              <a:rPr lang="en-US" altLang="zh-CN" sz="1400" dirty="0" smtClean="0"/>
              <a:t>The height-dependent BM mechanism </a:t>
            </a:r>
            <a:r>
              <a:rPr lang="en-US" altLang="zh-CN" sz="1400" dirty="0"/>
              <a:t>for both FR1/FR2(RAN1</a:t>
            </a:r>
            <a:r>
              <a:rPr lang="en-US" altLang="zh-CN" sz="1400" dirty="0" smtClean="0"/>
              <a:t>)</a:t>
            </a:r>
            <a:endParaRPr lang="en-US" altLang="zh-CN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Specify </a:t>
            </a:r>
            <a:r>
              <a:rPr lang="en-US" altLang="zh-CN" sz="1600" dirty="0" smtClean="0"/>
              <a:t>side-link </a:t>
            </a:r>
            <a:r>
              <a:rPr lang="en-US" altLang="zh-CN" sz="1600" dirty="0"/>
              <a:t>enhancements for UAV, e.g., </a:t>
            </a:r>
            <a:r>
              <a:rPr lang="en-GB" altLang="zh-CN" sz="1600" dirty="0"/>
              <a:t>. broadcast of identifiers </a:t>
            </a:r>
            <a:r>
              <a:rPr lang="en-US" altLang="zh-CN" sz="1600" dirty="0"/>
              <a:t>(RAN1/2)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1600" dirty="0"/>
              <a:t>Specify </a:t>
            </a:r>
            <a:r>
              <a:rPr lang="en-US" altLang="zh-CN" sz="1600" dirty="0" smtClean="0"/>
              <a:t>enhancements </a:t>
            </a:r>
            <a:r>
              <a:rPr lang="en-US" altLang="zh-CN" sz="1600" dirty="0" smtClean="0"/>
              <a:t>on access control, e.g., regulation indication </a:t>
            </a:r>
            <a:r>
              <a:rPr lang="en-US" altLang="zh-CN" sz="1600" dirty="0"/>
              <a:t>(</a:t>
            </a:r>
            <a:r>
              <a:rPr lang="en-US" altLang="zh-CN" sz="1600" dirty="0" smtClean="0"/>
              <a:t>RAN2/3)</a:t>
            </a:r>
            <a:endParaRPr lang="en-US" altLang="zh-CN" sz="16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altLang="zh-CN" sz="1600" dirty="0"/>
              <a:t>Specify enhancements on mobility (RAN2):</a:t>
            </a:r>
          </a:p>
          <a:p>
            <a:pPr marL="742950" lvl="2" indent="-342900"/>
            <a:r>
              <a:rPr lang="en-GB" altLang="zh-CN" sz="1400" dirty="0"/>
              <a:t>Report mechanisms, e.g., new event to reduce the report overhead</a:t>
            </a:r>
            <a:r>
              <a:rPr lang="en-GB" altLang="zh-CN" sz="1400" dirty="0" smtClean="0"/>
              <a:t>.</a:t>
            </a:r>
          </a:p>
          <a:p>
            <a:pPr marL="742950" lvl="2" indent="-342900"/>
            <a:r>
              <a:rPr lang="en-GB" altLang="zh-CN" sz="1400" dirty="0" smtClean="0"/>
              <a:t>Conditional </a:t>
            </a:r>
            <a:r>
              <a:rPr lang="en-GB" altLang="zh-CN" sz="1400" dirty="0"/>
              <a:t>HO, e.g., based on location information, UE’s airborne status, flight path plan, etc.</a:t>
            </a:r>
            <a:endParaRPr lang="zh-CN" altLang="zh-CN" sz="14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1600" dirty="0"/>
              <a:t>Specify </a:t>
            </a:r>
            <a:r>
              <a:rPr lang="en-GB" altLang="zh-CN" sz="1600" dirty="0" smtClean="0"/>
              <a:t>subscription </a:t>
            </a:r>
            <a:r>
              <a:rPr lang="en-GB" altLang="zh-CN" sz="1600" dirty="0"/>
              <a:t>and identification</a:t>
            </a:r>
            <a:r>
              <a:rPr lang="en-US" altLang="zh-CN" sz="1600" dirty="0"/>
              <a:t>(RAN2/3</a:t>
            </a:r>
            <a:r>
              <a:rPr lang="en-US" altLang="zh-CN" sz="1600" dirty="0" smtClean="0"/>
              <a:t>)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1600" dirty="0"/>
              <a:t>Specify RF and RRM core requirements for g</a:t>
            </a:r>
            <a:r>
              <a:rPr lang="en-GB" altLang="zh-CN" sz="1600" dirty="0" smtClean="0"/>
              <a:t>NB </a:t>
            </a:r>
            <a:r>
              <a:rPr lang="en-GB" altLang="zh-CN" sz="1600" dirty="0"/>
              <a:t>and </a:t>
            </a:r>
            <a:r>
              <a:rPr lang="en-GB" altLang="zh-CN" sz="1600" dirty="0" smtClean="0"/>
              <a:t>UE (if new UE type/BS type is identified)</a:t>
            </a:r>
            <a:endParaRPr lang="en-US" altLang="zh-CN" sz="16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US" altLang="zh-CN" sz="1400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zh-CN" altLang="zh-CN" sz="900" dirty="0" smtClean="0"/>
          </a:p>
          <a:p>
            <a:pPr lvl="1" indent="0">
              <a:buNone/>
            </a:pPr>
            <a:endParaRPr lang="en-US" altLang="zh-CN" b="1" dirty="0" smtClean="0">
              <a:sym typeface="+mn-ea"/>
            </a:endParaRPr>
          </a:p>
          <a:p>
            <a:pPr lvl="1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0099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2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pPr eaLnBrk="1" hangingPunct="1"/>
            <a:r>
              <a:rPr altLang="zh-CN" smtClean="0"/>
              <a:t>Thanks</a:t>
            </a:r>
            <a:endParaRPr 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1570</TotalTime>
  <Words>388</Words>
  <Application>Microsoft Office PowerPoint</Application>
  <PresentationFormat>全屏显示(16:9)</PresentationFormat>
  <Paragraphs>98</Paragraphs>
  <Slides>6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6</vt:i4>
      </vt:variant>
      <vt:variant>
        <vt:lpstr>自定义放映</vt:lpstr>
      </vt:variant>
      <vt:variant>
        <vt:i4>1</vt:i4>
      </vt:variant>
    </vt:vector>
  </HeadingPairs>
  <TitlesOfParts>
    <vt:vector size="28" baseType="lpstr">
      <vt:lpstr>MS PGothic</vt:lpstr>
      <vt:lpstr>黑体</vt:lpstr>
      <vt:lpstr>宋体</vt:lpstr>
      <vt:lpstr>微软雅黑</vt:lpstr>
      <vt:lpstr>Arial</vt:lpstr>
      <vt:lpstr>Calibri</vt:lpstr>
      <vt:lpstr>Heiti SC Light</vt:lpstr>
      <vt:lpstr>Impact</vt:lpstr>
      <vt:lpstr>Microsoft YaHei Bold</vt:lpstr>
      <vt:lpstr>Times</vt:lpstr>
      <vt:lpstr>Times New Roman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Support of UAV for 5G Advanced</vt:lpstr>
      <vt:lpstr>Motivation on the NR-UAV</vt:lpstr>
      <vt:lpstr>Identified issues for NR-UAV</vt:lpstr>
      <vt:lpstr>PowerPoint 演示文稿</vt:lpstr>
      <vt:lpstr>Objectives for NR-UAV for 5G Advanced </vt:lpstr>
      <vt:lpstr>Thanks</vt:lpstr>
      <vt:lpstr>自定义放映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ZTE</dc:title>
  <dc:creator>ZTE</dc:creator>
  <cp:keywords>ZTE</cp:keywords>
  <cp:lastModifiedBy>ZTE</cp:lastModifiedBy>
  <cp:revision>1542</cp:revision>
  <dcterms:created xsi:type="dcterms:W3CDTF">2015-07-14T07:21:00Z</dcterms:created>
  <dcterms:modified xsi:type="dcterms:W3CDTF">2021-06-07T15:10:44Z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