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59" r:id="rId5"/>
    <p:sldMasterId id="2147483661" r:id="rId6"/>
    <p:sldMasterId id="2147483666" r:id="rId7"/>
    <p:sldMasterId id="2147483672" r:id="rId8"/>
    <p:sldMasterId id="2147483685" r:id="rId9"/>
    <p:sldMasterId id="2147483703" r:id="rId10"/>
  </p:sldMasterIdLst>
  <p:notesMasterIdLst>
    <p:notesMasterId r:id="rId12"/>
  </p:notesMasterIdLst>
  <p:sldIdLst>
    <p:sldId id="403" r:id="rId11"/>
    <p:sldId id="425" r:id="rId13"/>
    <p:sldId id="426" r:id="rId14"/>
    <p:sldId id="427" r:id="rId15"/>
    <p:sldId id="428" r:id="rId16"/>
    <p:sldId id="429" r:id="rId17"/>
    <p:sldId id="430" r:id="rId18"/>
    <p:sldId id="431" r:id="rId19"/>
    <p:sldId id="432" r:id="rId20"/>
    <p:sldId id="433" r:id="rId21"/>
    <p:sldId id="434" r:id="rId22"/>
    <p:sldId id="435" r:id="rId23"/>
    <p:sldId id="436" r:id="rId24"/>
    <p:sldId id="437" r:id="rId25"/>
    <p:sldId id="438" r:id="rId26"/>
    <p:sldId id="402" r:id="rId27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FD4"/>
    <a:srgbClr val="FF9966"/>
    <a:srgbClr val="99FF99"/>
    <a:srgbClr val="66FF66"/>
    <a:srgbClr val="66FF99"/>
    <a:srgbClr val="FFFF66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1" autoAdjust="0"/>
    <p:restoredTop sz="90353" autoAdjust="0"/>
  </p:normalViewPr>
  <p:slideViewPr>
    <p:cSldViewPr snapToGrid="0" snapToObjects="1">
      <p:cViewPr>
        <p:scale>
          <a:sx n="100" d="100"/>
          <a:sy n="100" d="100"/>
        </p:scale>
        <p:origin x="1061" y="403"/>
      </p:cViewPr>
      <p:guideLst>
        <p:guide orient="horz" pos="1620"/>
        <p:guide pos="2817"/>
      </p:guideLst>
    </p:cSldViewPr>
  </p:slideViewPr>
  <p:outlineViewPr>
    <p:cViewPr>
      <p:scale>
        <a:sx n="33" d="100"/>
        <a:sy n="33" d="100"/>
      </p:scale>
      <p:origin x="0" y="27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C695FA6-4210-4153-9696-9433D918CE5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1A9F4C83-2CAC-433A-9444-069D612E362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444E398-6076-4EBD-A234-C4154D93710F}" type="slidenum">
              <a:rPr kumimoji="1" lang="zh-CN" altLang="en-US" smtClean="0">
                <a:solidFill>
                  <a:srgbClr val="000000"/>
                </a:solidFill>
              </a:rPr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88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B9C18F6C-21BC-4D3B-8982-EDF1076D3346}" type="slidenum">
              <a:rPr kumimoji="1" lang="zh-CN" altLang="en-US" smtClean="0">
                <a:solidFill>
                  <a:srgbClr val="000000"/>
                </a:solidFill>
              </a:rPr>
            </a:fld>
            <a:endParaRPr kumimoji="1"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07B8E-CEBF-4F6D-AA94-4A48CE7890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png"/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Subtitle 6"/>
          <p:cNvSpPr>
            <a:spLocks noGrp="1"/>
          </p:cNvSpPr>
          <p:nvPr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7" name="Title 7"/>
          <p:cNvSpPr>
            <a:spLocks noGrp="1"/>
          </p:cNvSpPr>
          <p:nvPr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6"/>
          <p:cNvSpPr>
            <a:spLocks noChangeArrowheads="1"/>
          </p:cNvSpPr>
          <p:nvPr userDrawn="1"/>
        </p:nvSpPr>
        <p:spPr bwMode="auto">
          <a:xfrm>
            <a:off x="6451600" y="542925"/>
            <a:ext cx="2692400" cy="1420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直角三角形 17"/>
          <p:cNvSpPr>
            <a:spLocks noChangeArrowheads="1"/>
          </p:cNvSpPr>
          <p:nvPr userDrawn="1"/>
        </p:nvSpPr>
        <p:spPr bwMode="auto">
          <a:xfrm>
            <a:off x="-1588" y="0"/>
            <a:ext cx="914401" cy="666750"/>
          </a:xfrm>
          <a:prstGeom prst="rtTriangle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39A6248-81AA-4046-9DAF-FB8FC50471A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C2FF46DD-FCDF-4C7A-9121-73C8BF03B88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11974C5C-EF19-4488-8596-D064604002FD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9887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4150" cy="369888"/>
          </a:xfrm>
          <a:prstGeom prst="rect">
            <a:avLst/>
          </a:prstGeom>
          <a:noFill/>
          <a:ln>
            <a:noFill/>
          </a:ln>
        </p:spPr>
        <p:txBody>
          <a:bodyPr wrap="none"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1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07500" y="69850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40</a:t>
            </a:r>
            <a:r>
              <a:rPr lang="en-US" altLang="ja-JP" sz="900" i="1" noProof="1">
                <a:solidFill>
                  <a:srgbClr val="FFFFFF"/>
                </a:solidFill>
              </a:rPr>
              <a:t>-54 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White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altLang="zh-CN" sz="900" b="1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Subtitle:</a:t>
            </a:r>
            <a:endParaRPr lang="en-US" altLang="ja-JP" sz="900" b="1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</a:t>
            </a:r>
            <a:r>
              <a:rPr lang="en-US" altLang="ja-JP" sz="900" i="1" noProof="1">
                <a:solidFill>
                  <a:srgbClr val="FFFFFF"/>
                </a:solidFill>
              </a:rPr>
              <a:t>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28-36 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Green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13" name="TextBox 23"/>
          <p:cNvSpPr txBox="1">
            <a:spLocks noChangeArrowheads="1"/>
          </p:cNvSpPr>
          <p:nvPr userDrawn="1"/>
        </p:nvSpPr>
        <p:spPr bwMode="auto">
          <a:xfrm>
            <a:off x="9204325" y="2443163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4" name="矩形 11"/>
          <p:cNvSpPr/>
          <p:nvPr userDrawn="1"/>
        </p:nvSpPr>
        <p:spPr>
          <a:xfrm>
            <a:off x="9302750" y="276542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矩形 12"/>
          <p:cNvSpPr/>
          <p:nvPr userDrawn="1"/>
        </p:nvSpPr>
        <p:spPr>
          <a:xfrm>
            <a:off x="9302750" y="3629025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TextBox 26"/>
          <p:cNvSpPr txBox="1">
            <a:spLocks noChangeArrowheads="1"/>
          </p:cNvSpPr>
          <p:nvPr userDrawn="1"/>
        </p:nvSpPr>
        <p:spPr bwMode="auto">
          <a:xfrm>
            <a:off x="9204325" y="330835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7" name="矩形 14"/>
          <p:cNvSpPr/>
          <p:nvPr userDrawn="1"/>
        </p:nvSpPr>
        <p:spPr>
          <a:xfrm>
            <a:off x="9302750" y="4494213"/>
            <a:ext cx="769938" cy="463550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TextBox 28"/>
          <p:cNvSpPr txBox="1">
            <a:spLocks noChangeArrowheads="1"/>
          </p:cNvSpPr>
          <p:nvPr userDrawn="1"/>
        </p:nvSpPr>
        <p:spPr bwMode="auto">
          <a:xfrm>
            <a:off x="9204325" y="417353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[R182-G229-B31]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12135" r="19563" b="36963"/>
          <a:stretch>
            <a:fillRect/>
          </a:stretch>
        </p:blipFill>
        <p:spPr bwMode="auto">
          <a:xfrm>
            <a:off x="8034338" y="200025"/>
            <a:ext cx="963612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 bwMode="auto">
          <a:xfrm>
            <a:off x="1014413" y="346075"/>
            <a:ext cx="2251075" cy="996950"/>
          </a:xfrm>
          <a:prstGeom prst="rect">
            <a:avLst/>
          </a:prstGeom>
          <a:noFill/>
          <a:ln>
            <a:noFill/>
          </a:ln>
        </p:spPr>
        <p:txBody>
          <a:bodyPr lIns="53993" tIns="40807" rIns="53993" bIns="40807" anchor="ctr">
            <a:spAutoFit/>
          </a:bodyPr>
          <a:lstStyle>
            <a:lvl1pPr indent="-403225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80000"/>
              </a:lnSpc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>
                <a:solidFill>
                  <a:srgbClr val="4E4E4E"/>
                </a:solidFill>
                <a:ea typeface="微软雅黑" panose="020B0503020204020204" charset="-122"/>
              </a:rPr>
              <a:t>Agenda</a:t>
            </a:r>
            <a:endParaRPr lang="zh-CN" altLang="en-US" sz="3300" i="1">
              <a:solidFill>
                <a:srgbClr val="4E4E4E"/>
              </a:solidFill>
              <a:ea typeface="微软雅黑" panose="020B0503020204020204" charset="-122"/>
            </a:endParaRPr>
          </a:p>
        </p:txBody>
      </p:sp>
      <p:cxnSp>
        <p:nvCxnSpPr>
          <p:cNvPr id="4" name="直接连接符 5"/>
          <p:cNvCxnSpPr/>
          <p:nvPr userDrawn="1"/>
        </p:nvCxnSpPr>
        <p:spPr>
          <a:xfrm>
            <a:off x="1227110" y="987425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9178925" y="1735138"/>
            <a:ext cx="1360488" cy="4635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Chapter 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36-40 pt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6" name="TextBox 20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9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24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11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3528E93-3D65-44F3-A606-DF7A1D76AA93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6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36-44 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12" name="矩形 13"/>
          <p:cNvSpPr/>
          <p:nvPr userDrawn="1"/>
        </p:nvSpPr>
        <p:spPr>
          <a:xfrm>
            <a:off x="0" y="1685925"/>
            <a:ext cx="9144000" cy="2967038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图片 14" descr="personal-leadership2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2490788"/>
            <a:ext cx="13573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87D17401-2D84-4A10-92A7-01DF7C4BE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32-40 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2176463" y="1217613"/>
            <a:ext cx="4776787" cy="1193800"/>
          </a:xfrm>
          <a:prstGeom prst="rect">
            <a:avLst/>
          </a:prstGeom>
          <a:noFill/>
          <a:ln>
            <a:noFill/>
          </a:ln>
        </p:spPr>
        <p:txBody>
          <a:bodyPr wrap="none" lIns="53993" tIns="26996" rIns="53993" bIns="26996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5400">
                <a:solidFill>
                  <a:srgbClr val="F2F2F2"/>
                </a:solidFill>
                <a:latin typeface="Impact" panose="020B0806030902050204" pitchFamily="34" charset="0"/>
              </a:rPr>
              <a:t>Thank you!</a:t>
            </a:r>
            <a:endParaRPr kumimoji="1" lang="zh-CN" altLang="en-US" sz="5400">
              <a:solidFill>
                <a:srgbClr val="F2F2F2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36-44pt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EFCFE221-05BB-43C6-BC16-B5F35D54E0DC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</a:fld>
            <a:endParaRPr lang="zh-CN" altLang="en-US" sz="11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9186863" y="557213"/>
            <a:ext cx="1360487" cy="1293812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36-44pt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(1-5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4914900"/>
            <a:ext cx="50482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 userDrawn="1"/>
        </p:nvSpPr>
        <p:spPr bwMode="auto">
          <a:xfrm>
            <a:off x="7521575" y="4902200"/>
            <a:ext cx="1663700" cy="184150"/>
          </a:xfrm>
          <a:prstGeom prst="rect">
            <a:avLst/>
          </a:prstGeom>
          <a:noFill/>
          <a:ln>
            <a:noFill/>
          </a:ln>
        </p:spPr>
        <p:txBody>
          <a:bodyPr lIns="91376" tIns="45686" rIns="91376" bIns="45686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0"/>
          <p:cNvSpPr txBox="1"/>
          <p:nvPr userDrawn="1"/>
        </p:nvSpPr>
        <p:spPr>
          <a:xfrm>
            <a:off x="4419600" y="4876800"/>
            <a:ext cx="304800" cy="239713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6803277-647C-43FE-962F-6E368A9BCC2E}" type="slidenum">
              <a:rPr lang="zh-CN" altLang="en-US" sz="1100" b="1" smtClean="0">
                <a:solidFill>
                  <a:srgbClr val="FFFFFF"/>
                </a:solidFill>
                <a:ea typeface="微软雅黑" panose="020B0503020204020204" charset="-122"/>
              </a:rPr>
            </a:fld>
            <a:endParaRPr lang="zh-CN" altLang="en-US" sz="1100" b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 userDrawn="1"/>
        </p:nvSpPr>
        <p:spPr bwMode="auto">
          <a:xfrm>
            <a:off x="9204325" y="37941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[R0-G78-B162]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0" name="矩形 8"/>
          <p:cNvSpPr/>
          <p:nvPr userDrawn="1"/>
        </p:nvSpPr>
        <p:spPr>
          <a:xfrm>
            <a:off x="9302750" y="4090988"/>
            <a:ext cx="769938" cy="46513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0" y="4764088"/>
            <a:ext cx="13652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5"/>
          <p:cNvSpPr txBox="1">
            <a:spLocks noChangeArrowheads="1"/>
          </p:cNvSpPr>
          <p:nvPr userDrawn="1"/>
        </p:nvSpPr>
        <p:spPr bwMode="auto">
          <a:xfrm>
            <a:off x="9209088" y="4627563"/>
            <a:ext cx="1638300" cy="184150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>
            <a:spAutoFit/>
          </a:bodyPr>
          <a:lstStyle>
            <a:lvl1pPr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Gray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ZTE_ppt_design_0202-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0" tIns="45705" rIns="91410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94747CB-D440-4DF1-A3D8-E3100B5BCAC1}" type="slidenum">
              <a:rPr lang="en-US" altLang="zh-CN" sz="9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9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6" name="矩形 6"/>
          <p:cNvSpPr/>
          <p:nvPr userDrawn="1"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矩形 7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8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Box 26"/>
          <p:cNvSpPr txBox="1">
            <a:spLocks noChangeArrowheads="1"/>
          </p:cNvSpPr>
          <p:nvPr userDrawn="1"/>
        </p:nvSpPr>
        <p:spPr bwMode="auto">
          <a:xfrm>
            <a:off x="9204325" y="269716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27"/>
          <p:cNvSpPr txBox="1">
            <a:spLocks noChangeArrowheads="1"/>
          </p:cNvSpPr>
          <p:nvPr userDrawn="1"/>
        </p:nvSpPr>
        <p:spPr bwMode="auto">
          <a:xfrm>
            <a:off x="9204325" y="3552825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8"/>
          <p:cNvSpPr txBox="1">
            <a:spLocks noChangeArrowheads="1"/>
          </p:cNvSpPr>
          <p:nvPr userDrawn="1"/>
        </p:nvSpPr>
        <p:spPr bwMode="auto">
          <a:xfrm>
            <a:off x="9204325" y="4370388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 userDrawn="1"/>
        </p:nvSpPr>
        <p:spPr bwMode="auto">
          <a:xfrm>
            <a:off x="9242425" y="179388"/>
            <a:ext cx="1360488" cy="1339850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9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  <a:endParaRPr lang="zh-CN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  <a:endParaRPr lang="zh-CN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endParaRPr lang="zh-CN" altLang="ja-JP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9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9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  <a:endParaRPr lang="zh-CN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9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  <a:endParaRPr lang="zh-CN" altLang="en-US" sz="9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C2634F4A-6A58-4111-BE69-F9E374E2B12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endParaRPr lang="zh-CN" altLang="ja-JP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>
                <a:solidFill>
                  <a:srgbClr val="FFFFFF"/>
                </a:solidFill>
              </a:rPr>
              <a:t>Sustainability</a:t>
            </a:r>
            <a:endParaRPr kumimoji="1" lang="zh-CN" altLang="en-US" sz="1200" b="1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F41C6A8-C351-4E82-B803-CF064176D95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endParaRPr lang="zh-CN" altLang="ja-JP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左右箭头 13"/>
          <p:cNvSpPr/>
          <p:nvPr userDrawn="1"/>
        </p:nvSpPr>
        <p:spPr>
          <a:xfrm>
            <a:off x="8001000" y="142875"/>
            <a:ext cx="1000125" cy="285750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>
                <a:solidFill>
                  <a:srgbClr val="FFFFFF"/>
                </a:solidFill>
              </a:rPr>
              <a:t>Sustainability</a:t>
            </a:r>
            <a:endParaRPr kumimoji="1" lang="zh-CN" altLang="en-US" sz="1200" b="1">
              <a:solidFill>
                <a:srgbClr val="FFFFFF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11" tIns="45705" rIns="91411" bIns="4570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DC6DB37E-BEB4-4989-A34F-0215A8C6D57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302750" y="3013075"/>
            <a:ext cx="769938" cy="463550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26"/>
          <p:cNvSpPr txBox="1">
            <a:spLocks noChangeArrowheads="1"/>
          </p:cNvSpPr>
          <p:nvPr/>
        </p:nvSpPr>
        <p:spPr bwMode="auto">
          <a:xfrm>
            <a:off x="9204325" y="2697163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中兴蓝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[R0-G142-B211]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27"/>
          <p:cNvSpPr txBox="1">
            <a:spLocks noChangeArrowheads="1"/>
          </p:cNvSpPr>
          <p:nvPr/>
        </p:nvSpPr>
        <p:spPr bwMode="auto">
          <a:xfrm>
            <a:off x="9204325" y="3552825"/>
            <a:ext cx="1638300" cy="293688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中兴绿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[R140-G198-B62]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9204325" y="4370388"/>
            <a:ext cx="1638300" cy="293687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中兴灰</a:t>
            </a:r>
            <a:endParaRPr lang="zh-CN" altLang="zh-CN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[R87-G87-B87]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242425" y="179388"/>
            <a:ext cx="1360488" cy="1155700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正文标题：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字体：微软雅黑（加粗）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36-44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颜色：中兴蓝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endParaRPr lang="zh-CN" altLang="ja-JP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正文（</a:t>
            </a:r>
            <a:r>
              <a:rPr lang="zh-CN" altLang="ja-JP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1-5</a:t>
            </a:r>
            <a:r>
              <a:rPr lang="zh-CN" altLang="zh-CN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800" b="1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级）：</a:t>
            </a:r>
            <a:endParaRPr lang="zh-CN" altLang="ja-JP" sz="800" b="1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字体：微软雅黑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字号：</a:t>
            </a:r>
            <a:r>
              <a:rPr lang="en-US" altLang="zh-CN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20-28 pt</a:t>
            </a:r>
            <a:endParaRPr lang="en-US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800" i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颜色：黑色</a:t>
            </a:r>
            <a:endParaRPr lang="zh-CN" altLang="en-US" sz="800" i="1" noProof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9"/>
          <p:cNvSpPr txBox="1">
            <a:spLocks noChangeArrowheads="1"/>
          </p:cNvSpPr>
          <p:nvPr userDrawn="1"/>
        </p:nvSpPr>
        <p:spPr bwMode="auto">
          <a:xfrm>
            <a:off x="8066088" y="187325"/>
            <a:ext cx="857250" cy="3349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1200" b="1">
                <a:solidFill>
                  <a:srgbClr val="FFFFFF"/>
                </a:solidFill>
              </a:rPr>
              <a:t>Sustainability</a:t>
            </a:r>
            <a:endParaRPr kumimoji="1" lang="zh-CN" altLang="en-US" sz="1200" b="1">
              <a:solidFill>
                <a:srgbClr val="FFFFFF"/>
              </a:solidFill>
            </a:endParaRPr>
          </a:p>
        </p:txBody>
      </p:sp>
      <p:sp>
        <p:nvSpPr>
          <p:cNvPr id="15" name="左右箭头 14"/>
          <p:cNvSpPr/>
          <p:nvPr userDrawn="1"/>
        </p:nvSpPr>
        <p:spPr>
          <a:xfrm>
            <a:off x="0" y="195263"/>
            <a:ext cx="1476375" cy="431800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/>
        </p:nvSpPr>
        <p:spPr bwMode="auto">
          <a:xfrm>
            <a:off x="120650" y="4908550"/>
            <a:ext cx="419100" cy="293688"/>
          </a:xfrm>
          <a:prstGeom prst="rect">
            <a:avLst/>
          </a:prstGeom>
          <a:noFill/>
          <a:ln>
            <a:noFill/>
          </a:ln>
        </p:spPr>
        <p:txBody>
          <a:bodyPr lIns="91426" tIns="45712" rIns="91426" bIns="45712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fld id="{BBEF3ED5-305F-4865-9653-AF2AC5B2175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16"/>
          <p:cNvSpPr txBox="1">
            <a:spLocks noChangeArrowheads="1"/>
          </p:cNvSpPr>
          <p:nvPr userDrawn="1"/>
        </p:nvSpPr>
        <p:spPr bwMode="auto">
          <a:xfrm>
            <a:off x="9204325" y="2690813"/>
            <a:ext cx="1638300" cy="325437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Blue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[R0-G142-B211]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302750" y="2989263"/>
            <a:ext cx="769938" cy="46513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9302750" y="3852863"/>
            <a:ext cx="769938" cy="46513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 userDrawn="1"/>
        </p:nvSpPr>
        <p:spPr bwMode="auto">
          <a:xfrm>
            <a:off x="9204325" y="35560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Green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[R140-G198-B62]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9302750" y="4679950"/>
            <a:ext cx="769938" cy="463550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TextBox 21"/>
          <p:cNvSpPr txBox="1">
            <a:spLocks noChangeArrowheads="1"/>
          </p:cNvSpPr>
          <p:nvPr userDrawn="1"/>
        </p:nvSpPr>
        <p:spPr bwMode="auto">
          <a:xfrm>
            <a:off x="9204325" y="4381500"/>
            <a:ext cx="1638300" cy="323850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ZTE Gray</a:t>
            </a:r>
            <a:endParaRPr lang="en-US" altLang="zh-CN" sz="900" i="1" noProof="1">
              <a:solidFill>
                <a:srgbClr val="FFFFFF"/>
              </a:solidFill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  <a:ea typeface="微软雅黑" panose="020B0503020204020204" charset="-122"/>
              </a:rPr>
              <a:t>[R87-G87-B87]</a:t>
            </a:r>
            <a:endParaRPr lang="en-US" altLang="en-US" sz="900" i="1" noProof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 userDrawn="1"/>
        </p:nvSpPr>
        <p:spPr bwMode="auto">
          <a:xfrm>
            <a:off x="9156700" y="1047750"/>
            <a:ext cx="1360488" cy="1293813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>
            <a:spAutoFit/>
          </a:bodyPr>
          <a:lstStyle>
            <a:lvl1pPr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34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3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Title: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</a:t>
            </a:r>
            <a:r>
              <a:rPr lang="en-US" altLang="ja-JP" sz="900" i="1" noProof="1">
                <a:solidFill>
                  <a:srgbClr val="FFFFFF"/>
                </a:solidFill>
              </a:rPr>
              <a:t>:    Calibri </a:t>
            </a:r>
            <a:r>
              <a:rPr lang="en-US" altLang="zh-CN" sz="900" i="1" noProof="1">
                <a:solidFill>
                  <a:srgbClr val="FFFFFF"/>
                </a:solidFill>
              </a:rPr>
              <a:t>b</a:t>
            </a:r>
            <a:r>
              <a:rPr lang="en-US" altLang="ja-JP" sz="900" i="1" noProof="1">
                <a:solidFill>
                  <a:srgbClr val="FFFFFF"/>
                </a:solidFill>
              </a:rPr>
              <a:t>old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</a:t>
            </a:r>
            <a:r>
              <a:rPr lang="en-US" altLang="ja-JP" sz="900" i="1" noProof="1">
                <a:solidFill>
                  <a:srgbClr val="FFFFFF"/>
                </a:solidFill>
              </a:rPr>
              <a:t>32-40 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ZTE Blue</a:t>
            </a:r>
            <a:r>
              <a:rPr lang="en-US" altLang="ja-JP" sz="900" i="1" noProof="1">
                <a:solidFill>
                  <a:srgbClr val="FFFFFF"/>
                </a:solidFill>
              </a:rPr>
              <a:t> 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en-US" altLang="zh-CN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b="1" i="1" noProof="1">
                <a:solidFill>
                  <a:srgbClr val="FFFFFF"/>
                </a:solidFill>
              </a:rPr>
              <a:t>Text 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(1-3</a:t>
            </a:r>
            <a:r>
              <a:rPr lang="en-US" altLang="zh-CN" sz="900" b="1" i="1" noProof="1">
                <a:solidFill>
                  <a:srgbClr val="FFFFFF"/>
                </a:solidFill>
              </a:rPr>
              <a:t> Level</a:t>
            </a:r>
            <a:r>
              <a:rPr lang="en-US" altLang="ja-JP" sz="900" b="1" i="1" noProof="1">
                <a:solidFill>
                  <a:srgbClr val="FFFFFF"/>
                </a:solidFill>
                <a:ea typeface="黑体" panose="02010609060101010101" pitchFamily="49" charset="-122"/>
              </a:rPr>
              <a:t>):</a:t>
            </a:r>
            <a:endParaRPr lang="en-US" altLang="ja-JP" sz="900" b="1" i="1" noProof="1">
              <a:solidFill>
                <a:srgbClr val="FFFFFF"/>
              </a:solidFill>
              <a:ea typeface="黑体" panose="02010609060101010101" pitchFamily="49" charset="-122"/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Type:    Calibri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Size:     20-28 </a:t>
            </a:r>
            <a:r>
              <a:rPr lang="en-US" altLang="ja-JP" sz="900" i="1" noProof="1">
                <a:solidFill>
                  <a:srgbClr val="FFFFFF"/>
                </a:solidFill>
              </a:rPr>
              <a:t>pt</a:t>
            </a:r>
            <a:endParaRPr lang="en-US" altLang="ja-JP" sz="900" i="1" noProof="1">
              <a:solidFill>
                <a:srgbClr val="FFFFFF"/>
              </a:solidFill>
            </a:endParaRPr>
          </a:p>
          <a:p>
            <a:pPr eaLnBrk="1" hangingPunct="1">
              <a:defRPr/>
            </a:pPr>
            <a:r>
              <a:rPr lang="en-US" altLang="zh-CN" sz="900" i="1" noProof="1">
                <a:solidFill>
                  <a:srgbClr val="FFFFFF"/>
                </a:solidFill>
              </a:rPr>
              <a:t>Color:  Black</a:t>
            </a:r>
            <a:endParaRPr lang="en-US" altLang="ja-JP" sz="900" i="1" noProof="1">
              <a:solidFill>
                <a:srgbClr val="FFFFFF"/>
              </a:solidFill>
            </a:endParaRPr>
          </a:p>
        </p:txBody>
      </p:sp>
      <p:pic>
        <p:nvPicPr>
          <p:cNvPr id="1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5913" y="109538"/>
            <a:ext cx="1109662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38"/>
          <p:cNvGrpSpPr/>
          <p:nvPr userDrawn="1"/>
        </p:nvGrpSpPr>
        <p:grpSpPr bwMode="auto">
          <a:xfrm>
            <a:off x="0" y="179388"/>
            <a:ext cx="1971675" cy="757237"/>
            <a:chOff x="-1" y="390971"/>
            <a:chExt cx="2648606" cy="1009700"/>
          </a:xfrm>
        </p:grpSpPr>
        <p:sp>
          <p:nvSpPr>
            <p:cNvPr id="16" name="右箭头 15"/>
            <p:cNvSpPr/>
            <p:nvPr userDrawn="1"/>
          </p:nvSpPr>
          <p:spPr>
            <a:xfrm>
              <a:off x="-1" y="390971"/>
              <a:ext cx="264860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右箭头 16"/>
            <p:cNvSpPr/>
            <p:nvPr userDrawn="1"/>
          </p:nvSpPr>
          <p:spPr>
            <a:xfrm>
              <a:off x="-1" y="390971"/>
              <a:ext cx="2428956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右箭头 17"/>
            <p:cNvSpPr/>
            <p:nvPr userDrawn="1"/>
          </p:nvSpPr>
          <p:spPr>
            <a:xfrm>
              <a:off x="-1" y="390971"/>
              <a:ext cx="2168787" cy="100970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" name="TextBox 28"/>
          <p:cNvSpPr txBox="1">
            <a:spLocks noChangeArrowheads="1"/>
          </p:cNvSpPr>
          <p:nvPr userDrawn="1"/>
        </p:nvSpPr>
        <p:spPr bwMode="auto">
          <a:xfrm>
            <a:off x="71438" y="179388"/>
            <a:ext cx="1406525" cy="75723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kumimoji="1" lang="en-US" altLang="zh-CN" b="1" i="1">
                <a:solidFill>
                  <a:srgbClr val="FFFFFF"/>
                </a:solidFill>
                <a:ea typeface="微软雅黑" panose="020B0503020204020204" charset="-122"/>
              </a:rPr>
              <a:t>Best User</a:t>
            </a:r>
            <a:endParaRPr kumimoji="1" lang="en-US" altLang="zh-CN" b="1" i="1">
              <a:solidFill>
                <a:srgbClr val="FFFFFF"/>
              </a:solidFill>
              <a:ea typeface="微软雅黑" panose="020B0503020204020204" charset="-122"/>
            </a:endParaRPr>
          </a:p>
          <a:p>
            <a:pPr algn="ctr" eaLnBrk="1" hangingPunct="1">
              <a:defRPr/>
            </a:pPr>
            <a:r>
              <a:rPr kumimoji="1" lang="en-US" altLang="zh-CN" b="1" i="1">
                <a:solidFill>
                  <a:srgbClr val="FFFFFF"/>
                </a:solidFill>
                <a:ea typeface="微软雅黑" panose="020B0503020204020204" charset="-122"/>
              </a:rPr>
              <a:t>Experience</a:t>
            </a:r>
            <a:endParaRPr kumimoji="1" lang="zh-CN" altLang="en-US" b="1" i="1">
              <a:solidFill>
                <a:srgbClr val="FFFFFF"/>
              </a:solidFill>
              <a:ea typeface="微软雅黑" panose="020B0503020204020204" charset="-122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rtlCol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en-US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71764A27-8F00-4ED4-A830-DC5FCB02987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25445DC-BD7A-4E3B-8CE2-7952106E81F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E4746AF1-82C1-4663-9A35-7298EF726A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883F5593-24B3-4972-BC98-4FA0F6A1C90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000">
                <a:solidFill>
                  <a:srgbClr val="404040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Confidential▲</a:t>
            </a:r>
            <a:endParaRPr kumimoji="1" lang="en-US" altLang="zh-CN" sz="1000">
              <a:solidFill>
                <a:srgbClr val="404040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 userDrawn="1"/>
        </p:nvSpPr>
        <p:spPr bwMode="auto">
          <a:xfrm>
            <a:off x="7010400" y="96838"/>
            <a:ext cx="2128838" cy="247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1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&gt; ZTE Confidential &amp; Proprietary</a:t>
            </a:r>
            <a:endParaRPr lang="zh-CN" altLang="en-US" sz="10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 userDrawn="1"/>
        </p:nvSpPr>
        <p:spPr bwMode="auto">
          <a:xfrm>
            <a:off x="-1335088" y="2711450"/>
            <a:ext cx="185738" cy="3698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kumimoji="1" lang="zh-CN" altLang="en-US">
              <a:solidFill>
                <a:srgbClr val="000000"/>
              </a:solidFill>
            </a:endParaRPr>
          </a:p>
        </p:txBody>
      </p:sp>
      <p:grpSp>
        <p:nvGrpSpPr>
          <p:cNvPr id="6" name="组合 25"/>
          <p:cNvGrpSpPr/>
          <p:nvPr userDrawn="1"/>
        </p:nvGrpSpPr>
        <p:grpSpPr bwMode="auto">
          <a:xfrm>
            <a:off x="9151938" y="2879725"/>
            <a:ext cx="1360487" cy="2052638"/>
            <a:chOff x="9152238" y="3839666"/>
            <a:chExt cx="1360488" cy="2736922"/>
          </a:xfrm>
        </p:grpSpPr>
        <p:grpSp>
          <p:nvGrpSpPr>
            <p:cNvPr id="7" name="组 19"/>
            <p:cNvGrpSpPr/>
            <p:nvPr userDrawn="1"/>
          </p:nvGrpSpPr>
          <p:grpSpPr bwMode="auto">
            <a:xfrm>
              <a:off x="9272194" y="5231379"/>
              <a:ext cx="935158" cy="1345209"/>
              <a:chOff x="9286278" y="1725515"/>
              <a:chExt cx="935158" cy="1345209"/>
            </a:xfrm>
          </p:grpSpPr>
          <p:grpSp>
            <p:nvGrpSpPr>
              <p:cNvPr id="10" name="组 20"/>
              <p:cNvGrpSpPr/>
              <p:nvPr userDrawn="1"/>
            </p:nvGrpSpPr>
            <p:grpSpPr bwMode="auto">
              <a:xfrm>
                <a:off x="9286278" y="1725515"/>
                <a:ext cx="795145" cy="297850"/>
                <a:chOff x="9286278" y="1725515"/>
                <a:chExt cx="795145" cy="297850"/>
              </a:xfrm>
            </p:grpSpPr>
            <p:sp>
              <p:nvSpPr>
                <p:cNvPr id="20" name="矩形 17"/>
                <p:cNvSpPr/>
                <p:nvPr userDrawn="1"/>
              </p:nvSpPr>
              <p:spPr>
                <a:xfrm>
                  <a:off x="9286972" y="1724488"/>
                  <a:ext cx="254000" cy="254006"/>
                </a:xfrm>
                <a:prstGeom prst="rect">
                  <a:avLst/>
                </a:prstGeom>
                <a:solidFill>
                  <a:srgbClr val="005BAA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1" name="文本框 18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1756238"/>
                  <a:ext cx="596901" cy="2667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G91, B170</a:t>
                  </a:r>
                  <a:endParaRPr kumimoji="1" lang="zh-CN" altLang="en-US" sz="700" i="1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1" name="组 21"/>
              <p:cNvGrpSpPr/>
              <p:nvPr userDrawn="1"/>
            </p:nvGrpSpPr>
            <p:grpSpPr bwMode="auto">
              <a:xfrm>
                <a:off x="9286278" y="2062596"/>
                <a:ext cx="935158" cy="297850"/>
                <a:chOff x="9286278" y="2062596"/>
                <a:chExt cx="935158" cy="297850"/>
              </a:xfrm>
            </p:grpSpPr>
            <p:sp>
              <p:nvSpPr>
                <p:cNvPr id="18" name="矩形 15"/>
                <p:cNvSpPr/>
                <p:nvPr userDrawn="1"/>
              </p:nvSpPr>
              <p:spPr>
                <a:xfrm>
                  <a:off x="9286972" y="2033530"/>
                  <a:ext cx="254000" cy="281523"/>
                </a:xfrm>
                <a:prstGeom prst="rect">
                  <a:avLst/>
                </a:prstGeom>
                <a:solidFill>
                  <a:srgbClr val="0089C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9" name="文本框 16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067397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G137, B207</a:t>
                  </a:r>
                  <a:endParaRPr kumimoji="1" lang="zh-CN" altLang="en-US" sz="700" i="1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grpSp>
            <p:nvGrpSpPr>
              <p:cNvPr id="12" name="组 22"/>
              <p:cNvGrpSpPr/>
              <p:nvPr userDrawn="1"/>
            </p:nvGrpSpPr>
            <p:grpSpPr bwMode="auto">
              <a:xfrm>
                <a:off x="9286278" y="2411716"/>
                <a:ext cx="935158" cy="297850"/>
                <a:chOff x="9286278" y="2411716"/>
                <a:chExt cx="935158" cy="297850"/>
              </a:xfrm>
            </p:grpSpPr>
            <p:sp>
              <p:nvSpPr>
                <p:cNvPr id="16" name="矩形 13"/>
                <p:cNvSpPr/>
                <p:nvPr userDrawn="1"/>
              </p:nvSpPr>
              <p:spPr>
                <a:xfrm>
                  <a:off x="9286972" y="2382789"/>
                  <a:ext cx="254000" cy="281524"/>
                </a:xfrm>
                <a:prstGeom prst="rect">
                  <a:avLst/>
                </a:prstGeom>
                <a:solidFill>
                  <a:srgbClr val="00AEEF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defRPr/>
                  </a:pPr>
                  <a:endParaRPr kumimoji="1"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17" name="文本框 14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504459" y="2416656"/>
                  <a:ext cx="717551" cy="292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kumimoji="1" lang="en-US" altLang="zh-CN" sz="700" i="1">
                      <a:solidFill>
                        <a:srgbClr val="FFFFFF"/>
                      </a:solidFill>
                      <a:latin typeface="Times" panose="02020603050405020304" pitchFamily="18" charset="0"/>
                    </a:rPr>
                    <a:t>G174, B239</a:t>
                  </a:r>
                  <a:endParaRPr kumimoji="1" lang="zh-CN" altLang="en-US" sz="700" i="1">
                    <a:solidFill>
                      <a:srgbClr val="FFFFFF"/>
                    </a:solidFill>
                    <a:latin typeface="Times" panose="02020603050405020304" pitchFamily="18" charset="0"/>
                  </a:endParaRPr>
                </a:p>
              </p:txBody>
            </p:sp>
          </p:grpSp>
          <p:sp>
            <p:nvSpPr>
              <p:cNvPr id="13" name="矩形 11"/>
              <p:cNvSpPr/>
              <p:nvPr userDrawn="1"/>
            </p:nvSpPr>
            <p:spPr>
              <a:xfrm>
                <a:off x="9286972" y="2772265"/>
                <a:ext cx="254000" cy="254007"/>
              </a:xfrm>
              <a:prstGeom prst="rect">
                <a:avLst/>
              </a:prstGeom>
              <a:solidFill>
                <a:srgbClr val="00ABB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文本框 12"/>
              <p:cNvSpPr txBox="1">
                <a:spLocks noChangeArrowheads="1"/>
              </p:cNvSpPr>
              <p:nvPr userDrawn="1"/>
            </p:nvSpPr>
            <p:spPr bwMode="auto">
              <a:xfrm>
                <a:off x="9504459" y="2804017"/>
                <a:ext cx="717551" cy="2667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Times" panose="02020603050405020304" pitchFamily="18" charset="0"/>
                  </a:rPr>
                  <a:t>G171, B189</a:t>
                </a:r>
                <a:endParaRPr kumimoji="1" lang="zh-CN" altLang="en-US" sz="700" i="1">
                  <a:solidFill>
                    <a:srgbClr val="FFFFFF"/>
                  </a:solidFill>
                  <a:latin typeface="Times" panose="02020603050405020304" pitchFamily="18" charset="0"/>
                </a:endParaRPr>
              </a:p>
            </p:txBody>
          </p:sp>
        </p:grpSp>
        <p:sp>
          <p:nvSpPr>
            <p:cNvPr id="8" name="Rectangle 8"/>
            <p:cNvSpPr>
              <a:spLocks noChangeArrowheads="1"/>
            </p:cNvSpPr>
            <p:nvPr userDrawn="1"/>
          </p:nvSpPr>
          <p:spPr bwMode="auto">
            <a:xfrm>
              <a:off x="9152238" y="3839666"/>
              <a:ext cx="1360488" cy="1255217"/>
            </a:xfrm>
            <a:prstGeom prst="rect">
              <a:avLst/>
            </a:prstGeom>
            <a:noFill/>
            <a:ln>
              <a:noFill/>
            </a:ln>
          </p:spPr>
          <p:txBody>
            <a:bodyPr lIns="108000" tIns="0" rIns="93442" bIns="46725"/>
            <a:lstStyle>
              <a:lvl1pPr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3535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3535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标题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ja-JP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30-32pt</a:t>
              </a:r>
              <a:endParaRPr lang="en-US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主题蓝色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endParaRPr lang="zh-CN" altLang="zh-CN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正文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(1-5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级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):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字体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微软雅黑</a:t>
              </a:r>
              <a:endParaRPr lang="zh-CN" altLang="zh-CN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字号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</a:t>
              </a:r>
              <a:r>
                <a:rPr lang="en-US" altLang="ja-JP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28-12pt</a:t>
              </a:r>
              <a:endParaRPr lang="en-US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颜色</a:t>
              </a:r>
              <a:r>
                <a:rPr lang="zh-CN" altLang="zh-CN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:  </a:t>
              </a:r>
              <a:r>
                <a:rPr lang="zh-CN" altLang="en-US" sz="700" noProof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Microsoft YaHei Bold"/>
                </a:rPr>
                <a:t>黑色</a:t>
              </a:r>
              <a:endParaRPr lang="zh-CN" altLang="ja-JP" sz="700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Microsoft YaHei Bold"/>
              </a:endParaRPr>
            </a:p>
          </p:txBody>
        </p:sp>
      </p:grpSp>
      <p:pic>
        <p:nvPicPr>
          <p:cNvPr id="22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4957763"/>
            <a:ext cx="5048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0"/>
          <p:cNvSpPr txBox="1">
            <a:spLocks noChangeArrowheads="1"/>
          </p:cNvSpPr>
          <p:nvPr userDrawn="1"/>
        </p:nvSpPr>
        <p:spPr bwMode="auto">
          <a:xfrm>
            <a:off x="7570788" y="4951413"/>
            <a:ext cx="1490662" cy="1857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600">
                <a:solidFill>
                  <a:srgbClr val="000000"/>
                </a:solidFill>
                <a:latin typeface="Arial" panose="020B0604020202020204" pitchFamily="34" charset="0"/>
              </a:rPr>
              <a:t>© ZTE Corporation. All rights reserved.</a:t>
            </a:r>
            <a:endParaRPr kumimoji="1" lang="zh-CN" altLang="en-US" sz="6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rgbClr val="005BAA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4067F2B2-7DF3-4B89-B471-B0268B84BD7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053320B-0AC6-43BA-95C6-709EAA7EBDE9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2791AFFE-EBC3-4BF3-91B3-0A8023AE65E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FF068ECA-C8C1-48F6-A8E5-A89E4BD1328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rgbClr val="F2F2F2">
            <a:alpha val="5882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2000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3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AB3F8CDC-F0D8-46DE-89BF-3FA434F6ED91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0F738861-7A04-4C88-AB90-5D9989BB8B50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55F804F3-92D9-4E8C-B1F6-B3D3C3BE13A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fld id="{9443F4A4-3DDC-4CDA-A000-D08B93C062D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7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8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4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9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2" name="矩形 12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0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1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5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1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9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0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7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3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5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84C30D8D-446E-4B2A-BE04-4CE18EBE6C4F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TE-PPT-16x9-0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145588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BF84A86-A9C5-4B69-BCCC-78CE27A391F0}" type="slidenum">
              <a:rPr lang="en-US" altLang="zh-CN" sz="800" smtClean="0">
                <a:solidFill>
                  <a:srgbClr val="404040"/>
                </a:solidFill>
                <a:latin typeface="Heiti SC Light"/>
              </a:rPr>
            </a:fld>
            <a:endParaRPr lang="en-US" altLang="zh-CN" sz="80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</a:t>
            </a:r>
            <a:r>
              <a:rPr lang="en-US" altLang="ja-JP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ja-JP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4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0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8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kumimoji="1"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kumimoji="1"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kumimoji="1"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2" name="Picture 15" descr="ZTE_ppt_design_0202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4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45A35272-C8A7-4F14-8520-D98FE1F053EA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 userDrawn="1"/>
        </p:nvSpPr>
        <p:spPr bwMode="auto">
          <a:xfrm>
            <a:off x="1338263" y="1397000"/>
            <a:ext cx="3351212" cy="1101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4800" b="1">
                <a:solidFill>
                  <a:schemeClr val="bg1"/>
                </a:solidFill>
                <a:ea typeface="微软雅黑" panose="020B0503020204020204" charset="-122"/>
              </a:rPr>
              <a:t>Thank You!</a:t>
            </a:r>
            <a:endParaRPr lang="zh-CN" altLang="en-US" sz="4800" b="1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8" Type="http://schemas.openxmlformats.org/officeDocument/2006/relationships/theme" Target="../theme/theme8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4.jpeg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1027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8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grpSp>
        <p:nvGrpSpPr>
          <p:cNvPr id="103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103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104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3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1037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1040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041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38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39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031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32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33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1034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二级</a:t>
            </a:r>
            <a:endParaRPr lang="zh-CN" altLang="zh-CN"/>
          </a:p>
          <a:p>
            <a:pPr lvl="2"/>
            <a:r>
              <a:rPr lang="zh-CN" altLang="zh-CN"/>
              <a:t>三级</a:t>
            </a:r>
            <a:endParaRPr lang="zh-CN" altLang="zh-CN"/>
          </a:p>
          <a:p>
            <a:pPr lvl="3"/>
            <a:r>
              <a:rPr lang="zh-CN" altLang="zh-CN"/>
              <a:t>四级</a:t>
            </a:r>
            <a:endParaRPr lang="zh-CN" altLang="zh-CN"/>
          </a:p>
          <a:p>
            <a:pPr lvl="4"/>
            <a:r>
              <a:rPr lang="zh-CN" altLang="zh-CN"/>
              <a:t>五级</a:t>
            </a:r>
            <a:endParaRPr lang="zh-CN" altLang="zh-CN"/>
          </a:p>
        </p:txBody>
      </p:sp>
      <p:pic>
        <p:nvPicPr>
          <p:cNvPr id="1035" name="Picture 19" descr="1-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051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4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60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1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5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8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9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56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57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5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300" y="341313"/>
            <a:ext cx="7593013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205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300" y="1200150"/>
            <a:ext cx="7593013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二级</a:t>
            </a:r>
            <a:endParaRPr lang="zh-CN" altLang="zh-CN"/>
          </a:p>
          <a:p>
            <a:pPr lvl="2"/>
            <a:r>
              <a:rPr lang="zh-CN" altLang="zh-CN"/>
              <a:t>三级</a:t>
            </a:r>
            <a:endParaRPr lang="zh-CN" altLang="zh-CN"/>
          </a:p>
          <a:p>
            <a:pPr lvl="3"/>
            <a:r>
              <a:rPr lang="zh-CN" altLang="zh-CN"/>
              <a:t>四级</a:t>
            </a:r>
            <a:endParaRPr lang="zh-CN" altLang="zh-CN"/>
          </a:p>
          <a:p>
            <a:pPr lvl="4"/>
            <a:r>
              <a:rPr lang="zh-CN" altLang="zh-CN"/>
              <a:t>五级</a:t>
            </a: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ZTE-PPT-16x9-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6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8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8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8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82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5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6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3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4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77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3078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A55CD9BF-D78F-4ED3-9B4B-3BB009522CF6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308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二级</a:t>
            </a:r>
            <a:endParaRPr lang="zh-CN" altLang="zh-CN"/>
          </a:p>
          <a:p>
            <a:pPr lvl="2"/>
            <a:r>
              <a:rPr lang="zh-CN" altLang="zh-CN"/>
              <a:t>三级</a:t>
            </a:r>
            <a:endParaRPr lang="zh-CN" altLang="zh-CN"/>
          </a:p>
          <a:p>
            <a:pPr lvl="3"/>
            <a:r>
              <a:rPr lang="zh-CN" altLang="zh-CN"/>
              <a:t>四级</a:t>
            </a:r>
            <a:endParaRPr lang="zh-CN" altLang="zh-CN"/>
          </a:p>
          <a:p>
            <a:pPr lvl="4"/>
            <a:r>
              <a:rPr lang="zh-CN" altLang="zh-CN"/>
              <a:t>五级</a:t>
            </a: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4x3-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4100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二级</a:t>
            </a:r>
            <a:endParaRPr lang="zh-CN" altLang="zh-CN"/>
          </a:p>
          <a:p>
            <a:pPr lvl="2"/>
            <a:r>
              <a:rPr lang="zh-CN" altLang="zh-CN"/>
              <a:t>三级</a:t>
            </a:r>
            <a:endParaRPr lang="zh-CN" altLang="zh-CN"/>
          </a:p>
          <a:p>
            <a:pPr lvl="3"/>
            <a:r>
              <a:rPr lang="zh-CN" altLang="zh-CN"/>
              <a:t>四级</a:t>
            </a:r>
            <a:endParaRPr lang="zh-CN" altLang="zh-CN"/>
          </a:p>
          <a:p>
            <a:pPr lvl="4"/>
            <a:r>
              <a:rPr lang="zh-CN" altLang="zh-CN"/>
              <a:t>五级</a:t>
            </a: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ZTE-PPT-16x9-0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12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5129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5135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6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130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5133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5134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131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132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25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75BEA079-0924-4DAB-986A-01D4AB3AAA08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单击此处编辑母版标题样式</a:t>
            </a:r>
            <a:endParaRPr lang="zh-CN" altLang="zh-CN"/>
          </a:p>
        </p:txBody>
      </p:sp>
      <p:sp>
        <p:nvSpPr>
          <p:cNvPr id="5128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  <a:endParaRPr lang="zh-CN" altLang="zh-CN"/>
          </a:p>
          <a:p>
            <a:pPr lvl="1"/>
            <a:r>
              <a:rPr lang="zh-CN" altLang="zh-CN"/>
              <a:t>二级</a:t>
            </a:r>
            <a:endParaRPr lang="zh-CN" altLang="zh-CN"/>
          </a:p>
          <a:p>
            <a:pPr lvl="2"/>
            <a:r>
              <a:rPr lang="zh-CN" altLang="zh-CN"/>
              <a:t>三级</a:t>
            </a:r>
            <a:endParaRPr lang="zh-CN" altLang="zh-CN"/>
          </a:p>
          <a:p>
            <a:pPr lvl="3"/>
            <a:r>
              <a:rPr lang="zh-CN" altLang="zh-CN"/>
              <a:t>四级</a:t>
            </a:r>
            <a:endParaRPr lang="zh-CN" altLang="zh-CN"/>
          </a:p>
          <a:p>
            <a:pPr lvl="4"/>
            <a:r>
              <a:rPr lang="zh-CN" altLang="zh-CN"/>
              <a:t>五级</a:t>
            </a:r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 algn="l" defTabSz="457200" rtl="0" eaLnBrk="0" fontAlgn="base" latinLnBrk="1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latinLnBrk="1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latinLnBrk="1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168275" y="177800"/>
            <a:ext cx="8628063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0975" y="1052513"/>
            <a:ext cx="8615363" cy="318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3993" tIns="26996" rIns="53993" bIns="26996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008ED3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002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1955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1980" indent="-200025" algn="l" defTabSz="457200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kern="1200">
          <a:solidFill>
            <a:srgbClr val="404040"/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19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>
            <a:noFill/>
          </a:ln>
        </p:spPr>
        <p:txBody>
          <a:bodyPr lIns="93442" tIns="46725" rIns="93442" bIns="46725" anchor="b" anchorCtr="1">
            <a:spAutoFit/>
          </a:bodyPr>
          <a:lstStyle>
            <a:lvl1pPr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3535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3535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altLang="zh-CN" sz="80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219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922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9229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30" name="文本框 19"/>
              <p:cNvSpPr txBox="1">
                <a:spLocks noChangeArrowheads="1"/>
              </p:cNvSpPr>
              <p:nvPr/>
            </p:nvSpPr>
            <p:spPr bwMode="auto">
              <a:xfrm>
                <a:off x="217537" y="31750"/>
                <a:ext cx="717713" cy="1984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2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9227" name="矩形 14"/>
              <p:cNvSpPr>
                <a:spLocks noChangeArrowheads="1"/>
              </p:cNvSpPr>
              <p:nvPr/>
            </p:nvSpPr>
            <p:spPr bwMode="auto">
              <a:xfrm>
                <a:off x="0" y="-399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9228" name="文本框 15"/>
              <p:cNvSpPr txBox="1">
                <a:spLocks noChangeArrowheads="1"/>
              </p:cNvSpPr>
              <p:nvPr/>
            </p:nvSpPr>
            <p:spPr bwMode="auto">
              <a:xfrm>
                <a:off x="217537" y="31351"/>
                <a:ext cx="981298" cy="198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en-US" altLang="zh-CN" sz="700" i="1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25" name="矩形 10"/>
            <p:cNvSpPr>
              <a:spLocks noChangeArrowheads="1"/>
            </p:cNvSpPr>
            <p:nvPr/>
          </p:nvSpPr>
          <p:spPr bwMode="auto">
            <a:xfrm>
              <a:off x="0" y="735009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226" name="文本框 12"/>
            <p:cNvSpPr txBox="1">
              <a:spLocks noChangeArrowheads="1"/>
            </p:cNvSpPr>
            <p:nvPr/>
          </p:nvSpPr>
          <p:spPr bwMode="auto">
            <a:xfrm>
              <a:off x="217537" y="765171"/>
              <a:ext cx="1175017" cy="20002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700" i="1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9220" name="TextBox 16"/>
          <p:cNvSpPr txBox="1">
            <a:spLocks noChangeArrowheads="1"/>
          </p:cNvSpPr>
          <p:nvPr/>
        </p:nvSpPr>
        <p:spPr bwMode="auto">
          <a:xfrm>
            <a:off x="5030788" y="4852988"/>
            <a:ext cx="2190750" cy="16986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60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altLang="zh-CN" sz="60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fld id="{258409B1-BD9C-42FA-9D0B-3594A7B353B2}" type="slidenum">
              <a:rPr lang="en-US" altLang="zh-CN" sz="800" smtClean="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altLang="zh-CN" sz="80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9222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47.xml"/><Relationship Id="rId2" Type="http://schemas.openxmlformats.org/officeDocument/2006/relationships/image" Target="../media/image29.e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7"/>
          <p:cNvSpPr>
            <a:spLocks noGrp="1"/>
          </p:cNvSpPr>
          <p:nvPr>
            <p:ph type="ctrTitle" idx="4294967295"/>
          </p:nvPr>
        </p:nvSpPr>
        <p:spPr>
          <a:xfrm>
            <a:off x="894807" y="1888582"/>
            <a:ext cx="7504610" cy="736600"/>
          </a:xfrm>
        </p:spPr>
        <p:txBody>
          <a:bodyPr anchor="ctr"/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</a:rPr>
              <a:t>MBS Enhancement for 5G-Advanced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1203" name="文本框 3"/>
          <p:cNvSpPr txBox="1">
            <a:spLocks noChangeArrowheads="1"/>
          </p:cNvSpPr>
          <p:nvPr/>
        </p:nvSpPr>
        <p:spPr bwMode="auto">
          <a:xfrm>
            <a:off x="190298" y="122238"/>
            <a:ext cx="4354512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3GPP TSG RAN Rel-18 workshop</a:t>
            </a:r>
            <a:endParaRPr kumimoji="1" lang="en-US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Electronic Meeting, June 28- July 2, 2021</a:t>
            </a: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zh-CN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Source: 	ZTE, Sanechips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zh-CN" sz="1800" dirty="0">
                <a:solidFill>
                  <a:schemeClr val="bg1"/>
                </a:solidFill>
                <a:ea typeface="宋体" panose="02010600030101010101" pitchFamily="2" charset="-122"/>
              </a:rPr>
              <a:t>Agenda:   4.2</a:t>
            </a: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zh-CN" sz="1800" dirty="0">
              <a:solidFill>
                <a:schemeClr val="bg1"/>
              </a:solidFill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1800" dirty="0"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>
            <a:spLocks noChangeArrowheads="1"/>
          </p:cNvSpPr>
          <p:nvPr/>
        </p:nvSpPr>
        <p:spPr bwMode="auto">
          <a:xfrm>
            <a:off x="7338060" y="82770"/>
            <a:ext cx="161226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chemeClr val="bg1"/>
                </a:solidFill>
                <a:ea typeface="宋体" panose="02010600030101010101" pitchFamily="2" charset="-122"/>
              </a:rPr>
              <a:t>RWS-210473</a:t>
            </a:r>
            <a:endParaRPr kumimoji="1" lang="en-US" altLang="zh-CN" sz="2400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Overview of Enhancements for Rel-18 MBS (part 2) 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526145" cy="2167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Layer 1 Centric Enhancements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008FD4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Architectural Enhancements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Supported RAN Architecture for Multicast Services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UE RRC States &amp; RAN Context Management for Multicast Services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Service Continuity/Mobility for Multicast Services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Other (e.g., enhancements to Broadcast services)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SzTx/>
            </a:pPr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2-1 Supported RAN Architecture for Multicast</a:t>
            </a:r>
            <a:endParaRPr lang="en-US" altLang="zh-CN" sz="2200" b="1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5235575" cy="3905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RAN Architecture for Multicast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 majority view that the WI in Rel-17 shall focus on stand-alone architecture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of dual connectivity/multiple cell reception not clear (deprioritized in Rel-17) but can be low hanging fruit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might limit MBS deployment flexibility if not supported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 (RAN3, RAN2)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flexible MBS deployment in NRDC, and in Multiple cells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94020" y="988695"/>
            <a:ext cx="3303905" cy="3310890"/>
            <a:chOff x="9214" y="1833"/>
            <a:chExt cx="5203" cy="5214"/>
          </a:xfrm>
        </p:grpSpPr>
        <p:graphicFrame>
          <p:nvGraphicFramePr>
            <p:cNvPr id="2" name="对象 -2147482614"/>
            <p:cNvGraphicFramePr>
              <a:graphicFrameLocks noChangeAspect="1"/>
            </p:cNvGraphicFramePr>
            <p:nvPr/>
          </p:nvGraphicFramePr>
          <p:xfrm>
            <a:off x="9214" y="1833"/>
            <a:ext cx="5023" cy="40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" r:id="rId1" imgW="3403600" imgH="2730500" progId="Visio.Drawing.11">
                    <p:embed/>
                  </p:oleObj>
                </mc:Choice>
                <mc:Fallback>
                  <p:oleObj name="" r:id="rId1" imgW="3403600" imgH="2730500" progId="Visio.Drawing.11">
                    <p:embed/>
                    <p:pic>
                      <p:nvPicPr>
                        <p:cNvPr id="0" name="图片 103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214" y="1833"/>
                          <a:ext cx="5023" cy="402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12031" y="5741"/>
              <a:ext cx="2386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en-US" sz="12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SN: where MBS is already available or more suitable for MBS deployment</a:t>
              </a:r>
              <a:endParaRPr lang="en-US" sz="1200" dirty="0"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406" y="5741"/>
              <a:ext cx="2386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sz="1200" dirty="0">
                  <a:latin typeface="Times New Roman" panose="02020603050405020304" charset="0"/>
                  <a:cs typeface="Times New Roman" panose="02020603050405020304" charset="0"/>
                  <a:sym typeface="+mn-ea"/>
                </a:rPr>
                <a:t>MN: UE' s MCG where UE control planes lies</a:t>
              </a:r>
              <a:endParaRPr lang="en-US" sz="1200" dirty="0">
                <a:latin typeface="Times New Roman" panose="02020603050405020304" charset="0"/>
                <a:cs typeface="Times New Roman" panose="02020603050405020304" charset="0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84620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</a:pPr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2-2 UE RRC states &amp; RAN context management for Multicast services</a:t>
            </a:r>
            <a:endParaRPr lang="en-US" altLang="zh-CN" sz="2200" b="1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228330" cy="3330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UE RRC states &amp; RAN context management for Multicast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focused on RRC_CONNECTED states only (other case deprioritized in Rel-17)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might not meet services requirements on scalability/service continuity in cases of massive UE being served by the same MBS service, the network might be congested due to maintaining of large number of UEs in RRC_CONNECTED states (e.g., TR 23.774)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 </a:t>
            </a: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(RAN2, RAN3)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Multicast reception support in RRC_INACTIVE states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Mechanisms for PTM configuration reception/update/release for UE in RRC_INACTIVE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UE RRC states transitioning, mobility and service continuity in RRC_INACTIVE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75171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</a:pPr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2-3 Service continuity/mobility enhancement for Multicast services</a:t>
            </a:r>
            <a:endParaRPr lang="en-US" altLang="zh-CN" sz="2200" b="1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526145" cy="4240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Service continuity/mobility for Multicast services</a:t>
            </a:r>
            <a:endParaRPr lang="en-US" altLang="zh-CN" sz="1600" b="1" dirty="0"/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Aligned with Rel-15 mobility design (other variations being deprioritized in Rel-17) to have service continuity for Multicast through unicast like mechanism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Lossless support still being debated in RAN2/3 whether such feature shall be supported considering the architectural impacts, and “basic mobility support” is only pursued as indicated in Rel-17 WID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lvl="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 </a:t>
            </a: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(RAN2, RAN3)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Advanced HO support for Multicast services, e.g., CHO, DAPS, to further enhance the mobility robustness, reduce the service interruption during mobility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Lossless support of Multicast HO for certain Multicast services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lvl="0" indent="-28575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</a:pPr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2-4 Other </a:t>
            </a:r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architectural </a:t>
            </a:r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enhancements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526145" cy="4320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Other architectural enhancements worth a bit attention if not covered in Rel-17:</a:t>
            </a:r>
            <a:endParaRPr lang="en-US" altLang="zh-CN" sz="1600" dirty="0">
              <a:sym typeface="+mn-ea"/>
            </a:endParaRPr>
          </a:p>
          <a:p>
            <a:pPr marL="742950" lvl="1" indent="-28575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Broadcast delivery which inherit the framework from LTE eMBMS including the design flaws (e.g., one MCCH for all), further power efficiency enhancement for delivery mode 2 reception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Area specific PTM configuration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MBSFN support. Architectural perspective, e.g., deployment scenarios, RAN architectural impacts including whether new network entity is needed, or limited in single gNB/gNB-CU, and inter-network entity coordination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 </a:t>
            </a: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(RAN2, RAN3)</a:t>
            </a:r>
            <a:endParaRPr lang="en-US" altLang="zh-CN" sz="1600" b="1" dirty="0"/>
          </a:p>
          <a:p>
            <a:pPr marL="742950" lvl="1" indent="-28575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further power efficiency enhancement for delivery mode 2 reception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Area specific PTM configuration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MBSFN support including architectural enhancement, group scheduling for MBSFN, related Uu signaling design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Conclusion - Potential </a:t>
            </a:r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Rel-18 </a:t>
            </a:r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NR MBS Enhancement</a:t>
            </a:r>
            <a:endParaRPr lang="en-US" altLang="zh-CN" sz="2200" b="1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526145" cy="41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Layer 1 centric enhancements: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feedback for RRC_IDLE/INACTIVE UEs (RAN1, 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carrier aggregation for RRC_IDLE/INACTIVE UEs (RAN1, 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Flexible CFR configuration for RRC_IDLE/INACTIVE UEs (RAN1,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Enable reception of unicast and MBSFN based MBS Simultaneously (RAN1, 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Partial Beam Sweeping in desired beam directions (RAN1, RAN2)</a:t>
            </a:r>
            <a:endParaRPr lang="en-US" altLang="zh-CN" sz="1600" b="1" dirty="0">
              <a:sym typeface="+mn-ea"/>
            </a:endParaRPr>
          </a:p>
          <a:p>
            <a:pPr marL="285750" lvl="0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Architectural enhancements: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Flexible MBS deployment in NRDC, or in Multiple cells (RAN3, 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Multicast recetpion support in RRC_INACTIVE states (RAN2, RAN3)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Advanced and lossless HO support for Multicast services (RAN3, 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Other enhancements on Broadcast services, e.g., power efficiency enhancement, area specific PTM configuration, MBSFN (RAN3, RAN2)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2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pPr eaLnBrk="1" hangingPunct="1"/>
            <a:r>
              <a:rPr altLang="zh-CN"/>
              <a:t>Thanks</a:t>
            </a:r>
            <a:endParaRPr 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Background </a:t>
            </a:r>
            <a:endParaRPr lang="en-US" altLang="zh-CN" sz="2200" b="1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52614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What Rel-17 MBS WID (</a:t>
            </a: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RP-201038</a:t>
            </a: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) aimed to: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introduce support of Multicast and Broadcast services into 5G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NR</a:t>
            </a:r>
            <a:r>
              <a:rPr lang="en-US" altLang="zh-CN" sz="16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 the first time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define the basic functions of MBS reception/delivery for UE in different RRC states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focus on NR as the RAT, with forward compatibility of other RAN architecture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minimize UE complexity which means Rel-15/16 UE capability as design reference</a:t>
            </a:r>
            <a:endParaRPr lang="en-US" altLang="zh-CN" sz="1600" b="1" dirty="0">
              <a:sym typeface="+mn-ea"/>
            </a:endParaRPr>
          </a:p>
          <a:p>
            <a:pPr marL="285750" lvl="0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 reality is: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pure e-meeting with compromised productivity/meeting progress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 algn="l" eaLnBrk="1" latinLnBrk="0" hangingPunct="1">
              <a:lnSpc>
                <a:spcPct val="110000"/>
              </a:lnSpc>
              <a:spcAft>
                <a:spcPts val="600"/>
              </a:spcAft>
              <a:buFont typeface="Times New Roman" panose="02020603050405020304" charset="0"/>
              <a:buChar char="–"/>
            </a:pP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RAN1 neglects many key optimizations due to lack of TUs </a:t>
            </a:r>
            <a:endParaRPr lang="en-US" altLang="zh-CN" sz="14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 algn="l" eaLnBrk="1" latinLnBrk="0" hangingPunct="1">
              <a:lnSpc>
                <a:spcPct val="110000"/>
              </a:lnSpc>
              <a:spcAft>
                <a:spcPts val="600"/>
              </a:spcAft>
              <a:buFont typeface="Times New Roman" panose="02020603050405020304" charset="0"/>
              <a:buChar char="–"/>
            </a:pP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RAN2 important features like mobility</a:t>
            </a:r>
            <a:r>
              <a:rPr lang="en-US" altLang="zh-CN" sz="14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have</a:t>
            </a:r>
            <a:r>
              <a:rPr lang="en-US" altLang="zh-CN" sz="14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not been touched for three consecutive meetings</a:t>
            </a:r>
            <a:endParaRPr lang="en-US" altLang="zh-CN" sz="14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 algn="l" eaLnBrk="1" latinLnBrk="0" hangingPunct="1">
              <a:lnSpc>
                <a:spcPct val="110000"/>
              </a:lnSpc>
              <a:spcAft>
                <a:spcPts val="600"/>
              </a:spcAft>
              <a:buFont typeface="Times New Roman" panose="02020603050405020304" charset="0"/>
              <a:buChar char="–"/>
            </a:pP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RAN3 session management has been affected by not-so-stable SA2 normative work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 bunch of key features de-prioritized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lvl="0" indent="-285750" algn="l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Further enhancements for MBS in RAN1/2/3 are needed in Rel-18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  <a:sym typeface="+mn-ea"/>
              </a:rPr>
              <a:t>Overview of Enhancements for Rel-18 MBS (part 1) </a:t>
            </a:r>
            <a:endParaRPr lang="en-US" altLang="zh-CN" sz="2200" b="1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48030"/>
            <a:ext cx="8526145" cy="251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b="1" dirty="0">
                <a:solidFill>
                  <a:srgbClr val="008FD4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Layer 1 Centric Enhancements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Reliability/Efficiency Enhancement for RRC_IDLE/INACTIVE UEs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Throughput Enhancement for RRC_IDLE/INACTIVE UEs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CFR Enhancement for RRC_IDLE/INACTIVE UEs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Enhancement to Enable Unicast and MBSFN based MBS Simultaneously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Enhancement to Partial Beam Sweeping of MBS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lvl="0" indent="-285750" algn="l" eaLnBrk="1" latinLnBrk="0" hangingPunct="1">
              <a:lnSpc>
                <a:spcPct val="110000"/>
              </a:lnSpc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Architectural Enhancements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4" y="175260"/>
            <a:ext cx="88131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1-1 Reliability/Efficiency Enhancement for RRC_IDLE/INACTIVE UEs 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4" y="748030"/>
            <a:ext cx="8774431" cy="202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gNB may not be able to obtain UE's channel state for MBS in RRC_IDLE/INACTIVE</a:t>
            </a: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states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massive UEs entering connected state just for</a:t>
            </a:r>
            <a:r>
              <a:rPr lang="en-US" altLang="zh-CN" sz="16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channel state rep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ort is NOT efficient or even NOT possible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some UEs belonging to other operators are even NOT able to enter connected state for feedback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 algn="l" eaLnBrk="1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Times New Roman" panose="02020603050405020304" charset="0"/>
              <a:buChar char="–"/>
            </a:pP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UEs from different operators may be served by one MBS service provider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gNB may have to employ the most conservative Tx parameters for MBS transmission in RRC_IDLE state just like MIB/SIB, which extremely lowers system efficiency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190" y="2939973"/>
            <a:ext cx="4526915" cy="1751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of UE's feedback (e.g., CSI/HARQ-ACK/best SSB) in RRC_IDLE/INACTIVE states can be considered for MBS in Rel-18 to enhance reliability and efficiency of MBS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5296" y="2862146"/>
            <a:ext cx="3836670" cy="17494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20668" y="4634216"/>
            <a:ext cx="2309495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Refer to R1-2100109 for details</a:t>
            </a:r>
            <a:endParaRPr lang="en-US" altLang="zh-CN" sz="1200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4" y="175260"/>
            <a:ext cx="881316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1-2 Throughput Enhancement for RRC_IDLE/INACTIVE UEs 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4" y="748030"/>
            <a:ext cx="8128205" cy="232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Broadcast traffic will boost with the growth of MBS market and emerging new applications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algn="l" eaLnBrk="1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currently, carrier aggregation (CA) are only allowed for RRC_CONNECTED UEs.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massive UEs entering connected state to be configured with CA to increase the MBS throughput occupies too much network resources. Many UEs may be rejected to enter RRC_CONNECTED UEs.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CA for RRC_IDLE/INACTIVE UEs can boost the broadcast throughput.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190" y="2908974"/>
            <a:ext cx="8658322" cy="1480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carrier aggregation for RRC_IDLE/INACTIVE UEs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PSS/SSS, MIB, SIB and paging are transmitted in </a:t>
            </a:r>
            <a:r>
              <a:rPr lang="en-US" altLang="zh-CN" sz="1600" dirty="0" err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PCell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one or multiple </a:t>
            </a:r>
            <a:r>
              <a:rPr lang="en-US" altLang="zh-CN" sz="1600" dirty="0" err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SCells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can configured by SIB together with </a:t>
            </a:r>
            <a:r>
              <a:rPr lang="en-US" altLang="zh-CN" sz="1600" dirty="0" err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PCell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for MBS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1200150" lvl="2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one cell (either </a:t>
            </a:r>
            <a:r>
              <a:rPr lang="en-US" altLang="zh-CN" sz="1600" dirty="0" err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PCell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or </a:t>
            </a:r>
            <a:r>
              <a:rPr lang="en-US" altLang="zh-CN" sz="1600" dirty="0" err="1">
                <a:latin typeface="Times New Roman" panose="02020603050405020304" charset="0"/>
                <a:cs typeface="Times New Roman" panose="02020603050405020304" charset="0"/>
                <a:sym typeface="+mn-ea"/>
              </a:rPr>
              <a:t>SCell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) can be selected by UE for PRACH/msg3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9240" y="2642235"/>
            <a:ext cx="2449195" cy="12090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0835" y="175260"/>
            <a:ext cx="66484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1-3 CFR Enhancement for RRC_IDLE/INACTIVE UEs 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38505"/>
            <a:ext cx="8652510" cy="408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Effectively and flexibly extending MBS resources in </a:t>
            </a: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RRC_IDLE/INACTIVE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states is desired as MBS traffic will boost with the growth of the market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Some constraints to CFRs (depending on Rel-17 conclusions) in </a:t>
            </a: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RRC_IDLE/INACTIVE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states will limit MBS resource extension or limit the access to MBS service for low-capacity UE (e.g., Redcap UE), e.g.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only supporting one CFR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location constraint among CFRs as well as between CFR and initial BWP</a:t>
            </a: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2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remove or relax the location constraints among CFRs as well as location constraints between CFR and initial BWP in RRC_IDLE/INACTIVE states</a:t>
            </a:r>
            <a:endParaRPr lang="en-US" altLang="zh-CN" sz="2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support more than one CFR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49655" y="2308045"/>
            <a:ext cx="5210810" cy="113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zh-CN" sz="2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e.g., when it is required that one CFR is covered by another CFR as shown in the right figure, the UEs being interested in MBS1 must have larger bandwidth capability </a:t>
            </a:r>
            <a:endParaRPr lang="en-US" altLang="zh-CN" sz="1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85585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1-4 Enhancement to Enable Unicast and MBSFN based MBS Simultaneously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79780"/>
            <a:ext cx="5045710" cy="614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MBSFN transmission can boost MBS performance greatly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000" y="1353118"/>
            <a:ext cx="510159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 Rel-17, MBSFN can be supported by implementation and no optimization is done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MBSFN transmission may need different numerology from unicast transmission, e.g., longer CP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Some UEs may have unicast and MBS traffic simultaneously where MBS PDSCH is transmitted in MBSFN manner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8290" y="780415"/>
            <a:ext cx="3521075" cy="2232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1160" y="3476654"/>
            <a:ext cx="8763635" cy="1209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</a:t>
            </a:r>
            <a:endParaRPr lang="en-US" altLang="zh-CN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800100" lvl="1" indent="-34290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Enhancement to enable simultaneous configuration of unicast PDSCH and MBSFN-based MBS PDSCH in Rel-18, e.g., support of two BWPs with different numerologies, one for unicast and another one for (MBSFN-based) MBS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1300" y="2503805"/>
            <a:ext cx="3684905" cy="16021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30835" y="175260"/>
            <a:ext cx="81984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1-5 Enhancement to Partial Beam Sweeping of MBS transmission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80365" y="779780"/>
            <a:ext cx="8629015" cy="1691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In Rel-17, full beam sweeping (similar to Rel-15 SIB) transmission associated with SSBs has been supported for RRC_IDLE/INACTIVE states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Any optimization on beam sweeping scheme is treated with low priority for MBS transmission in RRC_CONNECTED state,  which are targeted to a group of UEs distributed in only part of beams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520" y="2360930"/>
            <a:ext cx="5345430" cy="2256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Full beam sweeping may be unsuitable from the perspectives of DL overhead and gNB power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1" indent="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It is also not applicable to perform beam change for a UE by updating the TCI state of a CORESET, as the CORESET may be shared by multiple UEs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1104265" y="2606675"/>
            <a:ext cx="4146550" cy="113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</a:pPr>
            <a:endParaRPr lang="en-US" altLang="zh-CN" sz="20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 eaLnBrk="1" latinLnBrk="0" hangingPunct="1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Further, MBS transmission to UEs in RRC_ CONNENTED state with all SSB beams will also lead low efficiency. </a:t>
            </a:r>
            <a:endParaRPr lang="en-US" altLang="zh-CN" sz="1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0835" y="175260"/>
            <a:ext cx="85820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latin typeface="Arial Narrow" panose="020B0606020202030204" charset="0"/>
                <a:ea typeface="微软雅黑" panose="020B0503020204020204" charset="-122"/>
                <a:cs typeface="Arial Narrow" panose="020B0606020202030204" charset="0"/>
              </a:rPr>
              <a:t>1-5 Enhancement to Partial Beam Sweeping of MBS transmission - Cont'd</a:t>
            </a:r>
            <a:endParaRPr lang="en-US" altLang="zh-CN" sz="2200" b="1" dirty="0">
              <a:latin typeface="Arial Narrow" panose="020B0606020202030204" charset="0"/>
              <a:ea typeface="微软雅黑" panose="020B0503020204020204" charset="-122"/>
              <a:cs typeface="Arial Narrow" panose="020B060602020203020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46710" y="599440"/>
            <a:ext cx="8808085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80365" y="795020"/>
            <a:ext cx="8625840" cy="382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MBS transmission with </a:t>
            </a:r>
            <a:r>
              <a:rPr lang="en-US" altLang="zh-CN" sz="1800" b="1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Partial Beam Sweeping</a:t>
            </a:r>
            <a:r>
              <a:rPr lang="en-US" altLang="zh-CN" sz="18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in desired beam directions can be further considered in Rel-18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 RRC_CONNECTED state, either SSBs or CSI-RSs can be used for partial beam sweeping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For UEs in RRC_IDLE/INACTIVE states with best SSB feedback, SSBs can be used for partial beam sweeping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Potential enhancements for Rel-18 MBS</a:t>
            </a:r>
            <a:endParaRPr lang="en-US" altLang="zh-CN" sz="18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Beam management for partial beam sweeping: Configuring the association between MOs and part of RSs, dynamic selection of MO/CORESET for monitoring PDCCH of MBS transmission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marL="742950" lvl="1" indent="-285750" eaLnBrk="1" latinLnBrk="0" hangingPunct="1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○"/>
            </a:pP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HARQ-ACK feedback scheme (e.g., DAI/Feedback resource determination) for partial beam sweeping</a:t>
            </a:r>
            <a:endParaRPr lang="en-US" altLang="zh-CN" sz="16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9652</Words>
  <Application>WPS 演示</Application>
  <PresentationFormat>全屏显示(16:9)</PresentationFormat>
  <Paragraphs>186</Paragraphs>
  <Slides>16</Slides>
  <Notes>16</Notes>
  <HiddenSlides>0</HiddenSlides>
  <MMClips>0</MMClips>
  <ScaleCrop>false</ScaleCrop>
  <HeadingPairs>
    <vt:vector size="10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  <vt:variant>
        <vt:lpstr>自定义放映</vt:lpstr>
      </vt:variant>
      <vt:variant>
        <vt:i4>1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Heiti SC Light</vt:lpstr>
      <vt:lpstr>微软雅黑</vt:lpstr>
      <vt:lpstr>MS PGothic</vt:lpstr>
      <vt:lpstr>Arial</vt:lpstr>
      <vt:lpstr>黑体</vt:lpstr>
      <vt:lpstr>Impact</vt:lpstr>
      <vt:lpstr>Times</vt:lpstr>
      <vt:lpstr>Times New Roman</vt:lpstr>
      <vt:lpstr>Microsoft YaHei Bold</vt:lpstr>
      <vt:lpstr>Segoe UI Light</vt:lpstr>
      <vt:lpstr>Segoe UI</vt:lpstr>
      <vt:lpstr>Arial Narrow</vt:lpstr>
      <vt:lpstr>Arial Unicode MS</vt:lpstr>
      <vt:lpstr>Segoe Print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Visio.Drawing.11</vt:lpstr>
      <vt:lpstr>MBS Enhancement for 5G-Advanced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ZTE</dc:title>
  <dc:creator>ZTE</dc:creator>
  <cp:keywords>ZTE</cp:keywords>
  <cp:lastModifiedBy>10226296</cp:lastModifiedBy>
  <cp:revision>1536</cp:revision>
  <dcterms:created xsi:type="dcterms:W3CDTF">2015-07-14T07:21:00Z</dcterms:created>
  <dcterms:modified xsi:type="dcterms:W3CDTF">2021-06-07T03:31:12Z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</Properties>
</file>