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481" r:id="rId5"/>
    <p:sldId id="498" r:id="rId6"/>
    <p:sldId id="386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B400"/>
    <a:srgbClr val="00B0CA"/>
    <a:srgbClr val="5E2750"/>
    <a:srgbClr val="EB9700"/>
    <a:srgbClr val="FECB00"/>
    <a:srgbClr val="007C92"/>
    <a:srgbClr val="9C2AA0"/>
    <a:srgbClr val="54575A"/>
    <a:srgbClr val="EA231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8324" autoAdjust="0"/>
  </p:normalViewPr>
  <p:slideViewPr>
    <p:cSldViewPr snapToGrid="0" snapToObjects="1" showGuides="1">
      <p:cViewPr varScale="1">
        <p:scale>
          <a:sx n="53" d="100"/>
          <a:sy n="53" d="100"/>
        </p:scale>
        <p:origin x="1770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07/06/2021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07/06/2021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693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MSIPCMContentMarking" descr="{&quot;HashCode&quot;:-1699574231,&quot;Placement&quot;:&quot;Footer&quot;,&quot;Top&quot;:388.380066,&quot;Left&quot;:0.0,&quot;SlideWidth&quot;:720,&quot;SlideHeight&quot;:405}">
            <a:extLst>
              <a:ext uri="{FF2B5EF4-FFF2-40B4-BE49-F238E27FC236}">
                <a16:creationId xmlns:a16="http://schemas.microsoft.com/office/drawing/2014/main" id="{C244E929-86F4-462A-925B-9EF7D0BA200B}"/>
              </a:ext>
            </a:extLst>
          </p:cNvPr>
          <p:cNvSpPr txBox="1"/>
          <p:nvPr userDrawn="1"/>
        </p:nvSpPr>
        <p:spPr>
          <a:xfrm>
            <a:off x="0" y="4932427"/>
            <a:ext cx="619703" cy="211073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</a:rPr>
              <a:t>C2 General</a:t>
            </a:r>
            <a:endParaRPr lang="en-GB" sz="7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85939" y="2806799"/>
            <a:ext cx="6229350" cy="955562"/>
          </a:xfrm>
        </p:spPr>
        <p:txBody>
          <a:bodyPr/>
          <a:lstStyle/>
          <a:p>
            <a:r>
              <a:rPr lang="en-GB" dirty="0"/>
              <a:t>Energy Efficiency Improvements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 4.3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RWS-210462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Rel-18 workshop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June 28 - July 2, 2021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755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C40C1C-C195-40F5-AF38-CBA8AA8F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87E8EC-D16F-4FD4-8342-116041C85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05978"/>
            <a:ext cx="8346420" cy="667479"/>
          </a:xfrm>
        </p:spPr>
        <p:txBody>
          <a:bodyPr/>
          <a:lstStyle/>
          <a:p>
            <a:r>
              <a:rPr lang="en-GB" dirty="0"/>
              <a:t>Greener Mobile Networks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B21E158-2226-4477-ACFD-134957820FD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4300" y="731138"/>
            <a:ext cx="8778875" cy="4206384"/>
          </a:xfrm>
        </p:spPr>
        <p:txBody>
          <a:bodyPr/>
          <a:lstStyle/>
          <a:p>
            <a:r>
              <a:rPr lang="en-GB" dirty="0"/>
              <a:t>Improved Energy Efficiency is important for at least:</a:t>
            </a:r>
          </a:p>
          <a:p>
            <a:pPr lvl="1"/>
            <a:r>
              <a:rPr lang="en-GB" dirty="0"/>
              <a:t>Reduction in greenhouse gas emissions</a:t>
            </a:r>
          </a:p>
          <a:p>
            <a:pPr lvl="1"/>
            <a:r>
              <a:rPr lang="en-GB" dirty="0"/>
              <a:t>Reduction in energy costs</a:t>
            </a:r>
          </a:p>
          <a:p>
            <a:r>
              <a:rPr lang="en-GB" dirty="0"/>
              <a:t>Our current studies show that the majority of energy is consumed at the base station site</a:t>
            </a:r>
          </a:p>
          <a:p>
            <a:r>
              <a:rPr lang="en-GB" dirty="0"/>
              <a:t>Within the base station site, the majority of power is consumed by the “remote radio head” transmission path</a:t>
            </a:r>
          </a:p>
          <a:p>
            <a:pPr lvl="1"/>
            <a:r>
              <a:rPr lang="en-GB" dirty="0"/>
              <a:t>This situation is likely to get worse as more frequency bands are added to existing sites.</a:t>
            </a:r>
          </a:p>
          <a:p>
            <a:r>
              <a:rPr lang="en-GB" dirty="0"/>
              <a:t>Current techniques for energy saving include dynamically powering down under utilised frequency bands on multi-band sites</a:t>
            </a:r>
          </a:p>
          <a:p>
            <a:pPr lvl="1"/>
            <a:r>
              <a:rPr lang="en-GB" dirty="0"/>
              <a:t>Fairly effective but crude -&gt; optimisations and alternatives are likely to exist!</a:t>
            </a:r>
          </a:p>
          <a:p>
            <a:pPr lvl="1"/>
            <a:r>
              <a:rPr lang="en-GB" dirty="0"/>
              <a:t>Maintenance of coverage for LTE and 2G will remain important for IoT devices</a:t>
            </a:r>
          </a:p>
          <a:p>
            <a:r>
              <a:rPr lang="en-GB" b="1" dirty="0"/>
              <a:t>Proposal</a:t>
            </a:r>
            <a:r>
              <a:rPr lang="en-GB" dirty="0"/>
              <a:t>: </a:t>
            </a:r>
            <a:r>
              <a:rPr lang="en-GB" b="1" dirty="0">
                <a:solidFill>
                  <a:schemeClr val="accent1"/>
                </a:solidFill>
              </a:rPr>
              <a:t>in Rel18, 3GPP should study techniques for base station energy efficiency </a:t>
            </a:r>
            <a:br>
              <a:rPr lang="en-GB" b="1" dirty="0">
                <a:solidFill>
                  <a:schemeClr val="accent1"/>
                </a:solidFill>
              </a:rPr>
            </a:br>
            <a:r>
              <a:rPr lang="en-GB" b="1" dirty="0">
                <a:solidFill>
                  <a:schemeClr val="accent1"/>
                </a:solidFill>
              </a:rPr>
              <a:t>                      improvements, including those that permit maintenance of LTE coverage while </a:t>
            </a:r>
            <a:br>
              <a:rPr lang="en-GB" b="1" dirty="0">
                <a:solidFill>
                  <a:schemeClr val="accent1"/>
                </a:solidFill>
              </a:rPr>
            </a:br>
            <a:r>
              <a:rPr lang="en-GB" b="1" dirty="0">
                <a:solidFill>
                  <a:schemeClr val="accent1"/>
                </a:solidFill>
              </a:rPr>
              <a:t>                      delivering NR (e.g. using DSS)</a:t>
            </a:r>
          </a:p>
          <a:p>
            <a:pPr lvl="1"/>
            <a:endParaRPr lang="en-GB" dirty="0"/>
          </a:p>
          <a:p>
            <a:pPr lvl="1"/>
            <a:br>
              <a:rPr lang="en-GB" dirty="0"/>
            </a:br>
            <a:endParaRPr lang="en-GB" dirty="0"/>
          </a:p>
          <a:p>
            <a:pPr marL="200025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5917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86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terms/"/>
    <ds:schemaRef ds:uri="b78ce9eb-5c7b-4813-a240-715ccd771d3b"/>
    <ds:schemaRef ds:uri="http://schemas.microsoft.com/office/2006/documentManagement/types"/>
    <ds:schemaRef ds:uri="http://schemas.openxmlformats.org/package/2006/metadata/core-properties"/>
    <ds:schemaRef ds:uri="e0e1a830-3b82-4cc4-a11a-753d0d76b11c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187</Words>
  <Application>Microsoft Office PowerPoint</Application>
  <PresentationFormat>On-screen Show (16:9)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Vodafone Rg</vt:lpstr>
      <vt:lpstr>Vodafone</vt:lpstr>
      <vt:lpstr>Energy Efficiency Improvements</vt:lpstr>
      <vt:lpstr>Greener Mobile Networks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Pudney, Chris, Vodafone Group 55</cp:lastModifiedBy>
  <cp:revision>68</cp:revision>
  <cp:lastPrinted>2011-08-30T12:20:26Z</cp:lastPrinted>
  <dcterms:created xsi:type="dcterms:W3CDTF">2021-03-11T12:21:06Z</dcterms:created>
  <dcterms:modified xsi:type="dcterms:W3CDTF">2021-06-07T21:32:38Z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0359f705-2ba0-454b-9cfc-6ce5bcaac040_Enabled">
    <vt:lpwstr>True</vt:lpwstr>
  </property>
  <property fmtid="{D5CDD505-2E9C-101B-9397-08002B2CF9AE}" pid="5" name="MSIP_Label_0359f705-2ba0-454b-9cfc-6ce5bcaac040_SiteId">
    <vt:lpwstr>68283f3b-8487-4c86-adb3-a5228f18b893</vt:lpwstr>
  </property>
  <property fmtid="{D5CDD505-2E9C-101B-9397-08002B2CF9AE}" pid="6" name="MSIP_Label_0359f705-2ba0-454b-9cfc-6ce5bcaac040_SetDate">
    <vt:lpwstr>2018-09-21T10:24:48.2464134Z</vt:lpwstr>
  </property>
  <property fmtid="{D5CDD505-2E9C-101B-9397-08002B2CF9AE}" pid="7" name="MSIP_Label_0359f705-2ba0-454b-9cfc-6ce5bcaac040_Name">
    <vt:lpwstr>[C2] - Internal</vt:lpwstr>
  </property>
  <property fmtid="{D5CDD505-2E9C-101B-9397-08002B2CF9AE}" pid="8" name="MSIP_Label_0359f705-2ba0-454b-9cfc-6ce5bcaac040_Extended_MSFT_Method">
    <vt:lpwstr>Automatic</vt:lpwstr>
  </property>
  <property fmtid="{D5CDD505-2E9C-101B-9397-08002B2CF9AE}" pid="9" name="Sensitivity">
    <vt:lpwstr>[C2] - Internal</vt:lpwstr>
  </property>
</Properties>
</file>