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481" r:id="rId5"/>
    <p:sldId id="1080" r:id="rId6"/>
    <p:sldId id="386" r:id="rId7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B400"/>
    <a:srgbClr val="00B0CA"/>
    <a:srgbClr val="5E2750"/>
    <a:srgbClr val="EB9700"/>
    <a:srgbClr val="FECB00"/>
    <a:srgbClr val="007C92"/>
    <a:srgbClr val="9C2AA0"/>
    <a:srgbClr val="54575A"/>
    <a:srgbClr val="EA231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78324" autoAdjust="0"/>
  </p:normalViewPr>
  <p:slideViewPr>
    <p:cSldViewPr snapToGrid="0" snapToObjects="1" showGuides="1">
      <p:cViewPr varScale="1">
        <p:scale>
          <a:sx n="89" d="100"/>
          <a:sy n="89" d="100"/>
        </p:scale>
        <p:origin x="105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notesViewPr>
    <p:cSldViewPr snapToGrid="0" showGuides="1">
      <p:cViewPr varScale="1">
        <p:scale>
          <a:sx n="75" d="100"/>
          <a:sy n="75" d="100"/>
        </p:scale>
        <p:origin x="2448" y="72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07/06/2021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07/06/2021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6932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11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93942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MSIPCMContentMarking" descr="{&quot;HashCode&quot;:-1699574231,&quot;Placement&quot;:&quot;Footer&quot;,&quot;Top&quot;:388.380066,&quot;Left&quot;:0.0,&quot;SlideWidth&quot;:720,&quot;SlideHeight&quot;:405}">
            <a:extLst>
              <a:ext uri="{FF2B5EF4-FFF2-40B4-BE49-F238E27FC236}">
                <a16:creationId xmlns:a16="http://schemas.microsoft.com/office/drawing/2014/main" id="{C244E929-86F4-462A-925B-9EF7D0BA200B}"/>
              </a:ext>
            </a:extLst>
          </p:cNvPr>
          <p:cNvSpPr txBox="1"/>
          <p:nvPr userDrawn="1"/>
        </p:nvSpPr>
        <p:spPr>
          <a:xfrm>
            <a:off x="0" y="4932427"/>
            <a:ext cx="619703" cy="211073"/>
          </a:xfrm>
          <a:prstGeom prst="rect">
            <a:avLst/>
          </a:prstGeom>
        </p:spPr>
        <p:txBody>
          <a:bodyPr vert="horz" wrap="square" lIns="0" tIns="0" rIns="0" bIns="0" rtlCol="0" anchor="ctr" anchorCtr="1">
            <a:no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</a:rPr>
              <a:t>C2 General</a:t>
            </a:r>
            <a:endParaRPr lang="en-GB" sz="7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50" r:id="rId2"/>
    <p:sldLayoutId id="2147483659" r:id="rId3"/>
  </p:sldLayoutIdLst>
  <p:hf hdr="0" ft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785939" y="2806799"/>
            <a:ext cx="6229350" cy="955562"/>
          </a:xfrm>
        </p:spPr>
        <p:txBody>
          <a:bodyPr/>
          <a:lstStyle/>
          <a:p>
            <a:r>
              <a:rPr lang="en-GB" dirty="0"/>
              <a:t>Higher Capability UE for </a:t>
            </a:r>
            <a:br>
              <a:rPr lang="en-GB" dirty="0"/>
            </a:br>
            <a:r>
              <a:rPr lang="en-GB" dirty="0"/>
              <a:t>bands in high FR1 (e.g. 6-7 GHz)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b="1" dirty="0"/>
          </a:p>
          <a:p>
            <a:r>
              <a:rPr lang="en-GB" b="1" dirty="0"/>
              <a:t>Source: Vodafone</a:t>
            </a:r>
          </a:p>
          <a:p>
            <a:r>
              <a:rPr lang="en-GB" b="1" dirty="0"/>
              <a:t>Agenda Item 4.3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E099EF-BC69-48F0-822A-F56435569000}"/>
              </a:ext>
            </a:extLst>
          </p:cNvPr>
          <p:cNvSpPr/>
          <p:nvPr/>
        </p:nvSpPr>
        <p:spPr>
          <a:xfrm>
            <a:off x="7572375" y="220346"/>
            <a:ext cx="16376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Yu Mincho" panose="02020400000000000000" pitchFamily="18" charset="-128"/>
                <a:cs typeface="Times New Roman" panose="02020603050405020304" pitchFamily="18" charset="0"/>
              </a:rPr>
              <a:t>RWS-210461</a:t>
            </a:r>
            <a:r>
              <a:rPr lang="en-GB" sz="1050" dirty="0"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 </a:t>
            </a:r>
            <a:endParaRPr lang="en-GB" sz="1200" dirty="0">
              <a:latin typeface="Arial" panose="020B0604020202020204" pitchFamily="34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6" y="220346"/>
            <a:ext cx="4964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Rel-18 workshop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Electronic Meeting, June 28 - July 2, 2021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755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961A30-830A-438C-B99A-A7193633D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AB4A3-C46F-4929-9B30-4980D37099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0825" y="479646"/>
            <a:ext cx="8642350" cy="3603293"/>
          </a:xfrm>
        </p:spPr>
        <p:txBody>
          <a:bodyPr/>
          <a:lstStyle/>
          <a:p>
            <a:r>
              <a:rPr lang="en-GB" sz="2000" dirty="0">
                <a:solidFill>
                  <a:schemeClr val="accent1"/>
                </a:solidFill>
              </a:rPr>
              <a:t>Apology: </a:t>
            </a:r>
            <a:r>
              <a:rPr lang="en-GB" sz="2000" dirty="0"/>
              <a:t>The title slide differs from the title in the </a:t>
            </a:r>
            <a:r>
              <a:rPr lang="en-GB" sz="2000" dirty="0" err="1"/>
              <a:t>tdoc</a:t>
            </a:r>
            <a:r>
              <a:rPr lang="en-GB" sz="2000" dirty="0"/>
              <a:t> list</a:t>
            </a:r>
          </a:p>
          <a:p>
            <a:pPr lvl="1"/>
            <a:r>
              <a:rPr lang="en-GB" sz="1600" i="1" dirty="0"/>
              <a:t>This is because the author incorrectly believed that FR1 denoted frequencies below 6 GHz and that FR2 denoted frequencies above 6 GHz: sorry !</a:t>
            </a:r>
          </a:p>
          <a:p>
            <a:r>
              <a:rPr lang="en-GB" sz="2000" dirty="0"/>
              <a:t>This document </a:t>
            </a:r>
            <a:r>
              <a:rPr lang="en-GB" sz="2000" dirty="0">
                <a:solidFill>
                  <a:schemeClr val="accent1"/>
                </a:solidFill>
              </a:rPr>
              <a:t>considers the frequencies around 6-7 GHz.</a:t>
            </a:r>
          </a:p>
          <a:p>
            <a:r>
              <a:rPr lang="en-GB" sz="2000" dirty="0"/>
              <a:t>Antenna sizes for frequencies in this range are about half the size (and spacing) of those for bands such as n78 (3.5 GHz)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dirty="0"/>
              <a:t>This opens up the opportunities for higher capability UEs using</a:t>
            </a:r>
          </a:p>
          <a:p>
            <a:pPr marL="542925" lvl="1" indent="-342900">
              <a:buFont typeface="+mj-lt"/>
              <a:buAutoNum type="alphaLcParenR"/>
            </a:pPr>
            <a:r>
              <a:rPr lang="en-GB" sz="1600" dirty="0"/>
              <a:t>more transmit antenna</a:t>
            </a:r>
          </a:p>
          <a:p>
            <a:pPr marL="542925" lvl="1" indent="-342900">
              <a:buFont typeface="+mj-lt"/>
              <a:buAutoNum type="alphaLcParenR"/>
            </a:pPr>
            <a:r>
              <a:rPr lang="en-GB" sz="1600" dirty="0"/>
              <a:t>more receive antenna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dirty="0"/>
              <a:t>Improved UE processing power may allow other improvements e.g. downlink interference cancellation techniques.</a:t>
            </a:r>
          </a:p>
          <a:p>
            <a:pPr marL="0" indent="0">
              <a:buNone/>
            </a:pPr>
            <a:r>
              <a:rPr lang="en-GB" sz="2000" b="1" dirty="0"/>
              <a:t>Proposal</a:t>
            </a:r>
            <a:r>
              <a:rPr lang="en-GB" sz="2000" b="1" dirty="0">
                <a:solidFill>
                  <a:srgbClr val="FF0000"/>
                </a:solidFill>
              </a:rPr>
              <a:t>: 3GPP should consider </a:t>
            </a:r>
            <a:r>
              <a:rPr lang="en-GB" sz="2000" b="1" dirty="0" err="1">
                <a:solidFill>
                  <a:srgbClr val="FF0000"/>
                </a:solidFill>
              </a:rPr>
              <a:t>Rel</a:t>
            </a:r>
            <a:r>
              <a:rPr lang="en-GB" sz="2000" b="1" dirty="0">
                <a:solidFill>
                  <a:srgbClr val="FF0000"/>
                </a:solidFill>
              </a:rPr>
              <a:t> 18 enhancements using higher capability </a:t>
            </a:r>
            <a:br>
              <a:rPr lang="en-GB" sz="2000" b="1" dirty="0">
                <a:solidFill>
                  <a:srgbClr val="FF0000"/>
                </a:solidFill>
              </a:rPr>
            </a:br>
            <a:r>
              <a:rPr lang="en-GB" sz="2000" b="1" dirty="0">
                <a:solidFill>
                  <a:srgbClr val="FF0000"/>
                </a:solidFill>
              </a:rPr>
              <a:t>                      UEs for bands around 6-7 GHz.</a:t>
            </a:r>
          </a:p>
          <a:p>
            <a:endParaRPr lang="en-GB" sz="2000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2190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868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3291C30C465443A43FFAF0D869B11A" ma:contentTypeVersion="16" ma:contentTypeDescription="Create a new document." ma:contentTypeScope="" ma:versionID="7aa1b3738a020d7b320c8dcd2149493a">
  <xsd:schema xmlns:xsd="http://www.w3.org/2001/XMLSchema" xmlns:xs="http://www.w3.org/2001/XMLSchema" xmlns:p="http://schemas.microsoft.com/office/2006/metadata/properties" xmlns:ns1="http://schemas.microsoft.com/sharepoint/v3" xmlns:ns3="b78ce9eb-5c7b-4813-a240-715ccd771d3b" xmlns:ns4="e0e1a830-3b82-4cc4-a11a-753d0d76b11c" targetNamespace="http://schemas.microsoft.com/office/2006/metadata/properties" ma:root="true" ma:fieldsID="b9931577aef3e49fed0fe9eff6e8e35b" ns1:_="" ns3:_="" ns4:_="">
    <xsd:import namespace="http://schemas.microsoft.com/sharepoint/v3"/>
    <xsd:import namespace="b78ce9eb-5c7b-4813-a240-715ccd771d3b"/>
    <xsd:import namespace="e0e1a830-3b82-4cc4-a11a-753d0d76b11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1:_ip_UnifiedCompliancePolicyProperties" minOccurs="0"/>
                <xsd:element ref="ns1:_ip_UnifiedCompliancePolicyUIActio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8ce9eb-5c7b-4813-a240-715ccd771d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e1a830-3b82-4cc4-a11a-753d0d76b11c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544975D8-4AD8-41F2-B439-EBD08D2807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8ce9eb-5c7b-4813-a240-715ccd771d3b"/>
    <ds:schemaRef ds:uri="e0e1a830-3b82-4cc4-a11a-753d0d76b1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A8D8296-BD81-4103-BEFD-08C726770E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56295F6-C90E-48B1-8773-83D33EC1D73D}">
  <ds:schemaRefs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microsoft.com/office/2006/metadata/properties"/>
    <ds:schemaRef ds:uri="http://schemas.microsoft.com/sharepoint/v3"/>
    <ds:schemaRef ds:uri="b78ce9eb-5c7b-4813-a240-715ccd771d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e0e1a830-3b82-4cc4-a11a-753d0d76b11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Vodafone_Template_16x9</Template>
  <TotalTime>0</TotalTime>
  <Words>171</Words>
  <Application>Microsoft Office PowerPoint</Application>
  <PresentationFormat>On-screen Show (16:9)</PresentationFormat>
  <Paragraphs>20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Vodafone Rg</vt:lpstr>
      <vt:lpstr>Vodafone</vt:lpstr>
      <vt:lpstr>Higher Capability UE for  bands in high FR1 (e.g. 6-7 GHz)</vt:lpstr>
      <vt:lpstr>PowerPoint Presentation</vt:lpstr>
      <vt:lpstr>Thank you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on one line</dc:title>
  <dc:creator>Pudney, Chris, Vodafone Group 42</dc:creator>
  <cp:lastModifiedBy>Pudney, Chris, Vodafone Group 55</cp:lastModifiedBy>
  <cp:revision>66</cp:revision>
  <cp:lastPrinted>2011-08-30T12:20:26Z</cp:lastPrinted>
  <dcterms:created xsi:type="dcterms:W3CDTF">2021-03-11T12:21:06Z</dcterms:created>
  <dcterms:modified xsi:type="dcterms:W3CDTF">2021-06-07T21:28:30Z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0x010100563291C30C465443A43FFAF0D869B11A</vt:lpwstr>
  </property>
  <property fmtid="{D5CDD505-2E9C-101B-9397-08002B2CF9AE}" pid="4" name="MSIP_Label_0359f705-2ba0-454b-9cfc-6ce5bcaac040_Enabled">
    <vt:lpwstr>True</vt:lpwstr>
  </property>
  <property fmtid="{D5CDD505-2E9C-101B-9397-08002B2CF9AE}" pid="5" name="MSIP_Label_0359f705-2ba0-454b-9cfc-6ce5bcaac040_SiteId">
    <vt:lpwstr>68283f3b-8487-4c86-adb3-a5228f18b893</vt:lpwstr>
  </property>
  <property fmtid="{D5CDD505-2E9C-101B-9397-08002B2CF9AE}" pid="6" name="MSIP_Label_0359f705-2ba0-454b-9cfc-6ce5bcaac040_SetDate">
    <vt:lpwstr>2018-09-21T10:24:48.2464134Z</vt:lpwstr>
  </property>
  <property fmtid="{D5CDD505-2E9C-101B-9397-08002B2CF9AE}" pid="7" name="MSIP_Label_0359f705-2ba0-454b-9cfc-6ce5bcaac040_Name">
    <vt:lpwstr>[C2] - Internal</vt:lpwstr>
  </property>
  <property fmtid="{D5CDD505-2E9C-101B-9397-08002B2CF9AE}" pid="8" name="MSIP_Label_0359f705-2ba0-454b-9cfc-6ce5bcaac040_Extended_MSFT_Method">
    <vt:lpwstr>Automatic</vt:lpwstr>
  </property>
  <property fmtid="{D5CDD505-2E9C-101B-9397-08002B2CF9AE}" pid="9" name="Sensitivity">
    <vt:lpwstr>[C2] - Internal</vt:lpwstr>
  </property>
</Properties>
</file>