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9"/>
  </p:notesMasterIdLst>
  <p:handoutMasterIdLst>
    <p:handoutMasterId r:id="rId10"/>
  </p:handoutMasterIdLst>
  <p:sldIdLst>
    <p:sldId id="481" r:id="rId5"/>
    <p:sldId id="1080" r:id="rId6"/>
    <p:sldId id="1078" r:id="rId7"/>
    <p:sldId id="386" r:id="rId8"/>
  </p:sldIdLst>
  <p:sldSz cx="9144000" cy="5143500" type="screen16x9"/>
  <p:notesSz cx="6797675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B400"/>
    <a:srgbClr val="00B0CA"/>
    <a:srgbClr val="5E2750"/>
    <a:srgbClr val="EB9700"/>
    <a:srgbClr val="FECB00"/>
    <a:srgbClr val="007C92"/>
    <a:srgbClr val="9C2AA0"/>
    <a:srgbClr val="54575A"/>
    <a:srgbClr val="EA2314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78324" autoAdjust="0"/>
  </p:normalViewPr>
  <p:slideViewPr>
    <p:cSldViewPr snapToGrid="0" snapToObjects="1" showGuides="1">
      <p:cViewPr varScale="1">
        <p:scale>
          <a:sx n="53" d="100"/>
          <a:sy n="53" d="100"/>
        </p:scale>
        <p:origin x="1770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5" d="100"/>
        <a:sy n="65" d="100"/>
      </p:scale>
      <p:origin x="0" y="0"/>
    </p:cViewPr>
  </p:sorterViewPr>
  <p:notesViewPr>
    <p:cSldViewPr snapToGrid="0" showGuides="1">
      <p:cViewPr varScale="1">
        <p:scale>
          <a:sx n="75" d="100"/>
          <a:sy n="75" d="100"/>
        </p:scale>
        <p:origin x="2448" y="72"/>
      </p:cViewPr>
      <p:guideLst>
        <p:guide orient="horz" pos="3110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584B7D-F332-42E4-B349-DEDC589F1ADB}" type="datetimeFigureOut">
              <a:rPr lang="en-GB" smtClean="0">
                <a:latin typeface="Vodafone Rg" pitchFamily="34" charset="0"/>
              </a:rPr>
              <a:pPr/>
              <a:t>07/06/2021</a:t>
            </a:fld>
            <a:endParaRPr lang="en-GB" dirty="0">
              <a:latin typeface="Vodafone Rg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1C1BE2-1563-4C9C-8E4A-C427D52BD2E1}" type="slidenum">
              <a:rPr lang="en-GB" smtClean="0">
                <a:latin typeface="Vodafone Rg" pitchFamily="34" charset="0"/>
              </a:rPr>
              <a:pPr/>
              <a:t>‹#›</a:t>
            </a:fld>
            <a:endParaRPr lang="en-GB" dirty="0">
              <a:latin typeface="Vodafone R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7412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53ACD7AC-7E6F-4F59-A8AC-F454A6DBBD3A}" type="datetimeFigureOut">
              <a:rPr lang="en-GB" smtClean="0"/>
              <a:pPr/>
              <a:t>07/06/2021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89516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2B3E1866-6ABF-4414-AFB5-B91146A1FA1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8001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66932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White Tw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52580" y="856209"/>
            <a:ext cx="2678845" cy="35794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2421" y="2830626"/>
            <a:ext cx="4130679" cy="695060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 baseline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6" y="4039360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accent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117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205978"/>
            <a:ext cx="6538913" cy="66747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50825" y="873457"/>
            <a:ext cx="8642350" cy="36032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01649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7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and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5961" y="833075"/>
            <a:ext cx="2750855" cy="37372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894" y="2457450"/>
            <a:ext cx="3284017" cy="990600"/>
          </a:xfrm>
        </p:spPr>
        <p:txBody>
          <a:bodyPr anchor="ctr" anchorCtr="0">
            <a:noAutofit/>
          </a:bodyPr>
          <a:lstStyle>
            <a:lvl1pPr>
              <a:lnSpc>
                <a:spcPct val="80000"/>
              </a:lnSpc>
              <a:defRPr sz="2400"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4460875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6247342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93942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emf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0825" y="205978"/>
            <a:ext cx="8635526" cy="6674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825" y="873457"/>
            <a:ext cx="5886450" cy="36032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65295" y="4713136"/>
            <a:ext cx="41341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MSIPCMContentMarking" descr="{&quot;HashCode&quot;:-1699574231,&quot;Placement&quot;:&quot;Footer&quot;,&quot;Top&quot;:388.380066,&quot;Left&quot;:0.0,&quot;SlideWidth&quot;:720,&quot;SlideHeight&quot;:405}">
            <a:extLst>
              <a:ext uri="{FF2B5EF4-FFF2-40B4-BE49-F238E27FC236}">
                <a16:creationId xmlns:a16="http://schemas.microsoft.com/office/drawing/2014/main" id="{C244E929-86F4-462A-925B-9EF7D0BA200B}"/>
              </a:ext>
            </a:extLst>
          </p:cNvPr>
          <p:cNvSpPr txBox="1"/>
          <p:nvPr userDrawn="1"/>
        </p:nvSpPr>
        <p:spPr>
          <a:xfrm>
            <a:off x="0" y="4932427"/>
            <a:ext cx="619703" cy="211073"/>
          </a:xfrm>
          <a:prstGeom prst="rect">
            <a:avLst/>
          </a:prstGeom>
        </p:spPr>
        <p:txBody>
          <a:bodyPr vert="horz" wrap="square" lIns="0" tIns="0" rIns="0" bIns="0" rtlCol="0" anchor="ctr" anchorCtr="1">
            <a:noAutofit/>
          </a:bodyPr>
          <a:lstStyle/>
          <a:p>
            <a:pPr marL="0" indent="0" algn="l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en-GB" sz="700">
                <a:solidFill>
                  <a:srgbClr val="000000"/>
                </a:solidFill>
                <a:latin typeface="Calibri" panose="020F0502020204030204" pitchFamily="34" charset="0"/>
              </a:rPr>
              <a:t>C2 General</a:t>
            </a:r>
            <a:endParaRPr lang="en-GB" sz="7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3687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650" r:id="rId2"/>
    <p:sldLayoutId id="2147483659" r:id="rId3"/>
  </p:sldLayoutIdLst>
  <p:hf hdr="0" ftr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Vodafone Rg" pitchFamily="34" charset="0"/>
          <a:ea typeface="+mj-ea"/>
          <a:cs typeface="+mj-cs"/>
        </a:defRPr>
      </a:lvl1pPr>
    </p:titleStyle>
    <p:bodyStyle>
      <a:lvl1pPr marL="138113" indent="-138113" algn="l" defTabSz="914400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1pPr>
      <a:lvl2pPr marL="347663" indent="-147638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2pPr>
      <a:lvl3pPr marL="385763" indent="1460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3pPr>
      <a:lvl4pPr marL="717550" indent="-150813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619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 userDrawn="1">
          <p15:clr>
            <a:srgbClr val="F26B43"/>
          </p15:clr>
        </p15:guide>
        <p15:guide id="3" orient="horz" pos="2820" userDrawn="1">
          <p15:clr>
            <a:srgbClr val="F26B43"/>
          </p15:clr>
        </p15:guide>
        <p15:guide id="4" pos="5602" userDrawn="1">
          <p15:clr>
            <a:srgbClr val="F26B43"/>
          </p15:clr>
        </p15:guide>
        <p15:guide id="5" pos="2812" userDrawn="1">
          <p15:clr>
            <a:srgbClr val="F26B43"/>
          </p15:clr>
        </p15:guide>
        <p15:guide id="6" pos="2948" userDrawn="1">
          <p15:clr>
            <a:srgbClr val="F26B43"/>
          </p15:clr>
        </p15:guide>
        <p15:guide id="7" orient="horz" pos="55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928689" y="2830626"/>
            <a:ext cx="6229350" cy="955562"/>
          </a:xfrm>
        </p:spPr>
        <p:txBody>
          <a:bodyPr/>
          <a:lstStyle/>
          <a:p>
            <a:r>
              <a:rPr lang="en-GB" dirty="0"/>
              <a:t>Uplink Radio Capacity, Coverage &amp; Speed Improvement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b="1" dirty="0"/>
          </a:p>
          <a:p>
            <a:r>
              <a:rPr lang="en-GB" b="1" dirty="0"/>
              <a:t>Source: Vodafone</a:t>
            </a:r>
          </a:p>
          <a:p>
            <a:r>
              <a:rPr lang="en-GB" b="1" dirty="0"/>
              <a:t>Agenda Item 4.3</a:t>
            </a:r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4E099EF-BC69-48F0-822A-F56435569000}"/>
              </a:ext>
            </a:extLst>
          </p:cNvPr>
          <p:cNvSpPr/>
          <p:nvPr/>
        </p:nvSpPr>
        <p:spPr>
          <a:xfrm>
            <a:off x="7572375" y="220346"/>
            <a:ext cx="16376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latin typeface="Arial" panose="020B0604020202020204" pitchFamily="34" charset="0"/>
                <a:ea typeface="Yu Mincho" panose="02020400000000000000" pitchFamily="18" charset="-128"/>
                <a:cs typeface="Times New Roman" panose="02020603050405020304" pitchFamily="18" charset="0"/>
              </a:rPr>
              <a:t>RWS-210459</a:t>
            </a:r>
            <a:r>
              <a:rPr lang="en-GB" sz="1050" dirty="0"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 </a:t>
            </a:r>
            <a:endParaRPr lang="en-GB" sz="1200" dirty="0">
              <a:latin typeface="Arial" panose="020B0604020202020204" pitchFamily="34" charset="0"/>
              <a:ea typeface="Yu Mincho" panose="02020400000000000000" pitchFamily="18" charset="-128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CFA13AE-2FB6-4892-A661-6D4174B886BD}"/>
              </a:ext>
            </a:extLst>
          </p:cNvPr>
          <p:cNvSpPr/>
          <p:nvPr/>
        </p:nvSpPr>
        <p:spPr>
          <a:xfrm>
            <a:off x="250826" y="220346"/>
            <a:ext cx="4964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Rel-18 workshop</a:t>
            </a:r>
            <a:endParaRPr lang="en-GB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</a:rPr>
              <a:t>Electronic Meeting, June 28 - July 2, 2021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67551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532213-AF3E-40DC-AE88-898AA56E39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205978"/>
            <a:ext cx="8642350" cy="431093"/>
          </a:xfrm>
        </p:spPr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Uplink speed, capacity &amp; coverage has not kept pace with</a:t>
            </a:r>
            <a:br>
              <a:rPr lang="en-GB" dirty="0">
                <a:solidFill>
                  <a:srgbClr val="FF0000"/>
                </a:solidFill>
              </a:rPr>
            </a:br>
            <a:r>
              <a:rPr lang="en-GB" dirty="0">
                <a:solidFill>
                  <a:srgbClr val="FF0000"/>
                </a:solidFill>
              </a:rPr>
              <a:t>						downlink improvements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961A30-830A-438C-B99A-A7193633D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AB4A3-C46F-4929-9B30-4980D370990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50825" y="770103"/>
            <a:ext cx="8642350" cy="3603293"/>
          </a:xfrm>
        </p:spPr>
        <p:txBody>
          <a:bodyPr/>
          <a:lstStyle/>
          <a:p>
            <a:r>
              <a:rPr lang="en-GB" sz="2000" dirty="0"/>
              <a:t>Underlying problem: </a:t>
            </a:r>
          </a:p>
          <a:p>
            <a:pPr lvl="1"/>
            <a:r>
              <a:rPr lang="en-GB" sz="1800" dirty="0"/>
              <a:t>Operators use additional frequency spectrum to increase capacity and speed</a:t>
            </a:r>
          </a:p>
          <a:p>
            <a:pPr lvl="1"/>
            <a:r>
              <a:rPr lang="en-GB" sz="1800" dirty="0"/>
              <a:t>“Energy per bit / noise power spectral density” remains a fundamental parameter</a:t>
            </a:r>
          </a:p>
          <a:p>
            <a:pPr lvl="1"/>
            <a:r>
              <a:rPr lang="en-GB" sz="1800" dirty="0"/>
              <a:t>Base station transmits around 20 Watts per 10 MHz </a:t>
            </a:r>
          </a:p>
          <a:p>
            <a:pPr marL="209550" lvl="1" indent="0">
              <a:buNone/>
            </a:pPr>
            <a:r>
              <a:rPr lang="en-GB" sz="1800" dirty="0">
                <a:sym typeface="Wingdings" panose="05000000000000000000" pitchFamily="2" charset="2"/>
              </a:rPr>
              <a:t>	 100 MHz of downlink spectrum  200W of power from the base station</a:t>
            </a:r>
          </a:p>
          <a:p>
            <a:pPr lvl="1"/>
            <a:r>
              <a:rPr lang="en-GB" sz="1800" dirty="0"/>
              <a:t>But UE only transmits around 0.2 Watts (23 dBm)</a:t>
            </a:r>
          </a:p>
          <a:p>
            <a:pPr marL="209550" lvl="1" indent="0">
              <a:buNone/>
            </a:pPr>
            <a:r>
              <a:rPr lang="en-GB" sz="1800" dirty="0">
                <a:sym typeface="Wingdings" panose="05000000000000000000" pitchFamily="2" charset="2"/>
              </a:rPr>
              <a:t>	 </a:t>
            </a:r>
            <a:r>
              <a:rPr lang="en-GB" sz="1800" dirty="0">
                <a:solidFill>
                  <a:srgbClr val="FF0000"/>
                </a:solidFill>
                <a:sym typeface="Wingdings" panose="05000000000000000000" pitchFamily="2" charset="2"/>
              </a:rPr>
              <a:t></a:t>
            </a:r>
            <a:r>
              <a:rPr lang="en-GB" sz="1800" dirty="0">
                <a:sym typeface="Wingdings" panose="05000000000000000000" pitchFamily="2" charset="2"/>
              </a:rPr>
              <a:t> roughly factor 1000 imbalance between Base Station and UE Transmit Power!</a:t>
            </a:r>
            <a:endParaRPr lang="en-GB" sz="1800" dirty="0"/>
          </a:p>
          <a:p>
            <a:endParaRPr lang="en-GB" sz="2000" dirty="0"/>
          </a:p>
          <a:p>
            <a:r>
              <a:rPr lang="en-GB" sz="2000" dirty="0"/>
              <a:t>This situation will get worse as operators deploy more spectrum!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21903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532213-AF3E-40DC-AE88-898AA56E39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Other drivers for Uplink Improvements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961A30-830A-438C-B99A-A7193633D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AB4A3-C46F-4929-9B30-4980D370990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GB" sz="2000" dirty="0"/>
              <a:t>More uplink oriented services:</a:t>
            </a:r>
          </a:p>
          <a:p>
            <a:pPr lvl="1"/>
            <a:r>
              <a:rPr lang="en-GB" sz="1600" dirty="0"/>
              <a:t>Uplink video for Augmented Reality</a:t>
            </a:r>
          </a:p>
          <a:p>
            <a:pPr lvl="1"/>
            <a:r>
              <a:rPr lang="en-GB" sz="1600" dirty="0"/>
              <a:t>Remote monitoring with video</a:t>
            </a:r>
          </a:p>
          <a:p>
            <a:pPr lvl="1"/>
            <a:r>
              <a:rPr lang="en-GB" sz="1600" dirty="0"/>
              <a:t>Machine/IoT traffic likely to be either “uplink oriented”, or “equal uplink and downlink”. This contrasts to “downlink oriented” </a:t>
            </a:r>
            <a:r>
              <a:rPr lang="en-GB" sz="1600" dirty="0" err="1"/>
              <a:t>eMBB</a:t>
            </a:r>
            <a:r>
              <a:rPr lang="en-GB" sz="1600" dirty="0"/>
              <a:t> traffic.</a:t>
            </a:r>
          </a:p>
          <a:p>
            <a:r>
              <a:rPr lang="en-GB" sz="2000" dirty="0"/>
              <a:t>Need for contiguous, wide area, uplink coverage to match downlink coverage of FR1 TDD bands above 2.1 GHz</a:t>
            </a:r>
          </a:p>
          <a:p>
            <a:r>
              <a:rPr lang="en-GB" sz="2000" dirty="0"/>
              <a:t>Nationally fixed, downlink oriented, uplink/downlink split </a:t>
            </a:r>
            <a:r>
              <a:rPr lang="en-GB" dirty="0"/>
              <a:t>of TDD bands</a:t>
            </a:r>
          </a:p>
          <a:p>
            <a:endParaRPr lang="en-GB" dirty="0"/>
          </a:p>
          <a:p>
            <a:r>
              <a:rPr lang="en-GB" sz="2400" b="1" dirty="0"/>
              <a:t>Proposal</a:t>
            </a:r>
            <a:r>
              <a:rPr lang="en-GB" sz="2400" b="1" dirty="0">
                <a:solidFill>
                  <a:srgbClr val="FF0000"/>
                </a:solidFill>
              </a:rPr>
              <a:t>: 3GPP should devote significant </a:t>
            </a:r>
            <a:r>
              <a:rPr lang="en-GB" sz="2400" b="1" dirty="0" err="1">
                <a:solidFill>
                  <a:srgbClr val="FF0000"/>
                </a:solidFill>
              </a:rPr>
              <a:t>Rel</a:t>
            </a:r>
            <a:r>
              <a:rPr lang="en-GB" sz="2400" b="1" dirty="0">
                <a:solidFill>
                  <a:srgbClr val="FF0000"/>
                </a:solidFill>
              </a:rPr>
              <a:t> 18 resources to</a:t>
            </a:r>
            <a:br>
              <a:rPr lang="en-GB" sz="2400" b="1" dirty="0">
                <a:solidFill>
                  <a:srgbClr val="FF0000"/>
                </a:solidFill>
              </a:rPr>
            </a:br>
            <a:r>
              <a:rPr lang="en-GB" sz="2400" b="1" dirty="0">
                <a:solidFill>
                  <a:srgbClr val="FF0000"/>
                </a:solidFill>
              </a:rPr>
              <a:t>                     uplink improvements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81546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Thank you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8688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theme/theme1.xml><?xml version="1.0" encoding="utf-8"?>
<a:theme xmlns:a="http://schemas.openxmlformats.org/drawingml/2006/main" name="Vodafone">
  <a:themeElements>
    <a:clrScheme name="Vodafone 2013">
      <a:dk1>
        <a:srgbClr val="000000"/>
      </a:dk1>
      <a:lt1>
        <a:srgbClr val="FFFFFF"/>
      </a:lt1>
      <a:dk2>
        <a:srgbClr val="5E2750"/>
      </a:dk2>
      <a:lt2>
        <a:srgbClr val="4A4D4E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Vodafone">
      <a:majorFont>
        <a:latin typeface="Vodafone Rg"/>
        <a:ea typeface=""/>
        <a:cs typeface=""/>
      </a:majorFont>
      <a:minorFont>
        <a:latin typeface="Vodafone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dirty="0" smtClean="0">
            <a:latin typeface="Vodafone Rg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f508ad96142a11c446fb7a83c2746f79 [Read-Only]" id="{0317B161-D922-422F-8B40-D0C78D4EE5BE}" vid="{4B809439-380C-4349-AAFA-B335E411F37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63291C30C465443A43FFAF0D869B11A" ma:contentTypeVersion="16" ma:contentTypeDescription="Create a new document." ma:contentTypeScope="" ma:versionID="7aa1b3738a020d7b320c8dcd2149493a">
  <xsd:schema xmlns:xsd="http://www.w3.org/2001/XMLSchema" xmlns:xs="http://www.w3.org/2001/XMLSchema" xmlns:p="http://schemas.microsoft.com/office/2006/metadata/properties" xmlns:ns1="http://schemas.microsoft.com/sharepoint/v3" xmlns:ns3="b78ce9eb-5c7b-4813-a240-715ccd771d3b" xmlns:ns4="e0e1a830-3b82-4cc4-a11a-753d0d76b11c" targetNamespace="http://schemas.microsoft.com/office/2006/metadata/properties" ma:root="true" ma:fieldsID="b9931577aef3e49fed0fe9eff6e8e35b" ns1:_="" ns3:_="" ns4:_="">
    <xsd:import namespace="http://schemas.microsoft.com/sharepoint/v3"/>
    <xsd:import namespace="b78ce9eb-5c7b-4813-a240-715ccd771d3b"/>
    <xsd:import namespace="e0e1a830-3b82-4cc4-a11a-753d0d76b11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1:_ip_UnifiedCompliancePolicyProperties" minOccurs="0"/>
                <xsd:element ref="ns1:_ip_UnifiedCompliancePolicyUIActio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8ce9eb-5c7b-4813-a240-715ccd771d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e1a830-3b82-4cc4-a11a-753d0d76b11c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56295F6-C90E-48B1-8773-83D33EC1D73D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b78ce9eb-5c7b-4813-a240-715ccd771d3b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e0e1a830-3b82-4cc4-a11a-753d0d76b11c"/>
    <ds:schemaRef ds:uri="http://schemas.microsoft.com/sharepoint/v3"/>
  </ds:schemaRefs>
</ds:datastoreItem>
</file>

<file path=customXml/itemProps2.xml><?xml version="1.0" encoding="utf-8"?>
<ds:datastoreItem xmlns:ds="http://schemas.openxmlformats.org/officeDocument/2006/customXml" ds:itemID="{544975D8-4AD8-41F2-B439-EBD08D28077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78ce9eb-5c7b-4813-a240-715ccd771d3b"/>
    <ds:schemaRef ds:uri="e0e1a830-3b82-4cc4-a11a-753d0d76b11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A8D8296-BD81-4103-BEFD-08C726770EE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Vodafone_Template_16x9</Template>
  <TotalTime>0</TotalTime>
  <Words>239</Words>
  <Application>Microsoft Office PowerPoint</Application>
  <PresentationFormat>On-screen Show (16:9)</PresentationFormat>
  <Paragraphs>31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Times New Roman</vt:lpstr>
      <vt:lpstr>Vodafone Rg</vt:lpstr>
      <vt:lpstr>Vodafone</vt:lpstr>
      <vt:lpstr>Uplink Radio Capacity, Coverage &amp; Speed Improvement</vt:lpstr>
      <vt:lpstr>Uplink speed, capacity &amp; coverage has not kept pace with       downlink improvements</vt:lpstr>
      <vt:lpstr>Other drivers for Uplink Improvements</vt:lpstr>
      <vt:lpstr>Thank you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on one line</dc:title>
  <dc:creator>Pudney, Chris, Vodafone Group 42</dc:creator>
  <cp:lastModifiedBy>Pudney, Chris, Vodafone Group 55</cp:lastModifiedBy>
  <cp:revision>67</cp:revision>
  <cp:lastPrinted>2011-08-30T12:20:26Z</cp:lastPrinted>
  <dcterms:created xsi:type="dcterms:W3CDTF">2021-03-11T12:21:06Z</dcterms:created>
  <dcterms:modified xsi:type="dcterms:W3CDTF">2021-06-07T21:21:42Z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0x010100563291C30C465443A43FFAF0D869B11A</vt:lpwstr>
  </property>
  <property fmtid="{D5CDD505-2E9C-101B-9397-08002B2CF9AE}" pid="4" name="MSIP_Label_0359f705-2ba0-454b-9cfc-6ce5bcaac040_Enabled">
    <vt:lpwstr>True</vt:lpwstr>
  </property>
  <property fmtid="{D5CDD505-2E9C-101B-9397-08002B2CF9AE}" pid="5" name="MSIP_Label_0359f705-2ba0-454b-9cfc-6ce5bcaac040_SiteId">
    <vt:lpwstr>68283f3b-8487-4c86-adb3-a5228f18b893</vt:lpwstr>
  </property>
  <property fmtid="{D5CDD505-2E9C-101B-9397-08002B2CF9AE}" pid="6" name="MSIP_Label_0359f705-2ba0-454b-9cfc-6ce5bcaac040_SetDate">
    <vt:lpwstr>2018-09-21T10:24:48.2464134Z</vt:lpwstr>
  </property>
  <property fmtid="{D5CDD505-2E9C-101B-9397-08002B2CF9AE}" pid="7" name="MSIP_Label_0359f705-2ba0-454b-9cfc-6ce5bcaac040_Name">
    <vt:lpwstr>[C2] - Internal</vt:lpwstr>
  </property>
  <property fmtid="{D5CDD505-2E9C-101B-9397-08002B2CF9AE}" pid="8" name="MSIP_Label_0359f705-2ba0-454b-9cfc-6ce5bcaac040_Extended_MSFT_Method">
    <vt:lpwstr>Automatic</vt:lpwstr>
  </property>
  <property fmtid="{D5CDD505-2E9C-101B-9397-08002B2CF9AE}" pid="9" name="Sensitivity">
    <vt:lpwstr>[C2] - Internal</vt:lpwstr>
  </property>
</Properties>
</file>