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274" r:id="rId6"/>
    <p:sldId id="26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ffar, Munira" initials="JM" lastIdx="3" clrIdx="0">
    <p:extLst>
      <p:ext uri="{19B8F6BF-5375-455C-9EA6-DF929625EA0E}">
        <p15:presenceInfo xmlns:p15="http://schemas.microsoft.com/office/powerpoint/2012/main" userId="S::Munira.Jaffar@hughes.com::04055942-5c4a-42e7-96e7-8ac0dda98f6e" providerId="AD"/>
      </p:ext>
    </p:extLst>
  </p:cmAuthor>
  <p:cmAuthor id="2" name="Fred Mills" initials="FM" lastIdx="3" clrIdx="1">
    <p:extLst>
      <p:ext uri="{19B8F6BF-5375-455C-9EA6-DF929625EA0E}">
        <p15:presenceInfo xmlns:p15="http://schemas.microsoft.com/office/powerpoint/2012/main" userId="8e2f6d2ec96a024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000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025D7D-9B9B-40D1-8BED-6DAC06F93F69}" v="2" dt="2021-06-07T20:33:25.6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3" d="100"/>
          <a:sy n="93" d="100"/>
        </p:scale>
        <p:origin x="576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ffar, Munira" userId="04055942-5c4a-42e7-96e7-8ac0dda98f6e" providerId="ADAL" clId="{977FA5D9-BD72-4746-BDA6-AE4340365B6B}"/>
    <pc:docChg chg="modSld">
      <pc:chgData name="Jaffar, Munira" userId="04055942-5c4a-42e7-96e7-8ac0dda98f6e" providerId="ADAL" clId="{977FA5D9-BD72-4746-BDA6-AE4340365B6B}" dt="2021-06-07T20:17:08.161" v="0" actId="207"/>
      <pc:docMkLst>
        <pc:docMk/>
      </pc:docMkLst>
      <pc:sldChg chg="modSp">
        <pc:chgData name="Jaffar, Munira" userId="04055942-5c4a-42e7-96e7-8ac0dda98f6e" providerId="ADAL" clId="{977FA5D9-BD72-4746-BDA6-AE4340365B6B}" dt="2021-06-07T20:17:08.161" v="0" actId="207"/>
        <pc:sldMkLst>
          <pc:docMk/>
          <pc:sldMk cId="3790891710" sldId="274"/>
        </pc:sldMkLst>
        <pc:spChg chg="mod">
          <ac:chgData name="Jaffar, Munira" userId="04055942-5c4a-42e7-96e7-8ac0dda98f6e" providerId="ADAL" clId="{977FA5D9-BD72-4746-BDA6-AE4340365B6B}" dt="2021-06-07T20:17:08.161" v="0" actId="207"/>
          <ac:spMkLst>
            <pc:docMk/>
            <pc:sldMk cId="3790891710" sldId="274"/>
            <ac:spMk id="3" creationId="{00000000-0000-0000-0000-000000000000}"/>
          </ac:spMkLst>
        </pc:spChg>
      </pc:sldChg>
    </pc:docChg>
  </pc:docChgLst>
  <pc:docChgLst>
    <pc:chgData name="Jaffar, Munira" userId="04055942-5c4a-42e7-96e7-8ac0dda98f6e" providerId="ADAL" clId="{35025D7D-9B9B-40D1-8BED-6DAC06F93F69}"/>
    <pc:docChg chg="custSel modSld">
      <pc:chgData name="Jaffar, Munira" userId="04055942-5c4a-42e7-96e7-8ac0dda98f6e" providerId="ADAL" clId="{35025D7D-9B9B-40D1-8BED-6DAC06F93F69}" dt="2021-06-07T21:09:01.044" v="7" actId="6549"/>
      <pc:docMkLst>
        <pc:docMk/>
      </pc:docMkLst>
      <pc:sldChg chg="addSp delSp modSp">
        <pc:chgData name="Jaffar, Munira" userId="04055942-5c4a-42e7-96e7-8ac0dda98f6e" providerId="ADAL" clId="{35025D7D-9B9B-40D1-8BED-6DAC06F93F69}" dt="2021-06-07T20:33:28.088" v="3" actId="1076"/>
        <pc:sldMkLst>
          <pc:docMk/>
          <pc:sldMk cId="4118955353" sldId="256"/>
        </pc:sldMkLst>
        <pc:spChg chg="del">
          <ac:chgData name="Jaffar, Munira" userId="04055942-5c4a-42e7-96e7-8ac0dda98f6e" providerId="ADAL" clId="{35025D7D-9B9B-40D1-8BED-6DAC06F93F69}" dt="2021-06-07T20:33:23.906" v="1" actId="478"/>
          <ac:spMkLst>
            <pc:docMk/>
            <pc:sldMk cId="4118955353" sldId="256"/>
            <ac:spMk id="3" creationId="{4C039B6C-1736-433D-B43E-63049BB88436}"/>
          </ac:spMkLst>
        </pc:spChg>
        <pc:spChg chg="del">
          <ac:chgData name="Jaffar, Munira" userId="04055942-5c4a-42e7-96e7-8ac0dda98f6e" providerId="ADAL" clId="{35025D7D-9B9B-40D1-8BED-6DAC06F93F69}" dt="2021-06-07T20:33:20.874" v="0" actId="478"/>
          <ac:spMkLst>
            <pc:docMk/>
            <pc:sldMk cId="4118955353" sldId="256"/>
            <ac:spMk id="5" creationId="{649A4101-2CD6-4199-8D53-1D872B1B25E3}"/>
          </ac:spMkLst>
        </pc:spChg>
        <pc:spChg chg="add mod">
          <ac:chgData name="Jaffar, Munira" userId="04055942-5c4a-42e7-96e7-8ac0dda98f6e" providerId="ADAL" clId="{35025D7D-9B9B-40D1-8BED-6DAC06F93F69}" dt="2021-06-07T20:33:28.088" v="3" actId="1076"/>
          <ac:spMkLst>
            <pc:docMk/>
            <pc:sldMk cId="4118955353" sldId="256"/>
            <ac:spMk id="8" creationId="{A38858C3-A644-4956-9495-923EF2A75A47}"/>
          </ac:spMkLst>
        </pc:spChg>
      </pc:sldChg>
      <pc:sldChg chg="modSp">
        <pc:chgData name="Jaffar, Munira" userId="04055942-5c4a-42e7-96e7-8ac0dda98f6e" providerId="ADAL" clId="{35025D7D-9B9B-40D1-8BED-6DAC06F93F69}" dt="2021-06-07T21:09:01.044" v="7" actId="6549"/>
        <pc:sldMkLst>
          <pc:docMk/>
          <pc:sldMk cId="2540989442" sldId="266"/>
        </pc:sldMkLst>
        <pc:spChg chg="mod">
          <ac:chgData name="Jaffar, Munira" userId="04055942-5c4a-42e7-96e7-8ac0dda98f6e" providerId="ADAL" clId="{35025D7D-9B9B-40D1-8BED-6DAC06F93F69}" dt="2021-06-07T21:09:01.044" v="7" actId="6549"/>
          <ac:spMkLst>
            <pc:docMk/>
            <pc:sldMk cId="2540989442" sldId="266"/>
            <ac:spMk id="3" creationId="{133B75B3-53BA-4422-9348-68563FCDF0BD}"/>
          </ac:spMkLst>
        </pc:spChg>
      </pc:sldChg>
      <pc:sldChg chg="modSp">
        <pc:chgData name="Jaffar, Munira" userId="04055942-5c4a-42e7-96e7-8ac0dda98f6e" providerId="ADAL" clId="{35025D7D-9B9B-40D1-8BED-6DAC06F93F69}" dt="2021-06-07T21:08:39.862" v="5" actId="948"/>
        <pc:sldMkLst>
          <pc:docMk/>
          <pc:sldMk cId="3790891710" sldId="274"/>
        </pc:sldMkLst>
        <pc:spChg chg="mod">
          <ac:chgData name="Jaffar, Munira" userId="04055942-5c4a-42e7-96e7-8ac0dda98f6e" providerId="ADAL" clId="{35025D7D-9B9B-40D1-8BED-6DAC06F93F69}" dt="2021-06-07T21:08:39.862" v="5" actId="948"/>
          <ac:spMkLst>
            <pc:docMk/>
            <pc:sldMk cId="3790891710" sldId="274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CE128-F656-4E71-A11D-7F5AA365BE07}" type="datetimeFigureOut">
              <a:rPr lang="en-US" smtClean="0"/>
              <a:t>6/7/2021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B55FF-DF9F-42AE-BB06-079BECEC27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937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022E6-61EF-48B9-BC94-872ADBAE2D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466360-544A-48C9-A4E0-210C31DE51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54925-D0DD-49C7-B118-8B7AFED5E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87D83-5026-44F4-B5FF-F0ADE0639CA1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AC8124-4944-40B8-9D15-7C8DEDEC5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9A378-7DD1-447D-A21D-944FD03D7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163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806F-0BAD-484D-ADAD-019847833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0AD414-B0BF-451B-9796-781569924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4BC4D6-7865-42A5-B7CF-F14867A15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DF54-0095-496B-A35B-EB9884E305D1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47813-8B49-4309-8810-DA0C40D77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2DD8D-B9DA-481D-8906-0BE77BC36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98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702460-C0BF-4978-85B4-8223B417C2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771F93-3395-4F39-86D9-34DC7F0493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256840-9E08-46D6-A825-ECF00A347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40737-9AD2-4750-A712-AA73D1D02F47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40B0AE-6F60-4EF6-8542-DF36673E9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1D2D9-2CB4-4808-8341-D6EA0AB0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44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AB17D-5CFA-4014-8E14-213E3D47E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DAB7E-A386-40CC-9090-9EA0CC61A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CC6C5-FB4A-4CD6-92F8-799234810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046D-FE5C-4D23-847C-BB0CDE408B92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11D2E4-776B-4803-9475-EC55503D9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35779-54EE-4DCE-B0FB-3AE92E47B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441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6A6CE-2172-4D0E-83BA-924D204EA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63E3F4-C3C8-4FC5-815A-FDB8B8DD09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6631C9-7D02-4C09-B127-994CCA6F4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7EFB4-5C99-44D7-9369-8F67363A39E8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DB1A02-E90A-44D3-825E-47587B358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1AD52-2E98-4DBC-8FC3-03CA52AE8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401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3D4C0-3C89-4FA4-B9D2-0C03B76BB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4B655-3483-470B-82B5-17B9A9D2C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3C74EB-A6B8-400C-A8B5-4CC8F8DF9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904925-D056-4100-BA49-A9A69096D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433F3-669A-4B19-B038-10E2CF9CA320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7AE580-0504-4393-9590-B11940F27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74E4B7-1C0E-4344-9D1E-E01F66C2D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037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DD220-6100-4F3D-B125-63CB75B1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8F7238-5DDE-4C95-BF75-BF840C939A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74BE09-91D3-4CB4-A76D-15513A0E16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64005A-1E27-40FB-B201-51A81A2F62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FF70B7-6D9C-4AC8-B6A0-E933FDEBA6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758C52-F794-46EE-A129-B427C38D6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D4D7-73CF-4ECB-B2DA-34E1C5D04800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748FB5-8B4A-44ED-AC64-F8EB97FA5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78E8AA-B892-439A-B81F-04903FD9E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685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3E689-1265-4DD6-BAEB-2DCBF955D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4C9C1F-041E-472F-A5A7-8175755FF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DF44-BDCF-45E9-B569-05DFE20ACCD4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24B914-C304-4B5C-94B2-D19AB9DE1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1E1B43-2AC5-43C2-A1D4-FB47AABCE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507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52902B-C07F-458B-99FD-169639986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62837-58C8-4948-9E77-EA32EA65DF4F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D39A1D-A916-441D-AE2E-6630FFE66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E66765-F844-4068-9273-1E8EE6E5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319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F03B5-4B08-40FD-ADCA-A587B346D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AAFEC-996A-494A-9EF8-2FA82A9A8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07A971-96D9-4671-99C2-3261C3AFE6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CCF91-E337-43F3-9AAC-091D0FEC1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AB48-FD45-45D4-AF74-E6625F10F947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574487-4491-4EC2-8617-A117C158A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8C61B3-62E4-48C0-B732-2432201E9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050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B0827-5480-45C8-9CE6-FD4E733A9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34E820-F7A1-4F5F-91ED-4E7EB79098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6D82A2-0B2B-4FAE-A8ED-E3A36222E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094E92-B9A1-4E67-A11C-2D5BA7759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E0AE-B3F3-4C18-B987-4ECCAE68AD34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41789-E5D2-4024-A45F-C003C069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0913A9-2D5B-4CF5-B11A-91369216D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14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4AAE51-56B2-4FBE-A171-A8192F6F0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30F901-38E1-4F7A-9C44-CA298249C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BD3F7-A125-4A7E-82C6-273B4C942E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A4253-C67E-436C-BD17-86306B1DD28C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2F03AB-3178-4BA1-A7BA-5390ED30D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66EC5-7B3A-4618-B87E-4CDA7AA52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5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E2D7E-7F50-4248-A2EF-3A2F219E8E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319" y="2902380"/>
            <a:ext cx="10300446" cy="1134316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rgbClr val="C00000"/>
                </a:solidFill>
              </a:rPr>
              <a:t>		</a:t>
            </a:r>
            <a:r>
              <a:rPr lang="en-US" sz="4400" b="1" dirty="0">
                <a:solidFill>
                  <a:schemeClr val="accent5">
                    <a:lumMod val="75000"/>
                  </a:schemeClr>
                </a:solidFill>
              </a:rPr>
              <a:t>NTN evolution in 3GPP Ecosystem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318720-C85F-4369-8596-1A067EF7A20D}"/>
              </a:ext>
            </a:extLst>
          </p:cNvPr>
          <p:cNvSpPr txBox="1"/>
          <p:nvPr/>
        </p:nvSpPr>
        <p:spPr>
          <a:xfrm>
            <a:off x="8328212" y="301270"/>
            <a:ext cx="293146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RWS-210423 </a:t>
            </a:r>
          </a:p>
          <a:p>
            <a:r>
              <a:rPr lang="en-US" sz="1600" b="1" dirty="0"/>
              <a:t>Agenda Item: 4.3</a:t>
            </a:r>
          </a:p>
          <a:p>
            <a:r>
              <a:rPr lang="en-US" sz="1600" b="1" dirty="0"/>
              <a:t>Type: Discussion</a:t>
            </a:r>
          </a:p>
          <a:p>
            <a:r>
              <a:rPr lang="en-US" sz="1600" b="1" dirty="0"/>
              <a:t>Document for: Discussion</a:t>
            </a:r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F43FB-1C6C-42AB-838F-9034790F8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1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E1B338-72BE-45B2-B1DB-71E45ED0FD32}"/>
              </a:ext>
            </a:extLst>
          </p:cNvPr>
          <p:cNvSpPr txBox="1"/>
          <p:nvPr/>
        </p:nvSpPr>
        <p:spPr>
          <a:xfrm>
            <a:off x="439271" y="390917"/>
            <a:ext cx="27163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RAN-Rel-18 workshop June 28 – July 2, 2021</a:t>
            </a:r>
            <a:endParaRPr lang="en-US" sz="1400" b="1" dirty="0"/>
          </a:p>
          <a:p>
            <a:endParaRPr lang="en-US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8858C3-A644-4956-9495-923EF2A75A47}"/>
              </a:ext>
            </a:extLst>
          </p:cNvPr>
          <p:cNvSpPr txBox="1"/>
          <p:nvPr/>
        </p:nvSpPr>
        <p:spPr>
          <a:xfrm>
            <a:off x="3862667" y="5468093"/>
            <a:ext cx="446666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Source: Hughes/EchoStar, Inmarsat</a:t>
            </a:r>
            <a:endParaRPr lang="en-US" sz="2000" dirty="0">
              <a:solidFill>
                <a:schemeClr val="bg2">
                  <a:lumMod val="50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955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6847" y="0"/>
            <a:ext cx="11645153" cy="1325563"/>
          </a:xfrm>
        </p:spPr>
        <p:txBody>
          <a:bodyPr>
            <a:normAutofit/>
          </a:bodyPr>
          <a:lstStyle/>
          <a:p>
            <a:r>
              <a:rPr lang="fr-FR" sz="3600" b="1" dirty="0">
                <a:solidFill>
                  <a:schemeClr val="accent5">
                    <a:lumMod val="75000"/>
                  </a:schemeClr>
                </a:solidFill>
              </a:rPr>
              <a:t>NTN-FR2 for satellite Access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7212" y="1237362"/>
            <a:ext cx="10515600" cy="4724167"/>
          </a:xfrm>
        </p:spPr>
        <p:txBody>
          <a:bodyPr>
            <a:normAutofit/>
          </a:bodyPr>
          <a:lstStyle/>
          <a:p>
            <a:pPr marL="690563" lvl="1" indent="-233363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</a:pPr>
            <a:r>
              <a:rPr lang="en-US" sz="2800" dirty="0"/>
              <a:t>The benefits of satellite broadband access are increasingly recognized as having significant social and economic importance especially to address the digital divide </a:t>
            </a:r>
          </a:p>
          <a:p>
            <a:pPr marL="690563" lvl="1" indent="-233363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</a:pPr>
            <a:r>
              <a:rPr lang="en-US" sz="2800" dirty="0"/>
              <a:t>Satellite access that operate in bands above 10 GHz provides broadband services to VSAT and ESIM user equipment</a:t>
            </a:r>
          </a:p>
          <a:p>
            <a:pPr marL="690563" lvl="1" indent="-233363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</a:pPr>
            <a:r>
              <a:rPr lang="en-US" sz="2800" dirty="0"/>
              <a:t>The handling of  satellite access in frequency bands between FR1 and FR2 range for NTN-NR is essential to enabling support of essential NTN scenarios</a:t>
            </a:r>
          </a:p>
          <a:p>
            <a:pPr lvl="1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891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432"/>
            <a:ext cx="10515600" cy="1030335"/>
          </a:xfrm>
        </p:spPr>
        <p:txBody>
          <a:bodyPr/>
          <a:lstStyle/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Proposal for new NR bands in Rel-18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25403"/>
            <a:ext cx="10421471" cy="3743068"/>
          </a:xfrm>
        </p:spPr>
        <p:txBody>
          <a:bodyPr>
            <a:noAutofit/>
          </a:bodyPr>
          <a:lstStyle/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Proposal 1: NR Frequency Range boundaries to be aligned with NTN specifics and deployment scenarios for NTN bands &gt;10 GHz </a:t>
            </a:r>
          </a:p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Proposal 2: 3GPP to consider defining frequency range 7.125 – 24.25 GHz based on </a:t>
            </a:r>
            <a:r>
              <a:rPr lang="en-GB" sz="2400" dirty="0"/>
              <a:t>TR 38.820, </a:t>
            </a:r>
            <a:r>
              <a:rPr lang="en-US" sz="2400" dirty="0"/>
              <a:t>as FR “x” or FR3</a:t>
            </a:r>
            <a:endParaRPr lang="en-GB" sz="2400" dirty="0"/>
          </a:p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Proposal 3: 3GPP to consider studies for defining frequency range 10 – 52.6 GHz as “FR2-NTN” also taking into account </a:t>
            </a:r>
            <a:r>
              <a:rPr lang="en-GB" sz="2400" dirty="0"/>
              <a:t>TR 38.820 outcomes</a:t>
            </a:r>
            <a:endParaRPr lang="en-US" sz="2400" dirty="0"/>
          </a:p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2400" dirty="0"/>
          </a:p>
          <a:p>
            <a:pPr marL="801688" lvl="1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1200" dirty="0"/>
          </a:p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40989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AAAE378598EF42867F3CA9E172EBE7" ma:contentTypeVersion="7" ma:contentTypeDescription="Create a new document." ma:contentTypeScope="" ma:versionID="20b13a82a13dfb849fdeed49126978cc">
  <xsd:schema xmlns:xsd="http://www.w3.org/2001/XMLSchema" xmlns:xs="http://www.w3.org/2001/XMLSchema" xmlns:p="http://schemas.microsoft.com/office/2006/metadata/properties" xmlns:ns3="91a28437-7d3a-4406-b441-a186b0a3fae6" xmlns:ns4="74dd3bb7-dd62-447b-a1e0-1bd6a8025f6b" targetNamespace="http://schemas.microsoft.com/office/2006/metadata/properties" ma:root="true" ma:fieldsID="a0c707b332da950bdfdfaaac1cac1920" ns3:_="" ns4:_="">
    <xsd:import namespace="91a28437-7d3a-4406-b441-a186b0a3fae6"/>
    <xsd:import namespace="74dd3bb7-dd62-447b-a1e0-1bd6a8025f6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a28437-7d3a-4406-b441-a186b0a3fae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dd3bb7-dd62-447b-a1e0-1bd6a8025f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9C73EF-8BB1-43D1-94BF-02E6180EC6B6}">
  <ds:schemaRefs>
    <ds:schemaRef ds:uri="http://purl.org/dc/elements/1.1/"/>
    <ds:schemaRef ds:uri="http://schemas.microsoft.com/office/2006/metadata/properties"/>
    <ds:schemaRef ds:uri="74dd3bb7-dd62-447b-a1e0-1bd6a8025f6b"/>
    <ds:schemaRef ds:uri="91a28437-7d3a-4406-b441-a186b0a3fae6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6920E0F-45DC-4AF1-BBBC-56585FF4022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E3685C8-0E2B-4CAB-B9A8-FDBD8579D6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1a28437-7d3a-4406-b441-a186b0a3fae6"/>
    <ds:schemaRef ds:uri="74dd3bb7-dd62-447b-a1e0-1bd6a8025f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178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  NTN evolution in 3GPP Ecosystem</vt:lpstr>
      <vt:lpstr>NTN-FR2 for satellite Access</vt:lpstr>
      <vt:lpstr>Proposal for new NR bands in Rel-18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NTN-IoT Proposed WF</dc:title>
  <dc:creator>Jaffar, Munira</dc:creator>
  <cp:lastModifiedBy>Jaffar, Munira</cp:lastModifiedBy>
  <cp:revision>73</cp:revision>
  <dcterms:created xsi:type="dcterms:W3CDTF">2021-02-25T22:38:59Z</dcterms:created>
  <dcterms:modified xsi:type="dcterms:W3CDTF">2021-06-07T21:09:09Z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0x01010091AAAE378598EF42867F3CA9E172EBE7</vt:lpwstr>
  </property>
</Properties>
</file>