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74" r:id="rId6"/>
    <p:sldId id="266" r:id="rId7"/>
    <p:sldId id="275" r:id="rId8"/>
    <p:sldId id="27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0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44E631-051A-449F-A9EB-5F1C4CBB4785}" v="10" dt="2021-06-07T20:31:18.3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64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E2D7E-7F50-4248-A2EF-3A2F219E8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932329" y="2346097"/>
            <a:ext cx="12577483" cy="1497107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C00000"/>
                </a:solidFill>
              </a:rPr>
              <a:t>		</a:t>
            </a:r>
            <a:r>
              <a:rPr lang="en-US" sz="4400" b="1" dirty="0">
                <a:solidFill>
                  <a:schemeClr val="accent5">
                    <a:lumMod val="75000"/>
                  </a:schemeClr>
                </a:solidFill>
              </a:rPr>
              <a:t> S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atellite/NTN network solutions - operators’ perspectives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318720-C85F-4369-8596-1A067EF7A20D}"/>
              </a:ext>
            </a:extLst>
          </p:cNvPr>
          <p:cNvSpPr txBox="1"/>
          <p:nvPr/>
        </p:nvSpPr>
        <p:spPr>
          <a:xfrm>
            <a:off x="8328212" y="301270"/>
            <a:ext cx="293146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RWS-210421 </a:t>
            </a:r>
          </a:p>
          <a:p>
            <a:r>
              <a:rPr lang="en-US" sz="1600" b="1" dirty="0"/>
              <a:t>Agenda Item: 4.3</a:t>
            </a:r>
          </a:p>
          <a:p>
            <a:r>
              <a:rPr lang="en-US" sz="1600" b="1" dirty="0"/>
              <a:t>Type: Discussion</a:t>
            </a:r>
          </a:p>
          <a:p>
            <a:r>
              <a:rPr lang="en-US" sz="1600" b="1" dirty="0"/>
              <a:t>Document for: Discussion</a:t>
            </a:r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F43FB-1C6C-42AB-838F-9034790F8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E1B338-72BE-45B2-B1DB-71E45ED0FD32}"/>
              </a:ext>
            </a:extLst>
          </p:cNvPr>
          <p:cNvSpPr txBox="1"/>
          <p:nvPr/>
        </p:nvSpPr>
        <p:spPr>
          <a:xfrm>
            <a:off x="439271" y="390917"/>
            <a:ext cx="27163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RAN-Rel-18 workshop June 28 – July 2, 2021</a:t>
            </a:r>
            <a:endParaRPr lang="en-US" sz="1400" b="1" dirty="0"/>
          </a:p>
          <a:p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39B6C-1736-433D-B43E-63049BB88436}"/>
              </a:ext>
            </a:extLst>
          </p:cNvPr>
          <p:cNvSpPr txBox="1"/>
          <p:nvPr/>
        </p:nvSpPr>
        <p:spPr>
          <a:xfrm>
            <a:off x="4327710" y="5414304"/>
            <a:ext cx="446666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Source: Hughes/EchoStar, Inmarsat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95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6847" y="136525"/>
            <a:ext cx="11645153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chemeClr val="accent5">
                    <a:lumMod val="75000"/>
                  </a:schemeClr>
                </a:solidFill>
              </a:rPr>
              <a:t>Release 18 - NTN Enhancement key objectives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7518" y="1210468"/>
            <a:ext cx="10515600" cy="4724167"/>
          </a:xfrm>
        </p:spPr>
        <p:txBody>
          <a:bodyPr>
            <a:normAutofit/>
          </a:bodyPr>
          <a:lstStyle/>
          <a:p>
            <a:pPr marL="690563" lvl="1" indent="-233363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</a:pPr>
            <a:endParaRPr lang="en-US" sz="2800" dirty="0"/>
          </a:p>
          <a:p>
            <a:pPr lv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CC19372-91C5-47EB-A81A-CEB7C38985E5}"/>
              </a:ext>
            </a:extLst>
          </p:cNvPr>
          <p:cNvSpPr txBox="1">
            <a:spLocks/>
          </p:cNvSpPr>
          <p:nvPr/>
        </p:nvSpPr>
        <p:spPr>
          <a:xfrm>
            <a:off x="149736" y="1878525"/>
            <a:ext cx="9729370" cy="3388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90563" lvl="1" indent="-233363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Increase scalability to support different satellite deployment scenarios, satellite payload and UE architectures cost-effectively</a:t>
            </a:r>
          </a:p>
          <a:p>
            <a:pPr marL="690563" lvl="1" indent="-233363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Improve waveform energy efficiency to match and exceed existing </a:t>
            </a:r>
            <a:r>
              <a:rPr lang="en-US" sz="2800" dirty="0" err="1"/>
              <a:t>SatCom</a:t>
            </a:r>
            <a:r>
              <a:rPr lang="en-US" sz="2800" dirty="0"/>
              <a:t> waveforms </a:t>
            </a:r>
          </a:p>
          <a:p>
            <a:pPr marL="690563" lvl="1" indent="-233363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</a:pPr>
            <a:endParaRPr lang="en-US" sz="28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0891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5403"/>
            <a:ext cx="10421471" cy="3743068"/>
          </a:xfrm>
        </p:spPr>
        <p:txBody>
          <a:bodyPr>
            <a:noAutofit/>
          </a:bodyPr>
          <a:lstStyle/>
          <a:p>
            <a:pPr marL="801688" lvl="1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200" dirty="0"/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D5BD32-FA18-4CEB-83F9-C3AD84E87F29}"/>
              </a:ext>
            </a:extLst>
          </p:cNvPr>
          <p:cNvSpPr txBox="1">
            <a:spLocks/>
          </p:cNvSpPr>
          <p:nvPr/>
        </p:nvSpPr>
        <p:spPr>
          <a:xfrm>
            <a:off x="676836" y="1053049"/>
            <a:ext cx="10515600" cy="5410281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4200" dirty="0"/>
              <a:t>Consider Hybrid Solutions: GEO – MEO – LEO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4200" dirty="0"/>
              <a:t>Service Continuity – High availably offered by all  constellation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4200" dirty="0"/>
              <a:t>Latency - Minimize latency by sending time-critical messages through LEO and high-volume, latency insensitive traffic through GEO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4200" dirty="0"/>
              <a:t>Capacity - Maximize throughput during peak traffic with both available paths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4200" dirty="0"/>
              <a:t>System Performance -Improve availability through diversity and added redundancy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200" dirty="0"/>
              <a:t>MEO use cases - presently the NR-NTN standardization work is focused on LEO (600 km &amp; 1200 km) and GEO scenarios. We suggest that MEO scenarios should be studied within the Rel-18 framework. Recognizing that some aspects of the LEO and GEO solutions would apply for MEO scenarios as well, other considerations specific to MEO should be investigated. 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800" dirty="0"/>
              <a:t>NOTE: MEO is already included in the NTN-IoT TR 37.763.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400" dirty="0"/>
              <a:t>Both Earth-fixed and earth-moving beams for NGSO, Earth-fixed for </a:t>
            </a:r>
            <a:r>
              <a:rPr lang="en-US" sz="4200" dirty="0"/>
              <a:t>GEO.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200" dirty="0"/>
              <a:t>Enhance support for VSAT UEs in high frequency satellite bands to enable as relays.</a:t>
            </a:r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94E859-D14A-48CC-B2BF-AAE9F689AFCC}"/>
              </a:ext>
            </a:extLst>
          </p:cNvPr>
          <p:cNvSpPr txBox="1">
            <a:spLocks/>
          </p:cNvSpPr>
          <p:nvPr/>
        </p:nvSpPr>
        <p:spPr>
          <a:xfrm>
            <a:off x="676836" y="-2007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Deployment Scenarios</a:t>
            </a:r>
          </a:p>
        </p:txBody>
      </p:sp>
    </p:spTree>
    <p:extLst>
      <p:ext uri="{BB962C8B-B14F-4D97-AF65-F5344CB8AC3E}">
        <p14:creationId xmlns:p14="http://schemas.microsoft.com/office/powerpoint/2010/main" val="2540989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7518" y="1210468"/>
            <a:ext cx="10515600" cy="4724167"/>
          </a:xfrm>
        </p:spPr>
        <p:txBody>
          <a:bodyPr>
            <a:normAutofit/>
          </a:bodyPr>
          <a:lstStyle/>
          <a:p>
            <a:pPr marL="690563" lvl="1" indent="-233363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</a:pPr>
            <a:endParaRPr lang="en-US" sz="2800" dirty="0"/>
          </a:p>
          <a:p>
            <a:pPr lv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8694D5-7813-48C6-9E18-AA84AA4C0ABD}"/>
              </a:ext>
            </a:extLst>
          </p:cNvPr>
          <p:cNvSpPr txBox="1">
            <a:spLocks/>
          </p:cNvSpPr>
          <p:nvPr/>
        </p:nvSpPr>
        <p:spPr>
          <a:xfrm>
            <a:off x="838200" y="1557466"/>
            <a:ext cx="10287000" cy="37430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Improve waveform energy efficiency to match and exceed existing </a:t>
            </a:r>
            <a:r>
              <a:rPr lang="en-US" sz="2400" dirty="0" err="1"/>
              <a:t>SatCom</a:t>
            </a:r>
            <a:r>
              <a:rPr lang="en-US" sz="2400" dirty="0"/>
              <a:t> waveforms including support for NOMA schemes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Dual connectivity  to support service continuity between NTN and TN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Increase bandwidth granularity to support smaller bandwidth configurations </a:t>
            </a:r>
            <a:r>
              <a:rPr lang="en-US" sz="2000" dirty="0"/>
              <a:t>(current 5 MHz minimum BW is too large for some system architectures)</a:t>
            </a:r>
          </a:p>
          <a:p>
            <a:pPr marL="233363" indent="-2333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Consider low-PAPR waveform options (such as DFT-s-OFDM in DL) and identify PAPR reduction techniques </a:t>
            </a:r>
          </a:p>
          <a:p>
            <a:pPr marL="801688" lvl="1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40CE3F3-6FC6-4DB7-8017-EB2828B77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32"/>
            <a:ext cx="10515600" cy="1030335"/>
          </a:xfrm>
        </p:spPr>
        <p:txBody>
          <a:bodyPr/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NTN enhancements in Rel-18</a:t>
            </a:r>
          </a:p>
        </p:txBody>
      </p:sp>
    </p:spTree>
    <p:extLst>
      <p:ext uri="{BB962C8B-B14F-4D97-AF65-F5344CB8AC3E}">
        <p14:creationId xmlns:p14="http://schemas.microsoft.com/office/powerpoint/2010/main" val="3108893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E10F2C-A015-4607-BC0A-226D4C5E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D206863-31CF-469A-90DD-96EDA2D67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2888"/>
            <a:ext cx="10515600" cy="4351338"/>
          </a:xfrm>
        </p:spPr>
        <p:txBody>
          <a:bodyPr>
            <a:noAutofit/>
          </a:bodyPr>
          <a:lstStyle/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Enhancements to spectrum </a:t>
            </a:r>
            <a:r>
              <a:rPr lang="en-US" sz="2400"/>
              <a:t>efficiency for </a:t>
            </a:r>
            <a:r>
              <a:rPr lang="en-US" sz="2400" dirty="0"/>
              <a:t>very low SNR use cases including indoor/</a:t>
            </a:r>
            <a:r>
              <a:rPr lang="en-US" sz="2400" dirty="0" err="1"/>
              <a:t>NLoS</a:t>
            </a:r>
            <a:r>
              <a:rPr lang="en-US" sz="2400" dirty="0"/>
              <a:t> coverage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Further study of HARQ benefits to </a:t>
            </a:r>
            <a:r>
              <a:rPr lang="en-US" sz="2400" dirty="0" err="1"/>
              <a:t>IoT</a:t>
            </a:r>
            <a:r>
              <a:rPr lang="en-US" sz="2400" dirty="0"/>
              <a:t> NTN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UE power efficiency enhancements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Support for smaller bandwidth configurations and connected mobility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Consider </a:t>
            </a:r>
            <a:r>
              <a:rPr lang="en-US" sz="2400" dirty="0" err="1"/>
              <a:t>IoT</a:t>
            </a:r>
            <a:r>
              <a:rPr lang="en-US" sz="2400" dirty="0"/>
              <a:t> NTN DL channel capacity enhancements and support for NOMA schemes in UL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912B16-E23C-43CC-8E4D-C0C66CB39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429"/>
            <a:ext cx="10515600" cy="1030335"/>
          </a:xfrm>
        </p:spPr>
        <p:txBody>
          <a:bodyPr/>
          <a:lstStyle/>
          <a:p>
            <a:r>
              <a:rPr lang="en-US" b="1" dirty="0" err="1">
                <a:solidFill>
                  <a:schemeClr val="accent5">
                    <a:lumMod val="75000"/>
                  </a:schemeClr>
                </a:solidFill>
              </a:rPr>
              <a:t>IoT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 NTN specific enhancements in Rel-18</a:t>
            </a:r>
          </a:p>
        </p:txBody>
      </p:sp>
    </p:spTree>
    <p:extLst>
      <p:ext uri="{BB962C8B-B14F-4D97-AF65-F5344CB8AC3E}">
        <p14:creationId xmlns:p14="http://schemas.microsoft.com/office/powerpoint/2010/main" val="3884949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9C73EF-8BB1-43D1-94BF-02E6180EC6B6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74dd3bb7-dd62-447b-a1e0-1bd6a8025f6b"/>
    <ds:schemaRef ds:uri="http://purl.org/dc/elements/1.1/"/>
    <ds:schemaRef ds:uri="91a28437-7d3a-4406-b441-a186b0a3fae6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2300</TotalTime>
  <Words>350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   Satellite/NTN network solutions - operators’ perspectives</vt:lpstr>
      <vt:lpstr>Release 18 - NTN Enhancement key objectives</vt:lpstr>
      <vt:lpstr>PowerPoint Presentation</vt:lpstr>
      <vt:lpstr>NTN enhancements in Rel-18</vt:lpstr>
      <vt:lpstr>IoT NTN specific enhancements in Rel-18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NTN-IoT Proposed WF</dc:title>
  <dc:creator>Jaffar, Munira</dc:creator>
  <cp:lastModifiedBy>Jaffar, Munira</cp:lastModifiedBy>
  <cp:revision>72</cp:revision>
  <dcterms:created xsi:type="dcterms:W3CDTF">2021-02-25T22:38:59Z</dcterms:created>
  <dcterms:modified xsi:type="dcterms:W3CDTF">2021-06-07T21:18:57Z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