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10"/>
  </p:notesMasterIdLst>
  <p:handoutMasterIdLst>
    <p:handoutMasterId r:id="rId11"/>
  </p:handoutMasterIdLst>
  <p:sldIdLst>
    <p:sldId id="373" r:id="rId3"/>
    <p:sldId id="374" r:id="rId4"/>
    <p:sldId id="375" r:id="rId5"/>
    <p:sldId id="376" r:id="rId6"/>
    <p:sldId id="377" r:id="rId7"/>
    <p:sldId id="378" r:id="rId8"/>
    <p:sldId id="352" r:id="rId9"/>
  </p:sldIdLst>
  <p:sldSz cx="9144000" cy="5143500" type="screen16x9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293" autoAdjust="0"/>
    <p:restoredTop sz="89346" autoAdjust="0"/>
  </p:normalViewPr>
  <p:slideViewPr>
    <p:cSldViewPr>
      <p:cViewPr>
        <p:scale>
          <a:sx n="90" d="100"/>
          <a:sy n="90" d="100"/>
        </p:scale>
        <p:origin x="-1266" y="-20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Percentage of UE that 99% of packet successfully transmitted within 10ms with 100MHz BW</a:t>
            </a:r>
            <a:endParaRPr lang="zh-CN"/>
          </a:p>
        </c:rich>
      </c:tx>
      <c:layout>
        <c:manualLayout>
          <c:xMode val="edge"/>
          <c:yMode val="edge"/>
          <c:x val="0.1319286523547665"/>
          <c:y val="2.085831986233508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306830825215499"/>
          <c:y val="0.26233823749698781"/>
          <c:w val="0.53140618892779035"/>
          <c:h val="0.5085771846757368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30Mbps</c:v>
                </c:pt>
              </c:strCache>
            </c:strRef>
          </c:tx>
          <c:cat>
            <c:numRef>
              <c:f>Sheet1!$A$2:$A$6</c:f>
              <c:numCache>
                <c:formatCode>General</c:formatCode>
                <c:ptCount val="5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  <c:pt idx="4">
                  <c:v>12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0.97499999999999998</c:v>
                </c:pt>
                <c:pt idx="4">
                  <c:v>0.89600000000000002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C890-42BB-86FE-F36068E9533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45Mbps</c:v>
                </c:pt>
              </c:strCache>
            </c:strRef>
          </c:tx>
          <c:cat>
            <c:numRef>
              <c:f>Sheet1!$A$2:$A$6</c:f>
              <c:numCache>
                <c:formatCode>General</c:formatCode>
                <c:ptCount val="5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  <c:pt idx="4">
                  <c:v>12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</c:v>
                </c:pt>
                <c:pt idx="1">
                  <c:v>0.98599999999999999</c:v>
                </c:pt>
                <c:pt idx="2">
                  <c:v>0.96799999999999997</c:v>
                </c:pt>
                <c:pt idx="3">
                  <c:v>0.79200000000000004</c:v>
                </c:pt>
                <c:pt idx="4">
                  <c:v>0.64600000000000002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C890-42BB-86FE-F36068E953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5516672"/>
        <c:axId val="85518592"/>
      </c:lineChart>
      <c:catAx>
        <c:axId val="8551667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number of UEs per cell</a:t>
                </a:r>
                <a:endParaRPr lang="zh-CN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85518592"/>
        <c:crosses val="autoZero"/>
        <c:auto val="1"/>
        <c:lblAlgn val="ctr"/>
        <c:lblOffset val="100"/>
        <c:noMultiLvlLbl val="0"/>
      </c:catAx>
      <c:valAx>
        <c:axId val="85518592"/>
        <c:scaling>
          <c:orientation val="minMax"/>
          <c:max val="1"/>
          <c:min val="0.60000000000000009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Satisfied  ratio</a:t>
                </a:r>
                <a:endParaRPr lang="zh-CN"/>
              </a:p>
            </c:rich>
          </c:tx>
          <c:layout/>
          <c:overlay val="0"/>
        </c:title>
        <c:numFmt formatCode="0.0%" sourceLinked="0"/>
        <c:majorTickMark val="out"/>
        <c:minorTickMark val="none"/>
        <c:tickLblPos val="nextTo"/>
        <c:crossAx val="85516672"/>
        <c:crosses val="autoZero"/>
        <c:crossBetween val="between"/>
        <c:majorUnit val="0.1"/>
      </c:valAx>
    </c:plotArea>
    <c:legend>
      <c:legendPos val="r"/>
      <c:layout>
        <c:manualLayout>
          <c:xMode val="edge"/>
          <c:yMode val="edge"/>
          <c:x val="0.77809387797994578"/>
          <c:y val="0.24470018170805571"/>
          <c:w val="0.19167841717464654"/>
          <c:h val="0.50078603482349449"/>
        </c:manualLayout>
      </c:layout>
      <c:overlay val="0"/>
    </c:legend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Percentage of UE that 99% of packet successfully transmitted within PDB</a:t>
            </a:r>
            <a:endParaRPr lang="zh-CN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2306830825215499"/>
          <c:y val="0.26233823749698781"/>
          <c:w val="0.53140618892779035"/>
          <c:h val="0.5085771846757368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PDB=5ms</c:v>
                </c:pt>
              </c:strCache>
            </c:strRef>
          </c:tx>
          <c:cat>
            <c:numRef>
              <c:f>Sheet1!$A$2:$A$6</c:f>
              <c:numCache>
                <c:formatCode>General</c:formatCode>
                <c:ptCount val="5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  <c:pt idx="4">
                  <c:v>12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0.95830000000000004</c:v>
                </c:pt>
                <c:pt idx="1">
                  <c:v>0.80559999999999998</c:v>
                </c:pt>
                <c:pt idx="2">
                  <c:v>0.59379999999999999</c:v>
                </c:pt>
                <c:pt idx="3">
                  <c:v>0.375</c:v>
                </c:pt>
                <c:pt idx="4">
                  <c:v>0.13189999999999999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C890-42BB-86FE-F36068E9533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PDB=7ms</c:v>
                </c:pt>
              </c:strCache>
            </c:strRef>
          </c:tx>
          <c:cat>
            <c:numRef>
              <c:f>Sheet1!$A$2:$A$6</c:f>
              <c:numCache>
                <c:formatCode>General</c:formatCode>
                <c:ptCount val="5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  <c:pt idx="4">
                  <c:v>12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</c:v>
                </c:pt>
                <c:pt idx="1">
                  <c:v>0.95830000000000004</c:v>
                </c:pt>
                <c:pt idx="2">
                  <c:v>0.84379999999999999</c:v>
                </c:pt>
                <c:pt idx="3">
                  <c:v>0.68330000000000002</c:v>
                </c:pt>
                <c:pt idx="4">
                  <c:v>0.38890000000000002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C890-42BB-86FE-F36068E9533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PDB=10ms</c:v>
                </c:pt>
              </c:strCache>
            </c:strRef>
          </c:tx>
          <c:cat>
            <c:numRef>
              <c:f>Sheet1!$A$2:$A$6</c:f>
              <c:numCache>
                <c:formatCode>General</c:formatCode>
                <c:ptCount val="5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  <c:pt idx="4">
                  <c:v>12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</c:v>
                </c:pt>
                <c:pt idx="1">
                  <c:v>0.98599999999999999</c:v>
                </c:pt>
                <c:pt idx="2">
                  <c:v>0.96799999999999997</c:v>
                </c:pt>
                <c:pt idx="3">
                  <c:v>0.79200000000000004</c:v>
                </c:pt>
                <c:pt idx="4">
                  <c:v>0.64600000000000002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195584"/>
        <c:axId val="42197760"/>
      </c:lineChart>
      <c:catAx>
        <c:axId val="4219558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number of UEs per cell</a:t>
                </a:r>
                <a:endParaRPr lang="zh-CN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42197760"/>
        <c:crosses val="autoZero"/>
        <c:auto val="1"/>
        <c:lblAlgn val="ctr"/>
        <c:lblOffset val="100"/>
        <c:noMultiLvlLbl val="0"/>
      </c:catAx>
      <c:valAx>
        <c:axId val="42197760"/>
        <c:scaling>
          <c:orientation val="minMax"/>
          <c:max val="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Satisfied  ratio</a:t>
                </a:r>
                <a:endParaRPr lang="zh-CN"/>
              </a:p>
            </c:rich>
          </c:tx>
          <c:layout/>
          <c:overlay val="0"/>
        </c:title>
        <c:numFmt formatCode="0.0%" sourceLinked="0"/>
        <c:majorTickMark val="out"/>
        <c:minorTickMark val="none"/>
        <c:tickLblPos val="nextTo"/>
        <c:crossAx val="42195584"/>
        <c:crosses val="autoZero"/>
        <c:crossBetween val="between"/>
        <c:majorUnit val="0.2"/>
      </c:valAx>
    </c:plotArea>
    <c:legend>
      <c:legendPos val="r"/>
      <c:layout>
        <c:manualLayout>
          <c:xMode val="edge"/>
          <c:yMode val="edge"/>
          <c:x val="0.77809387797994578"/>
          <c:y val="0.24470018170805571"/>
          <c:w val="0.22190603724623278"/>
          <c:h val="0.30047149411950846"/>
        </c:manualLayout>
      </c:layout>
      <c:overlay val="0"/>
    </c:legend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6/7/2021,Mon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2021/6/7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4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4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0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0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0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>
                <a:solidFill>
                  <a:srgbClr val="240967"/>
                </a:solidFill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4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4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0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0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0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0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0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139702"/>
            <a:ext cx="8424936" cy="108012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2400" dirty="0">
                <a:latin typeface="Arial" pitchFamily="34" charset="0"/>
                <a:cs typeface="Arial" pitchFamily="34" charset="0"/>
              </a:rPr>
              <a:t>On XR in Rel-18</a:t>
            </a:r>
            <a:endParaRPr lang="zh-CN" alt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40556" y="503853"/>
            <a:ext cx="1903444" cy="369332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RWS-210411</a:t>
            </a:r>
            <a:endParaRPr lang="zh-CN" altLang="en-US" b="1" dirty="0" smtClean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6671" y="573832"/>
            <a:ext cx="5710336" cy="1077218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3GPP TSG RAN Rel-18 workshop</a:t>
            </a:r>
          </a:p>
          <a:p>
            <a:r>
              <a:rPr lang="en-US" sz="16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Electronic Meeting, June 28 - July 2, 2021</a:t>
            </a:r>
            <a:r>
              <a:rPr lang="en-US" sz="1600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‎</a:t>
            </a:r>
          </a:p>
          <a:p>
            <a:r>
              <a:rPr lang="en-US" sz="1600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Document for: Discussion</a:t>
            </a:r>
            <a:endParaRPr lang="en-US" sz="1600" b="1" cap="sm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GB" altLang="zh-CN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Item</a:t>
            </a:r>
            <a:r>
              <a:rPr lang="en-US" altLang="zh-CN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4.2</a:t>
            </a:r>
            <a:endParaRPr lang="zh-CN" altLang="en-US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42875" y="3700213"/>
            <a:ext cx="88582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China </a:t>
            </a:r>
            <a:r>
              <a:rPr lang="en-US" altLang="zh-CN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Academy of Telecommunications Technology (CATT)</a:t>
            </a:r>
          </a:p>
          <a:p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b="1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827" y="1066726"/>
            <a:ext cx="8229600" cy="350324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A Rel-17 SI is ongoing on </a:t>
            </a:r>
            <a:r>
              <a:rPr lang="en-US" dirty="0">
                <a:solidFill>
                  <a:schemeClr val="tx1"/>
                </a:solidFill>
                <a:cs typeface="Arial" pitchFamily="34" charset="0"/>
              </a:rPr>
              <a:t>XR (RP-210460‎</a:t>
            </a: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), which covers multiple use cases such as VR, AR and cloud gaming (from </a:t>
            </a:r>
            <a:r>
              <a:rPr lang="en-GB" dirty="0"/>
              <a:t>TR26.928</a:t>
            </a: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). These use cases </a:t>
            </a:r>
            <a:r>
              <a:rPr lang="en-US" dirty="0">
                <a:solidFill>
                  <a:schemeClr val="tx1"/>
                </a:solidFill>
                <a:cs typeface="Arial" pitchFamily="34" charset="0"/>
              </a:rPr>
              <a:t>generally have </a:t>
            </a: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stringent requirements on data rate and E2E latency.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The main focus of the study is to figure out the traffic </a:t>
            </a:r>
            <a:r>
              <a:rPr lang="en-US" dirty="0">
                <a:solidFill>
                  <a:schemeClr val="tx1"/>
                </a:solidFill>
                <a:cs typeface="Arial" pitchFamily="34" charset="0"/>
              </a:rPr>
              <a:t>model XR/CG</a:t>
            </a: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‎, and to establish a set of evaluation methodology along with KPIs, so that the further performance evaluations are possible.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Although the studies are ongoing, one could observe that the main KPIs concern a few important aspects, i.e., 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DL and UL capacity, 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UE power consumption, and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Overall performance which takes power/capacity/latency into account.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97966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sz="3600" b="1" dirty="0" smtClean="0">
                <a:latin typeface="+mj-lt"/>
                <a:cs typeface="Arial" pitchFamily="34" charset="0"/>
              </a:rPr>
              <a:t>Background</a:t>
            </a:r>
            <a:endParaRPr lang="en-US" sz="3200" b="1" dirty="0"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24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827" y="1066726"/>
            <a:ext cx="8229600" cy="2153096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800" dirty="0" smtClean="0">
                <a:solidFill>
                  <a:schemeClr val="tx1"/>
                </a:solidFill>
                <a:cs typeface="Arial" pitchFamily="34" charset="0"/>
              </a:rPr>
              <a:t>As summarized in RP-210459, the 60Mbps, 30Mbps are among the required bitrates used for evaluating XR/CG performance. Depending on the traffic model, the actual requirement to throughput can be even larger, e.g., due to burst nature of the data.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800" dirty="0" smtClean="0">
                <a:solidFill>
                  <a:schemeClr val="tx1"/>
                </a:solidFill>
                <a:cs typeface="Arial" pitchFamily="34" charset="0"/>
              </a:rPr>
              <a:t>Although detailed evaluations are still to be done in the Rel-17 SI, one could expect the capacity issue in dense populated scenarios, or for the case when only limited system bandwidth is available. 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800" dirty="0" smtClean="0">
                <a:solidFill>
                  <a:schemeClr val="tx1"/>
                </a:solidFill>
                <a:cs typeface="Arial" pitchFamily="34" charset="0"/>
              </a:rPr>
              <a:t>This limits the user experience as only a fraction of the UEs could be served.  </a:t>
            </a:r>
            <a:endParaRPr lang="en-US" sz="18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97966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sz="3600" b="1" dirty="0" smtClean="0">
                <a:latin typeface="+mj-lt"/>
                <a:cs typeface="Arial" pitchFamily="34" charset="0"/>
              </a:rPr>
              <a:t>Capacity</a:t>
            </a:r>
            <a:endParaRPr lang="en-US" sz="3200" b="1" dirty="0">
              <a:latin typeface="+mj-lt"/>
              <a:cs typeface="Arial" pitchFamily="34" charset="0"/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470532484"/>
              </p:ext>
            </p:extLst>
          </p:nvPr>
        </p:nvGraphicFramePr>
        <p:xfrm>
          <a:off x="1630016" y="2931790"/>
          <a:ext cx="5713680" cy="1952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8708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187" y="897564"/>
            <a:ext cx="8229600" cy="193707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300" dirty="0" smtClean="0">
                <a:solidFill>
                  <a:schemeClr val="tx1"/>
                </a:solidFill>
                <a:cs typeface="Arial" pitchFamily="34" charset="0"/>
              </a:rPr>
              <a:t>As shown in TR 26.928, certain XR services require E2E latency on the order of tens of </a:t>
            </a:r>
            <a:r>
              <a:rPr lang="en-US" sz="1300" dirty="0" err="1" smtClean="0">
                <a:solidFill>
                  <a:schemeClr val="tx1"/>
                </a:solidFill>
                <a:cs typeface="Arial" pitchFamily="34" charset="0"/>
              </a:rPr>
              <a:t>ms</a:t>
            </a:r>
            <a:r>
              <a:rPr lang="en-US" sz="1300" dirty="0" smtClean="0">
                <a:solidFill>
                  <a:schemeClr val="tx1"/>
                </a:solidFill>
                <a:cs typeface="Arial" pitchFamily="34" charset="0"/>
              </a:rPr>
              <a:t> or up to a few hundreds of </a:t>
            </a:r>
            <a:r>
              <a:rPr lang="en-US" sz="1300" dirty="0" err="1" smtClean="0">
                <a:solidFill>
                  <a:schemeClr val="tx1"/>
                </a:solidFill>
                <a:cs typeface="Arial" pitchFamily="34" charset="0"/>
              </a:rPr>
              <a:t>ms.</a:t>
            </a:r>
            <a:r>
              <a:rPr lang="en-US" sz="1300" dirty="0" smtClean="0">
                <a:solidFill>
                  <a:schemeClr val="tx1"/>
                </a:solidFill>
                <a:cs typeface="Arial" pitchFamily="34" charset="0"/>
              </a:rPr>
              <a:t> Such latency budget shall also address the processing time at device side as well as in the CN.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300" dirty="0" smtClean="0">
                <a:solidFill>
                  <a:schemeClr val="tx1"/>
                </a:solidFill>
                <a:cs typeface="Arial" pitchFamily="34" charset="0"/>
              </a:rPr>
              <a:t>In some cases, packet delay budget around 10ms needs to be fulfilled. </a:t>
            </a:r>
            <a:endParaRPr lang="en-US" sz="1300" dirty="0" smtClean="0">
              <a:solidFill>
                <a:schemeClr val="tx1"/>
              </a:solidFill>
              <a:cs typeface="Arial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300" dirty="0" smtClean="0">
                <a:solidFill>
                  <a:schemeClr val="tx1"/>
                </a:solidFill>
                <a:cs typeface="Arial" pitchFamily="34" charset="0"/>
              </a:rPr>
              <a:t>Such tight requirement limits the flexibility of link adaption, as well as scheduling in either frequency or spatial domain. </a:t>
            </a:r>
            <a:endParaRPr lang="en-US" sz="1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97966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sz="3200" b="1" smtClean="0">
                <a:latin typeface="+mj-lt"/>
                <a:cs typeface="Arial" pitchFamily="34" charset="0"/>
              </a:rPr>
              <a:t>Latency</a:t>
            </a:r>
            <a:endParaRPr lang="en-US" sz="3200" b="1" dirty="0">
              <a:latin typeface="+mj-lt"/>
              <a:cs typeface="Arial" pitchFamily="34" charset="0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765135904"/>
              </p:ext>
            </p:extLst>
          </p:nvPr>
        </p:nvGraphicFramePr>
        <p:xfrm>
          <a:off x="1907704" y="2499742"/>
          <a:ext cx="5328592" cy="2214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1247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827" y="1066726"/>
            <a:ext cx="8229600" cy="157703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400" dirty="0" smtClean="0">
                <a:solidFill>
                  <a:schemeClr val="tx1"/>
                </a:solidFill>
                <a:cs typeface="Arial" pitchFamily="34" charset="0"/>
              </a:rPr>
              <a:t>As stated in the SID RP-210410, the power issue can be more outstanding for the XR/CG terminal than smart phone.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400" dirty="0" smtClean="0">
                <a:solidFill>
                  <a:schemeClr val="tx1"/>
                </a:solidFill>
                <a:cs typeface="Arial" pitchFamily="34" charset="0"/>
              </a:rPr>
              <a:t>TR 26.928 gives many cases that requires frame per second on the order of 60-90. This essentially means the packet interval a few tens of </a:t>
            </a:r>
            <a:r>
              <a:rPr lang="en-US" sz="1400" dirty="0" err="1" smtClean="0">
                <a:solidFill>
                  <a:schemeClr val="tx1"/>
                </a:solidFill>
                <a:cs typeface="Arial" pitchFamily="34" charset="0"/>
              </a:rPr>
              <a:t>ms</a:t>
            </a:r>
            <a:r>
              <a:rPr lang="en-US" sz="1400" dirty="0" smtClean="0">
                <a:solidFill>
                  <a:schemeClr val="tx1"/>
                </a:solidFill>
                <a:cs typeface="Arial" pitchFamily="34" charset="0"/>
              </a:rPr>
              <a:t>, which makes many power saving mechanism (e.g., DRX) less efficient. </a:t>
            </a:r>
          </a:p>
          <a:p>
            <a:pPr marL="0" indent="0">
              <a:lnSpc>
                <a:spcPct val="150000"/>
              </a:lnSpc>
              <a:buNone/>
            </a:pPr>
            <a:endParaRPr lang="en-US" sz="1400" dirty="0" smtClean="0">
              <a:solidFill>
                <a:schemeClr val="tx1"/>
              </a:solidFill>
              <a:cs typeface="Arial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endParaRPr lang="en-US" sz="14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97966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altLang="zh-CN" sz="3200" b="1" dirty="0" smtClean="0">
                <a:latin typeface="+mj-lt"/>
                <a:cs typeface="Arial" pitchFamily="34" charset="0"/>
              </a:rPr>
              <a:t>Power consumption</a:t>
            </a:r>
            <a:endParaRPr lang="en-US" sz="3200" b="1" dirty="0">
              <a:latin typeface="+mj-lt"/>
              <a:cs typeface="Arial" pitchFamily="34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39857"/>
              </p:ext>
            </p:extLst>
          </p:nvPr>
        </p:nvGraphicFramePr>
        <p:xfrm>
          <a:off x="1187624" y="3147814"/>
          <a:ext cx="6480720" cy="12642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56351"/>
                <a:gridCol w="2104023"/>
                <a:gridCol w="2120346"/>
              </a:tblGrid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Power Saving Scheme</a:t>
                      </a:r>
                      <a:endParaRPr lang="zh-CN" sz="1800" dirty="0">
                        <a:effectLst/>
                        <a:latin typeface="宋体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Mean PS gain</a:t>
                      </a:r>
                      <a:endParaRPr lang="zh-CN" altLang="zh-CN" sz="1800" dirty="0">
                        <a:effectLst/>
                        <a:latin typeface="宋体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#satisfied UEs per cell / #UEs per cell</a:t>
                      </a:r>
                      <a:endParaRPr lang="zh-CN" sz="1800" dirty="0">
                        <a:effectLst/>
                        <a:latin typeface="宋体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253385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+mn-lt"/>
                          <a:cs typeface="+mn-cs"/>
                        </a:rPr>
                        <a:t>W/o</a:t>
                      </a:r>
                      <a:r>
                        <a:rPr lang="en-US" altLang="zh-CN" sz="1200" baseline="0" dirty="0" smtClean="0">
                          <a:effectLst/>
                          <a:latin typeface="+mn-lt"/>
                          <a:cs typeface="+mn-cs"/>
                        </a:rPr>
                        <a:t> C-DRX</a:t>
                      </a:r>
                      <a:endParaRPr lang="zh-CN" sz="1800" dirty="0">
                        <a:effectLst/>
                        <a:latin typeface="宋体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+mn-lt"/>
                          <a:cs typeface="+mn-cs"/>
                        </a:rPr>
                        <a:t>-</a:t>
                      </a:r>
                      <a:endParaRPr lang="zh-CN" sz="1800" dirty="0">
                        <a:effectLst/>
                        <a:latin typeface="宋体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9.75 / 10</a:t>
                      </a:r>
                      <a:endParaRPr lang="zh-CN" sz="1800" dirty="0">
                        <a:effectLst/>
                        <a:latin typeface="宋体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50677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C-DRX 1</a:t>
                      </a:r>
                      <a:endParaRPr lang="zh-CN" sz="1800">
                        <a:effectLst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(8,4,2)</a:t>
                      </a:r>
                      <a:endParaRPr lang="zh-CN" sz="1800">
                        <a:effectLst/>
                        <a:latin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15.45 %</a:t>
                      </a:r>
                      <a:endParaRPr lang="zh-CN" sz="1800" dirty="0">
                        <a:effectLst/>
                        <a:latin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6.17 / 10</a:t>
                      </a:r>
                      <a:endParaRPr lang="zh-CN" sz="1800" dirty="0">
                        <a:effectLst/>
                        <a:latin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915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827" y="1066726"/>
            <a:ext cx="8229600" cy="350324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Rel-17 study is ongoing on evaluation methodology for XR/CG performance.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Great challenges are foreseeable in terms of capability, latency, and power consumption, in order for a good user experience.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Given the multiple factors that impact the E2E user experience, it is meaningful to study on a good metric for </a:t>
            </a:r>
            <a:r>
              <a:rPr lang="en-US" dirty="0" err="1" smtClean="0">
                <a:solidFill>
                  <a:schemeClr val="tx1"/>
                </a:solidFill>
                <a:cs typeface="Arial" pitchFamily="34" charset="0"/>
              </a:rPr>
              <a:t>QoS</a:t>
            </a: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 measurement in RAN.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endParaRPr lang="en-US" dirty="0" smtClean="0">
              <a:solidFill>
                <a:schemeClr val="tx1"/>
              </a:solidFill>
              <a:cs typeface="Arial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b="1" dirty="0" smtClean="0">
                <a:solidFill>
                  <a:schemeClr val="tx1"/>
                </a:solidFill>
                <a:cs typeface="Arial" pitchFamily="34" charset="0"/>
              </a:rPr>
              <a:t>Proposal 1 Quality of service for XR/CG service should be measureable in RAN to understand the real gap.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b="1" dirty="0" smtClean="0">
                <a:solidFill>
                  <a:schemeClr val="tx1"/>
                </a:solidFill>
                <a:cs typeface="Arial" pitchFamily="34" charset="0"/>
              </a:rPr>
              <a:t>Proposal 2 Based on Rel-17 studies, further enhancements can be introduced to tackle the issues </a:t>
            </a:r>
            <a:r>
              <a:rPr lang="en-US" b="1" dirty="0">
                <a:solidFill>
                  <a:schemeClr val="tx1"/>
                </a:solidFill>
                <a:cs typeface="Arial" pitchFamily="34" charset="0"/>
              </a:rPr>
              <a:t>on  </a:t>
            </a:r>
            <a:r>
              <a:rPr lang="en-US" b="1" dirty="0" smtClean="0">
                <a:solidFill>
                  <a:schemeClr val="tx1"/>
                </a:solidFill>
                <a:cs typeface="Arial" pitchFamily="34" charset="0"/>
              </a:rPr>
              <a:t>capability</a:t>
            </a:r>
            <a:r>
              <a:rPr lang="en-US" b="1" dirty="0">
                <a:solidFill>
                  <a:schemeClr val="tx1"/>
                </a:solidFill>
                <a:cs typeface="Arial" pitchFamily="34" charset="0"/>
              </a:rPr>
              <a:t>, latency, and power consumption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97966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sz="3600" b="1" dirty="0" smtClean="0">
                <a:latin typeface="+mj-lt"/>
                <a:cs typeface="Arial" pitchFamily="34" charset="0"/>
              </a:rPr>
              <a:t>Summary</a:t>
            </a:r>
            <a:endParaRPr lang="en-US" sz="3200" b="1" dirty="0"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42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4767263"/>
            <a:ext cx="432048" cy="273844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C7EDC9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589</Words>
  <Application>Microsoft Office PowerPoint</Application>
  <PresentationFormat>全屏显示(16:9)</PresentationFormat>
  <Paragraphs>57</Paragraphs>
  <Slides>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1_Office 主题</vt:lpstr>
      <vt:lpstr>Office 主题</vt:lpstr>
      <vt:lpstr>On XR in Rel-18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2021-06-07T13:16:37Z</dcterms:modified>
</cp:coreProperties>
</file>