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4">
  <p:sldMasterIdLst>
    <p:sldMasterId id="2147483660" r:id="rId1"/>
    <p:sldMasterId id="2147483672" r:id="rId2"/>
  </p:sldMasterIdLst>
  <p:notesMasterIdLst>
    <p:notesMasterId r:id="rId9"/>
  </p:notesMasterIdLst>
  <p:handoutMasterIdLst>
    <p:handoutMasterId r:id="rId10"/>
  </p:handoutMasterIdLst>
  <p:sldIdLst>
    <p:sldId id="373" r:id="rId3"/>
    <p:sldId id="380" r:id="rId4"/>
    <p:sldId id="381" r:id="rId5"/>
    <p:sldId id="382" r:id="rId6"/>
    <p:sldId id="383" r:id="rId7"/>
    <p:sldId id="352" r:id="rId8"/>
  </p:sldIdLst>
  <p:sldSz cx="9144000" cy="5143500" type="screen16x9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93" autoAdjust="0"/>
    <p:restoredTop sz="96625" autoAdjust="0"/>
  </p:normalViewPr>
  <p:slideViewPr>
    <p:cSldViewPr>
      <p:cViewPr varScale="1">
        <p:scale>
          <a:sx n="97" d="100"/>
          <a:sy n="97" d="100"/>
        </p:scale>
        <p:origin x="-1056" y="-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6/7/2021,Mon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2021/6/7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266E8-2949-4A04-91DA-DCB6AB13FAC1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6425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7266E8-2949-4A04-91DA-DCB6AB13FAC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7646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2733768"/>
            <a:ext cx="7772400" cy="83248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705876"/>
            <a:ext cx="8928992" cy="648072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97565"/>
            <a:ext cx="2057400" cy="369705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97565"/>
            <a:ext cx="6019800" cy="369705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2733768"/>
            <a:ext cx="7772400" cy="83248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705876"/>
            <a:ext cx="8928992" cy="648072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756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91631"/>
            <a:ext cx="4040188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89756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91631"/>
            <a:ext cx="4041775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951570"/>
            <a:ext cx="3008313" cy="547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951571"/>
            <a:ext cx="511175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545637"/>
            <a:ext cx="3008313" cy="30489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951570"/>
            <a:ext cx="5486400" cy="25941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>
                <a:solidFill>
                  <a:srgbClr val="001236"/>
                </a:solidFill>
                <a:latin typeface="+mj-lt"/>
              </a:defRPr>
            </a:lvl1pPr>
            <a:lvl2pPr>
              <a:defRPr sz="1600">
                <a:solidFill>
                  <a:srgbClr val="240967"/>
                </a:solidFill>
                <a:latin typeface="+mj-lt"/>
              </a:defRPr>
            </a:lvl2pPr>
            <a:lvl3pPr>
              <a:defRPr sz="1400">
                <a:solidFill>
                  <a:srgbClr val="7030A0"/>
                </a:solidFill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97565"/>
            <a:ext cx="2057400" cy="369705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97565"/>
            <a:ext cx="6019800" cy="369705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756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91631"/>
            <a:ext cx="4040188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89756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91631"/>
            <a:ext cx="4041775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951570"/>
            <a:ext cx="3008313" cy="547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951571"/>
            <a:ext cx="511175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545637"/>
            <a:ext cx="3008313" cy="30489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951570"/>
            <a:ext cx="5486400" cy="25941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41480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51571"/>
            <a:ext cx="8229600" cy="364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4767263"/>
            <a:ext cx="3703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41480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51571"/>
            <a:ext cx="8229600" cy="364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4767263"/>
            <a:ext cx="3703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139702"/>
            <a:ext cx="8424936" cy="108012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altLang="zh-CN" sz="2800" dirty="0">
                <a:latin typeface="Arial" pitchFamily="34" charset="0"/>
                <a:cs typeface="Arial" pitchFamily="34" charset="0"/>
              </a:rPr>
              <a:t>On </a:t>
            </a: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UL MIMO enhancements in </a:t>
            </a:r>
            <a:r>
              <a:rPr lang="en-US" altLang="zh-CN" sz="2800" dirty="0">
                <a:latin typeface="Arial" pitchFamily="34" charset="0"/>
                <a:cs typeface="Arial" pitchFamily="34" charset="0"/>
              </a:rPr>
              <a:t>Rel-18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40556" y="503853"/>
            <a:ext cx="1903444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RWS-210403</a:t>
            </a:r>
            <a:endParaRPr lang="zh-CN" altLang="en-US" sz="2000" b="1" dirty="0" smtClean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6671" y="573832"/>
            <a:ext cx="5710336" cy="120032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3GPP TSG RAN Rel-18 workshop</a:t>
            </a:r>
          </a:p>
          <a:p>
            <a:r>
              <a:rPr lang="en-US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Electronic Meeting, June 28 - July 2, 2021</a:t>
            </a:r>
            <a:r>
              <a:rPr lang="en-US" b="1" cap="sm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‎</a:t>
            </a:r>
          </a:p>
          <a:p>
            <a:r>
              <a:rPr lang="en-US" b="1" cap="small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Document for: Discussion</a:t>
            </a:r>
            <a:endParaRPr lang="en-US" b="1" cap="small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GB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Agenda Item</a:t>
            </a:r>
            <a:r>
              <a:rPr lang="en-US" altLang="zh-CN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 4.1</a:t>
            </a:r>
            <a:endParaRPr lang="zh-CN" altLang="en-US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42875" y="3700213"/>
            <a:ext cx="88582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China </a:t>
            </a:r>
            <a:r>
              <a:rPr lang="en-US" altLang="zh-CN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Academy of Telecommunications Technology (CATT)</a:t>
            </a:r>
          </a:p>
          <a:p>
            <a:r>
              <a:rPr lang="en-US" altLang="zh-CN" b="1" dirty="0">
                <a:solidFill>
                  <a:srgbClr val="0070C0"/>
                </a:solidFill>
                <a:latin typeface="Calibri" pitchFamily="34" charset="0"/>
              </a:rPr>
              <a:t>							</a:t>
            </a:r>
          </a:p>
          <a:p>
            <a:endParaRPr lang="en-US" altLang="zh-CN" b="1" dirty="0">
              <a:solidFill>
                <a:srgbClr val="0070C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UL </a:t>
            </a:r>
            <a:r>
              <a:rPr lang="en-US" dirty="0" smtClean="0">
                <a:latin typeface="+mj-lt"/>
              </a:rPr>
              <a:t>MIMO – Current Status</a:t>
            </a:r>
            <a:endParaRPr lang="en-US" dirty="0">
              <a:latin typeface="+mj-lt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sz="1800" dirty="0"/>
              <a:t>UL MIMO has been lagging behind DL in feature richness </a:t>
            </a:r>
          </a:p>
          <a:p>
            <a:pPr lvl="1">
              <a:buFont typeface="Arial" pitchFamily="34" charset="0"/>
              <a:buChar char="•"/>
            </a:pPr>
            <a:r>
              <a:rPr lang="en-US" sz="1600" dirty="0"/>
              <a:t>Core features inherited from LTE</a:t>
            </a:r>
            <a:endParaRPr lang="en-US" sz="1800" dirty="0" smtClean="0">
              <a:latin typeface="+mj-lt"/>
            </a:endParaRPr>
          </a:p>
          <a:p>
            <a:pPr>
              <a:buFont typeface="Wingdings" pitchFamily="2" charset="2"/>
              <a:buChar char="q"/>
            </a:pPr>
            <a:endParaRPr lang="en-US" sz="1800" dirty="0" smtClean="0"/>
          </a:p>
          <a:p>
            <a:pPr>
              <a:buFont typeface="Wingdings" pitchFamily="2" charset="2"/>
              <a:buChar char="q"/>
            </a:pPr>
            <a:r>
              <a:rPr lang="en-US" sz="1800" dirty="0" smtClean="0"/>
              <a:t>Moderate </a:t>
            </a:r>
            <a:r>
              <a:rPr lang="en-US" sz="1800" dirty="0"/>
              <a:t>enhancement in </a:t>
            </a:r>
            <a:r>
              <a:rPr lang="en-US" sz="1800" dirty="0" smtClean="0"/>
              <a:t>Rel.15</a:t>
            </a:r>
            <a:r>
              <a:rPr lang="en-US" sz="1800" dirty="0"/>
              <a:t> </a:t>
            </a:r>
            <a:r>
              <a:rPr lang="en-US" sz="1800" dirty="0" smtClean="0"/>
              <a:t>- 17</a:t>
            </a:r>
            <a:r>
              <a:rPr lang="en-US" sz="1800" dirty="0" smtClean="0">
                <a:latin typeface="+mj-lt"/>
              </a:rPr>
              <a:t> </a:t>
            </a:r>
          </a:p>
          <a:p>
            <a:pPr lvl="1">
              <a:buFont typeface="Arial" pitchFamily="34" charset="0"/>
              <a:buChar char="•"/>
            </a:pPr>
            <a:r>
              <a:rPr lang="en-US" sz="1600" dirty="0" smtClean="0"/>
              <a:t>more </a:t>
            </a:r>
            <a:r>
              <a:rPr lang="en-US" sz="1600" dirty="0"/>
              <a:t>focused on </a:t>
            </a:r>
            <a:r>
              <a:rPr lang="en-US" sz="1600" dirty="0" smtClean="0"/>
              <a:t>FR2.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Less </a:t>
            </a:r>
            <a:r>
              <a:rPr lang="en-US" dirty="0"/>
              <a:t>enhancement in FR1</a:t>
            </a:r>
            <a:endParaRPr lang="en-US" dirty="0" smtClean="0">
              <a:latin typeface="+mj-lt"/>
            </a:endParaRPr>
          </a:p>
          <a:p>
            <a:pPr>
              <a:buFont typeface="Wingdings" pitchFamily="2" charset="2"/>
              <a:buChar char="q"/>
            </a:pPr>
            <a:endParaRPr lang="en-US" sz="1800" dirty="0" smtClean="0">
              <a:latin typeface="+mj-lt"/>
            </a:endParaRPr>
          </a:p>
          <a:p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03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+mj-lt"/>
              </a:rPr>
              <a:t>Motivation for UL MIMO innovation</a:t>
            </a:r>
            <a:endParaRPr lang="en-US" dirty="0">
              <a:latin typeface="+mj-lt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107504" y="627534"/>
            <a:ext cx="8784976" cy="4680520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endParaRPr lang="en-US" sz="1400" dirty="0" smtClean="0">
              <a:latin typeface="+mn-lt"/>
            </a:endParaRPr>
          </a:p>
          <a:p>
            <a:pPr>
              <a:lnSpc>
                <a:spcPct val="110000"/>
              </a:lnSpc>
              <a:buFont typeface="Wingdings" pitchFamily="2" charset="2"/>
              <a:buChar char="q"/>
            </a:pPr>
            <a:r>
              <a:rPr lang="en-US" sz="1400" dirty="0" smtClean="0">
                <a:latin typeface="+mn-lt"/>
              </a:rPr>
              <a:t>New </a:t>
            </a:r>
            <a:r>
              <a:rPr lang="en-US" sz="1400" dirty="0">
                <a:latin typeface="+mn-lt"/>
              </a:rPr>
              <a:t>business scenarios </a:t>
            </a: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en-US" sz="1400" dirty="0">
                <a:latin typeface="+mn-lt"/>
              </a:rPr>
              <a:t>Mid/short range applications, medium to </a:t>
            </a:r>
            <a:r>
              <a:rPr lang="en-US" sz="1400" dirty="0" smtClean="0">
                <a:latin typeface="+mn-lt"/>
              </a:rPr>
              <a:t>(very) low mobility </a:t>
            </a:r>
            <a:endParaRPr lang="en-US" sz="1400" dirty="0">
              <a:latin typeface="+mn-lt"/>
            </a:endParaRP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en-US" sz="1400" dirty="0">
                <a:latin typeface="+mn-lt"/>
              </a:rPr>
              <a:t>Home entertainment, office/stadium, business </a:t>
            </a:r>
            <a:r>
              <a:rPr lang="en-US" sz="1400" dirty="0" smtClean="0">
                <a:latin typeface="+mn-lt"/>
              </a:rPr>
              <a:t> </a:t>
            </a:r>
            <a:endParaRPr lang="en-US" sz="1400" dirty="0">
              <a:latin typeface="+mn-lt"/>
            </a:endParaRP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en-US" sz="1400" dirty="0">
                <a:latin typeface="+mn-lt"/>
              </a:rPr>
              <a:t>Data-heavy UL: </a:t>
            </a:r>
            <a:r>
              <a:rPr lang="en-US" sz="1400" dirty="0" smtClean="0">
                <a:latin typeface="+mn-lt"/>
              </a:rPr>
              <a:t> video surveillance/uploading, wireless drone</a:t>
            </a:r>
            <a:r>
              <a:rPr lang="en-US" sz="1400" dirty="0">
                <a:latin typeface="+mn-lt"/>
              </a:rPr>
              <a:t>, coal </a:t>
            </a:r>
            <a:r>
              <a:rPr lang="en-US" sz="1400" dirty="0" smtClean="0">
                <a:latin typeface="+mn-lt"/>
              </a:rPr>
              <a:t>mine monitoring, police/military/public safety, vehicle-to-vehicle</a:t>
            </a:r>
            <a:endParaRPr lang="en-US" sz="1400" dirty="0">
              <a:latin typeface="+mn-lt"/>
            </a:endParaRP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en-US" sz="1400" dirty="0">
                <a:latin typeface="+mn-lt"/>
              </a:rPr>
              <a:t>Ultra-high-density </a:t>
            </a:r>
            <a:r>
              <a:rPr lang="en-US" sz="1400" dirty="0" smtClean="0">
                <a:latin typeface="+mn-lt"/>
              </a:rPr>
              <a:t>uplink: </a:t>
            </a:r>
            <a:endParaRPr lang="en-US" sz="1400" dirty="0">
              <a:latin typeface="+mn-lt"/>
            </a:endParaRPr>
          </a:p>
          <a:p>
            <a:pPr>
              <a:lnSpc>
                <a:spcPct val="110000"/>
              </a:lnSpc>
              <a:buFont typeface="Wingdings" pitchFamily="2" charset="2"/>
              <a:buChar char="q"/>
            </a:pPr>
            <a:r>
              <a:rPr lang="en-US" sz="1400" dirty="0">
                <a:latin typeface="+mn-lt"/>
              </a:rPr>
              <a:t>New device:</a:t>
            </a: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en-US" sz="1400" dirty="0" smtClean="0">
                <a:latin typeface="+mn-lt"/>
              </a:rPr>
              <a:t>Less </a:t>
            </a:r>
            <a:r>
              <a:rPr lang="en-US" sz="1400" dirty="0">
                <a:latin typeface="+mn-lt"/>
              </a:rPr>
              <a:t>power/computation </a:t>
            </a:r>
            <a:r>
              <a:rPr lang="en-US" sz="1400" dirty="0" smtClean="0">
                <a:latin typeface="+mn-lt"/>
              </a:rPr>
              <a:t>constraints than traditional MBB devices</a:t>
            </a:r>
            <a:endParaRPr lang="en-US" sz="1400" dirty="0">
              <a:latin typeface="+mn-lt"/>
            </a:endParaRP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en-US" sz="1400" dirty="0" smtClean="0">
                <a:latin typeface="+mn-lt"/>
              </a:rPr>
              <a:t>XR terminal</a:t>
            </a:r>
            <a:endParaRPr lang="en-US" sz="1400" dirty="0">
              <a:latin typeface="+mn-lt"/>
            </a:endParaRP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en-US" sz="1400" dirty="0">
                <a:latin typeface="+mn-lt"/>
              </a:rPr>
              <a:t>IAB node </a:t>
            </a: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en-US" sz="1400" dirty="0">
                <a:latin typeface="+mn-lt"/>
              </a:rPr>
              <a:t>Indoor/outdoor access point, relay node</a:t>
            </a: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en-US" sz="1400" dirty="0">
                <a:latin typeface="+mn-lt"/>
              </a:rPr>
              <a:t>Medical, robot, </a:t>
            </a:r>
            <a:r>
              <a:rPr lang="en-US" sz="1400" dirty="0" smtClean="0">
                <a:latin typeface="+mn-lt"/>
              </a:rPr>
              <a:t>drone </a:t>
            </a:r>
            <a:endParaRPr lang="en-US" sz="1400" dirty="0">
              <a:latin typeface="+mn-lt"/>
            </a:endParaRP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en-US" sz="1400" dirty="0">
                <a:latin typeface="+mn-lt"/>
              </a:rPr>
              <a:t>V2X road site units</a:t>
            </a:r>
          </a:p>
          <a:p>
            <a:pPr lvl="1">
              <a:lnSpc>
                <a:spcPct val="110000"/>
              </a:lnSpc>
              <a:buFont typeface="Arial" pitchFamily="34" charset="0"/>
              <a:buChar char="•"/>
            </a:pPr>
            <a:r>
              <a:rPr lang="en-US" sz="1400" dirty="0" smtClean="0">
                <a:latin typeface="+mn-lt"/>
              </a:rPr>
              <a:t>Commercial/industrial </a:t>
            </a:r>
            <a:r>
              <a:rPr lang="en-US" sz="1400" dirty="0">
                <a:latin typeface="+mn-lt"/>
              </a:rPr>
              <a:t>surveillance </a:t>
            </a:r>
            <a:r>
              <a:rPr lang="en-US" sz="1400" dirty="0" smtClean="0">
                <a:latin typeface="+mn-lt"/>
              </a:rPr>
              <a:t>devices</a:t>
            </a:r>
            <a:endParaRPr lang="en-US" sz="1400" dirty="0">
              <a:latin typeface="+mn-lt"/>
            </a:endParaRPr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71170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Motivation for UL MIMO </a:t>
            </a:r>
            <a:r>
              <a:rPr lang="en-US" dirty="0" smtClean="0">
                <a:latin typeface="+mj-lt"/>
              </a:rPr>
              <a:t>innovation (cont.)</a:t>
            </a:r>
            <a:endParaRPr lang="en-US" dirty="0">
              <a:latin typeface="+mj-lt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sz="1800" dirty="0">
                <a:latin typeface="+mn-lt"/>
              </a:rPr>
              <a:t>New carrier frequency </a:t>
            </a:r>
          </a:p>
          <a:p>
            <a:pPr lvl="1">
              <a:buFont typeface="Arial" pitchFamily="34" charset="0"/>
              <a:buChar char="•"/>
            </a:pPr>
            <a:r>
              <a:rPr lang="en-US" sz="1600" dirty="0" smtClean="0">
                <a:latin typeface="+mn-lt"/>
              </a:rPr>
              <a:t>Further higher carrier frequency up to 71GHz </a:t>
            </a:r>
          </a:p>
          <a:p>
            <a:pPr lvl="1">
              <a:buFont typeface="Arial" pitchFamily="34" charset="0"/>
              <a:buChar char="•"/>
            </a:pPr>
            <a:r>
              <a:rPr lang="en-US" sz="1600" dirty="0" smtClean="0">
                <a:latin typeface="+mn-lt"/>
              </a:rPr>
              <a:t>Even more challenging propagation calls for advanced multi-antenna innovation</a:t>
            </a:r>
            <a:endParaRPr lang="en-US" sz="1600" dirty="0">
              <a:latin typeface="+mn-lt"/>
            </a:endParaRPr>
          </a:p>
          <a:p>
            <a:pPr>
              <a:buFont typeface="Wingdings" pitchFamily="2" charset="2"/>
              <a:buChar char="q"/>
            </a:pPr>
            <a:r>
              <a:rPr lang="en-US" sz="1800" dirty="0">
                <a:latin typeface="+mn-lt"/>
              </a:rPr>
              <a:t>New system bandwidth </a:t>
            </a:r>
          </a:p>
          <a:p>
            <a:pPr lvl="1">
              <a:buFont typeface="Arial" pitchFamily="34" charset="0"/>
              <a:buChar char="•"/>
            </a:pPr>
            <a:r>
              <a:rPr lang="en-US" sz="1600" dirty="0" smtClean="0">
                <a:latin typeface="+mn-lt"/>
              </a:rPr>
              <a:t>BW up to 400MHz (compared to 20MHz@ LTE)</a:t>
            </a:r>
            <a:endParaRPr lang="en-US" sz="1600" dirty="0">
              <a:latin typeface="+mn-lt"/>
            </a:endParaRPr>
          </a:p>
          <a:p>
            <a:pPr>
              <a:buFont typeface="Wingdings" pitchFamily="2" charset="2"/>
              <a:buChar char="q"/>
            </a:pPr>
            <a:r>
              <a:rPr lang="en-US" sz="1800" dirty="0">
                <a:latin typeface="+mn-lt"/>
              </a:rPr>
              <a:t>New operation paradigm</a:t>
            </a:r>
          </a:p>
          <a:p>
            <a:pPr lvl="1">
              <a:buFont typeface="Arial" pitchFamily="34" charset="0"/>
              <a:buChar char="•"/>
            </a:pPr>
            <a:r>
              <a:rPr lang="en-US" sz="1600" dirty="0">
                <a:latin typeface="+mn-lt"/>
              </a:rPr>
              <a:t>AI/ML: </a:t>
            </a:r>
            <a:r>
              <a:rPr lang="en-US" sz="1600" dirty="0" smtClean="0">
                <a:latin typeface="+mn-lt"/>
              </a:rPr>
              <a:t>where a good system model is lacking, or too complicated to be tractable</a:t>
            </a:r>
            <a:endParaRPr lang="en-US" sz="1400" dirty="0">
              <a:latin typeface="+mn-lt"/>
            </a:endParaRP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07778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UL MIMO - Potential Enhancement Areas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71550"/>
            <a:ext cx="5184576" cy="424847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sz="1600" dirty="0">
                <a:solidFill>
                  <a:schemeClr val="tx2"/>
                </a:solidFill>
                <a:latin typeface="+mj-lt"/>
              </a:rPr>
              <a:t>UL frequency selective precoding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sz="1100" dirty="0">
                <a:solidFill>
                  <a:schemeClr val="tx2"/>
                </a:solidFill>
              </a:rPr>
              <a:t>W</a:t>
            </a:r>
            <a:r>
              <a:rPr lang="en-US" sz="1100" dirty="0">
                <a:solidFill>
                  <a:schemeClr val="tx2"/>
                </a:solidFill>
              </a:rPr>
              <a:t>ideband precoding leading to low precoding granularity and multiuser scheduling gain </a:t>
            </a:r>
          </a:p>
          <a:p>
            <a:pPr lvl="1">
              <a:buFont typeface="Arial" pitchFamily="34" charset="0"/>
              <a:buChar char="•"/>
            </a:pPr>
            <a:r>
              <a:rPr lang="en-US" sz="1100" dirty="0">
                <a:solidFill>
                  <a:schemeClr val="tx2"/>
                </a:solidFill>
              </a:rPr>
              <a:t>Up to 30% cell-average and 60% cell-edge throughput gain is achievable by frequency-selective precoding</a:t>
            </a:r>
          </a:p>
          <a:p>
            <a:pPr>
              <a:buFont typeface="Wingdings" pitchFamily="2" charset="2"/>
              <a:buChar char="q"/>
            </a:pPr>
            <a:r>
              <a:rPr lang="en-US" sz="1600" dirty="0">
                <a:solidFill>
                  <a:schemeClr val="tx2"/>
                </a:solidFill>
                <a:latin typeface="+mj-lt"/>
              </a:rPr>
              <a:t>Beam management enhancements with multi-panel TX and multi-panel/TRP RX deployment</a:t>
            </a:r>
          </a:p>
          <a:p>
            <a:pPr lvl="1">
              <a:buFont typeface="Arial" pitchFamily="34" charset="0"/>
              <a:buChar char="•"/>
            </a:pPr>
            <a:r>
              <a:rPr lang="en-US" sz="1100" dirty="0" smtClean="0">
                <a:solidFill>
                  <a:schemeClr val="tx2"/>
                </a:solidFill>
              </a:rPr>
              <a:t>Pre-Rel-18 </a:t>
            </a:r>
            <a:r>
              <a:rPr lang="en-US" sz="1100" dirty="0">
                <a:solidFill>
                  <a:schemeClr val="tx2"/>
                </a:solidFill>
              </a:rPr>
              <a:t>NR device can only choose one panel for UL transmission, unable to fully utilize UL device investment (e.g. multiple PA and panels)</a:t>
            </a:r>
          </a:p>
          <a:p>
            <a:pPr lvl="1">
              <a:buFont typeface="Arial" pitchFamily="34" charset="0"/>
              <a:buChar char="•"/>
            </a:pPr>
            <a:r>
              <a:rPr lang="en-US" sz="1100" dirty="0">
                <a:solidFill>
                  <a:schemeClr val="tx2"/>
                </a:solidFill>
              </a:rPr>
              <a:t>Joint transmission enabling multiple panels simultaneously is promising, considering multi-panel, multi-site and multi-RSU scenario</a:t>
            </a:r>
          </a:p>
          <a:p>
            <a:pPr>
              <a:buFont typeface="Wingdings" pitchFamily="2" charset="2"/>
              <a:buChar char="q"/>
            </a:pPr>
            <a:r>
              <a:rPr lang="en-US" sz="1600" dirty="0">
                <a:solidFill>
                  <a:schemeClr val="tx2"/>
                </a:solidFill>
                <a:latin typeface="+mj-lt"/>
              </a:rPr>
              <a:t>Higher-order UL-MIMO</a:t>
            </a:r>
          </a:p>
          <a:p>
            <a:pPr lvl="1">
              <a:buFont typeface="Arial" pitchFamily="34" charset="0"/>
              <a:buChar char="•"/>
            </a:pPr>
            <a:r>
              <a:rPr lang="en-US" sz="1100" dirty="0">
                <a:solidFill>
                  <a:schemeClr val="tx2"/>
                </a:solidFill>
              </a:rPr>
              <a:t>Extension to 8 layer UL MIMO can bridge the gap with DL performance, especially for advanced wireless nodes </a:t>
            </a:r>
            <a:endParaRPr lang="en-US" sz="1100" dirty="0" smtClean="0">
              <a:solidFill>
                <a:schemeClr val="tx2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1100" dirty="0" smtClean="0">
                <a:solidFill>
                  <a:schemeClr val="tx2"/>
                </a:solidFill>
              </a:rPr>
              <a:t>Enhancement </a:t>
            </a:r>
            <a:r>
              <a:rPr lang="en-US" sz="1100" dirty="0">
                <a:solidFill>
                  <a:schemeClr val="tx2"/>
                </a:solidFill>
              </a:rPr>
              <a:t>areas include SRS, UL codebook, control channel </a:t>
            </a:r>
            <a:r>
              <a:rPr lang="en-US" sz="1100" dirty="0" smtClean="0">
                <a:solidFill>
                  <a:schemeClr val="tx2"/>
                </a:solidFill>
              </a:rPr>
              <a:t>extension</a:t>
            </a:r>
          </a:p>
          <a:p>
            <a:pPr>
              <a:buFont typeface="Wingdings" pitchFamily="2" charset="2"/>
              <a:buChar char="q"/>
            </a:pPr>
            <a:r>
              <a:rPr lang="en-US" sz="1600" dirty="0">
                <a:solidFill>
                  <a:schemeClr val="tx2"/>
                </a:solidFill>
                <a:latin typeface="+mj-lt"/>
              </a:rPr>
              <a:t>Ultra-high-density UL-MIMO  </a:t>
            </a:r>
          </a:p>
          <a:p>
            <a:pPr lvl="1">
              <a:buFont typeface="Arial" pitchFamily="34" charset="0"/>
              <a:buChar char="•"/>
            </a:pPr>
            <a:r>
              <a:rPr lang="en-US" sz="1100" dirty="0">
                <a:solidFill>
                  <a:schemeClr val="tx2"/>
                </a:solidFill>
              </a:rPr>
              <a:t>DMRS overhead reduction</a:t>
            </a:r>
          </a:p>
          <a:p>
            <a:endParaRPr lang="en-US" sz="1700" dirty="0" smtClean="0"/>
          </a:p>
          <a:p>
            <a:pPr lvl="1"/>
            <a:endParaRPr lang="en-US" sz="1400" dirty="0">
              <a:latin typeface="+mj-lt"/>
            </a:endParaRPr>
          </a:p>
          <a:p>
            <a:pPr lvl="1"/>
            <a:endParaRPr lang="en-US" sz="1400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pic>
        <p:nvPicPr>
          <p:cNvPr id="14338" name="图片 1" descr="说明: FC-UE1.e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6" r="6250"/>
          <a:stretch>
            <a:fillRect/>
          </a:stretch>
        </p:blipFill>
        <p:spPr bwMode="auto">
          <a:xfrm>
            <a:off x="5508104" y="555526"/>
            <a:ext cx="2990850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图片 3" descr="说明: FC-UEA.em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4" r="7178"/>
          <a:stretch>
            <a:fillRect/>
          </a:stretch>
        </p:blipFill>
        <p:spPr bwMode="auto">
          <a:xfrm>
            <a:off x="5508104" y="2715766"/>
            <a:ext cx="292735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390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4767263"/>
            <a:ext cx="432048" cy="273844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C7EDC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C7EDC9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345</Words>
  <Application>Microsoft Office PowerPoint</Application>
  <PresentationFormat>全屏显示(16:9)</PresentationFormat>
  <Paragraphs>58</Paragraphs>
  <Slides>6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1_Office 主题</vt:lpstr>
      <vt:lpstr>Office 主题</vt:lpstr>
      <vt:lpstr>On UL MIMO enhancements in Rel-18</vt:lpstr>
      <vt:lpstr>UL MIMO – Current Status</vt:lpstr>
      <vt:lpstr>Motivation for UL MIMO innovation</vt:lpstr>
      <vt:lpstr>Motivation for UL MIMO innovation (cont.)</vt:lpstr>
      <vt:lpstr>UL MIMO - Potential Enhancement Areas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2020-03-10T03:17:57Z</dcterms:created>
  <dcterms:modified xsi:type="dcterms:W3CDTF">2021-06-07T14:34:13Z</dcterms:modified>
</cp:coreProperties>
</file>