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9"/>
  </p:notesMasterIdLst>
  <p:handoutMasterIdLst>
    <p:handoutMasterId r:id="rId10"/>
  </p:handoutMasterIdLst>
  <p:sldIdLst>
    <p:sldId id="373" r:id="rId3"/>
    <p:sldId id="377" r:id="rId4"/>
    <p:sldId id="376" r:id="rId5"/>
    <p:sldId id="379" r:id="rId6"/>
    <p:sldId id="381" r:id="rId7"/>
    <p:sldId id="352" r:id="rId8"/>
  </p:sldIdLst>
  <p:sldSz cx="9144000" cy="5143500" type="screen16x9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93" autoAdjust="0"/>
    <p:restoredTop sz="96625" autoAdjust="0"/>
  </p:normalViewPr>
  <p:slideViewPr>
    <p:cSldViewPr>
      <p:cViewPr>
        <p:scale>
          <a:sx n="75" d="100"/>
          <a:sy n="75" d="100"/>
        </p:scale>
        <p:origin x="-1692" y="-3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6/7/2021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2021/6/7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139702"/>
            <a:ext cx="8424936" cy="108012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On flexible spectrum usage in Rel-18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503853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RWS-210402</a:t>
            </a:r>
            <a:endParaRPr lang="zh-CN" altLang="en-US" sz="2000" b="1" dirty="0" smtClean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671" y="573832"/>
            <a:ext cx="571033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3GPP TSG RAN Rel-18 workshop</a:t>
            </a:r>
          </a:p>
          <a:p>
            <a:r>
              <a:rPr lang="en-US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Electronic Meeting, June 28 - July 2, 2021</a:t>
            </a:r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‎</a:t>
            </a:r>
          </a:p>
          <a:p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Document for: Discussion</a:t>
            </a:r>
            <a:endParaRPr lang="en-US" b="1" cap="sm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Item</a:t>
            </a: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4.1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3700213"/>
            <a:ext cx="8858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China </a:t>
            </a:r>
            <a:r>
              <a:rPr lang="en-US" altLang="zh-CN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Academy of Telecommunications Technology (CATT)</a:t>
            </a:r>
          </a:p>
          <a:p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b="1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3600" b="1" dirty="0" smtClean="0">
                <a:latin typeface="Calibri" pitchFamily="34" charset="0"/>
                <a:ea typeface="+mj-ea"/>
              </a:rPr>
              <a:t>Motivation</a:t>
            </a:r>
            <a:endParaRPr lang="en-US" altLang="en-US" sz="3600" b="1" dirty="0">
              <a:latin typeface="Calibri" pitchFamily="34" charset="0"/>
              <a:ea typeface="+mj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Fragmented spectrum resources in different frequency bands, in particular in </a:t>
            </a:r>
            <a:r>
              <a:rPr lang="en-US" dirty="0" smtClean="0"/>
              <a:t>low </a:t>
            </a:r>
            <a:r>
              <a:rPr lang="en-US" dirty="0"/>
              <a:t>frequency bands, e.g. 700MHz/800MHz/900MHz</a:t>
            </a:r>
          </a:p>
          <a:p>
            <a:pPr lvl="1"/>
            <a:r>
              <a:rPr lang="en-US" dirty="0"/>
              <a:t>Large overhead of common signals incl. e.g. SSB, SIB etc., in each carrier in each frequency band</a:t>
            </a:r>
          </a:p>
          <a:p>
            <a:pPr lvl="1"/>
            <a:r>
              <a:rPr lang="en-US" dirty="0"/>
              <a:t>Larger bandwidth is desired to achieve higher UE throughput</a:t>
            </a:r>
          </a:p>
          <a:p>
            <a:pPr lvl="1"/>
            <a:r>
              <a:rPr lang="en-US" dirty="0"/>
              <a:t>Long (de-)activation of </a:t>
            </a:r>
            <a:r>
              <a:rPr lang="en-US" dirty="0" err="1"/>
              <a:t>SCell</a:t>
            </a:r>
            <a:r>
              <a:rPr lang="en-US" dirty="0"/>
              <a:t>(s) delay in CA framework</a:t>
            </a:r>
          </a:p>
          <a:p>
            <a:pPr lvl="1"/>
            <a:r>
              <a:rPr lang="en-US" dirty="0"/>
              <a:t>Complicated mobility management/measurement </a:t>
            </a:r>
          </a:p>
          <a:p>
            <a:pPr lvl="1"/>
            <a:r>
              <a:rPr lang="en-US" dirty="0"/>
              <a:t>Sync/QCL assumptions can be inferred across multiple frequency bands</a:t>
            </a:r>
          </a:p>
          <a:p>
            <a:endParaRPr 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5616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3600" b="1" dirty="0" smtClean="0">
                <a:latin typeface="Calibri" pitchFamily="34" charset="0"/>
              </a:rPr>
              <a:t>Solution</a:t>
            </a:r>
            <a:endParaRPr lang="en-US" altLang="en-US" sz="3600" b="1" dirty="0">
              <a:latin typeface="Calibri" pitchFamily="34" charset="0"/>
              <a:ea typeface="+mj-ea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457200" y="951570"/>
            <a:ext cx="8229600" cy="4191929"/>
          </a:xfrm>
        </p:spPr>
        <p:txBody>
          <a:bodyPr>
            <a:normAutofit/>
          </a:bodyPr>
          <a:lstStyle/>
          <a:p>
            <a:r>
              <a:rPr lang="en-US" dirty="0"/>
              <a:t>Serving Cell over Multi-Band (</a:t>
            </a:r>
            <a:r>
              <a:rPr lang="en-US" dirty="0" err="1"/>
              <a:t>SCoMB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A serving cell includes multiple carriers within a frequency band or across multiple frequency </a:t>
            </a:r>
            <a:r>
              <a:rPr lang="en-US" dirty="0" smtClean="0"/>
              <a:t>bands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Potential benefits</a:t>
            </a:r>
            <a:endParaRPr lang="en-US" dirty="0"/>
          </a:p>
          <a:p>
            <a:pPr lvl="1"/>
            <a:r>
              <a:rPr lang="en-US" dirty="0"/>
              <a:t>Reduced overhead of common signals</a:t>
            </a:r>
          </a:p>
          <a:p>
            <a:pPr lvl="1"/>
            <a:r>
              <a:rPr lang="en-US" dirty="0"/>
              <a:t>Fast carrier switching/activation</a:t>
            </a:r>
          </a:p>
          <a:p>
            <a:pPr lvl="1"/>
            <a:endParaRPr 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191179"/>
              </p:ext>
            </p:extLst>
          </p:nvPr>
        </p:nvGraphicFramePr>
        <p:xfrm>
          <a:off x="128588" y="1760959"/>
          <a:ext cx="9077325" cy="246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Visio" r:id="rId3" imgW="6108664" imgH="2215193" progId="Visio.Drawing.11">
                  <p:embed/>
                </p:oleObj>
              </mc:Choice>
              <mc:Fallback>
                <p:oleObj name="Visio" r:id="rId3" imgW="6108664" imgH="2215193" progId="Visio.Drawing.11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8" y="1760959"/>
                        <a:ext cx="9077325" cy="2466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4427984" y="4301683"/>
            <a:ext cx="5112568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dirty="0">
                <a:solidFill>
                  <a:srgbClr val="240967"/>
                </a:solidFill>
              </a:rPr>
              <a:t>Simplified/better management of mobility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dirty="0">
                <a:solidFill>
                  <a:srgbClr val="240967"/>
                </a:solidFill>
              </a:rPr>
              <a:t>Less scheduling overhead</a:t>
            </a:r>
          </a:p>
        </p:txBody>
      </p:sp>
    </p:spTree>
    <p:extLst>
      <p:ext uri="{BB962C8B-B14F-4D97-AF65-F5344CB8AC3E}">
        <p14:creationId xmlns:p14="http://schemas.microsoft.com/office/powerpoint/2010/main" val="2639557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3600" b="1" dirty="0" smtClean="0">
                <a:latin typeface="Calibri" pitchFamily="34" charset="0"/>
              </a:rPr>
              <a:t>Scope of work</a:t>
            </a:r>
            <a:endParaRPr lang="en-US" altLang="en-US" sz="3600" b="1" dirty="0">
              <a:latin typeface="Calibri" pitchFamily="34" charset="0"/>
              <a:ea typeface="+mj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Configuration of a serving cell with multiple carriers</a:t>
            </a:r>
          </a:p>
          <a:p>
            <a:r>
              <a:rPr lang="en-US" dirty="0"/>
              <a:t>Scheduling/resource allocation/transmission/feedback within a serving cell with multiple carriers</a:t>
            </a:r>
          </a:p>
          <a:p>
            <a:pPr lvl="1"/>
            <a:r>
              <a:rPr lang="en-US" dirty="0"/>
              <a:t>Fast carrier switching among the carriers within a serving cell</a:t>
            </a:r>
          </a:p>
          <a:p>
            <a:pPr lvl="1"/>
            <a:r>
              <a:rPr lang="en-US" dirty="0"/>
              <a:t>A single DCI scheduling PDSCH/PUSCH across multiple carriers</a:t>
            </a:r>
          </a:p>
          <a:p>
            <a:pPr lvl="1"/>
            <a:r>
              <a:rPr lang="en-US" dirty="0"/>
              <a:t>Resource allocation of PDSCH/PUSCH across multiple carriers</a:t>
            </a:r>
          </a:p>
          <a:p>
            <a:pPr lvl="1"/>
            <a:r>
              <a:rPr lang="en-US" dirty="0"/>
              <a:t>A </a:t>
            </a:r>
            <a:r>
              <a:rPr lang="en-US" altLang="zh-CN" dirty="0" smtClean="0"/>
              <a:t>s</a:t>
            </a:r>
            <a:r>
              <a:rPr lang="en-US" dirty="0" smtClean="0"/>
              <a:t>ingle </a:t>
            </a:r>
            <a:r>
              <a:rPr lang="en-US" dirty="0"/>
              <a:t>or multiple TB transmission across multiple carriers and the HARQ-ACK feedback mechanism of the TB(s)</a:t>
            </a:r>
          </a:p>
          <a:p>
            <a:r>
              <a:rPr lang="en-US" dirty="0"/>
              <a:t>Co-existence with legacy UE if any</a:t>
            </a:r>
          </a:p>
          <a:p>
            <a:r>
              <a:rPr lang="en-US" dirty="0"/>
              <a:t>Mobility/measurement enhancements with a serving cell with multiple carriers</a:t>
            </a:r>
          </a:p>
          <a:p>
            <a:endParaRPr 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4741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b="1" dirty="0" smtClean="0">
                <a:latin typeface="Calibri" pitchFamily="34" charset="0"/>
              </a:rPr>
              <a:t>Summary</a:t>
            </a:r>
            <a:endParaRPr lang="zh-CN" altLang="en-US" sz="3600" b="1" dirty="0">
              <a:latin typeface="Calibri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>
                <a:latin typeface="Calibri" pitchFamily="34" charset="0"/>
              </a:rPr>
              <a:t>This </a:t>
            </a:r>
            <a:r>
              <a:rPr lang="en-US" altLang="zh-CN" dirty="0">
                <a:latin typeface="Calibri" pitchFamily="34" charset="0"/>
              </a:rPr>
              <a:t>contribution discuss flexible spectrum usage in </a:t>
            </a:r>
            <a:r>
              <a:rPr lang="en-US" altLang="zh-CN" dirty="0" smtClean="0">
                <a:latin typeface="Calibri" pitchFamily="34" charset="0"/>
              </a:rPr>
              <a:t>Rel-18. More specifically, Serving </a:t>
            </a:r>
            <a:r>
              <a:rPr lang="en-US" altLang="zh-CN" dirty="0">
                <a:latin typeface="Calibri" pitchFamily="34" charset="0"/>
              </a:rPr>
              <a:t>Cell over Multi-Band (</a:t>
            </a:r>
            <a:r>
              <a:rPr lang="en-US" altLang="zh-CN" dirty="0" err="1" smtClean="0">
                <a:latin typeface="Calibri" pitchFamily="34" charset="0"/>
              </a:rPr>
              <a:t>SCoMB</a:t>
            </a:r>
            <a:r>
              <a:rPr lang="en-US" altLang="zh-CN" dirty="0" smtClean="0">
                <a:latin typeface="Calibri" pitchFamily="34" charset="0"/>
              </a:rPr>
              <a:t>), where a </a:t>
            </a:r>
            <a:r>
              <a:rPr lang="en-US" altLang="zh-CN" dirty="0">
                <a:latin typeface="Calibri" pitchFamily="34" charset="0"/>
              </a:rPr>
              <a:t>serving cell includes multiple carriers within a frequency band or across multiple frequency </a:t>
            </a:r>
            <a:r>
              <a:rPr lang="en-US" altLang="zh-CN" dirty="0" smtClean="0">
                <a:latin typeface="Calibri" pitchFamily="34" charset="0"/>
              </a:rPr>
              <a:t>bands, is elaborated. </a:t>
            </a:r>
          </a:p>
          <a:p>
            <a:pPr marL="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dirty="0" smtClean="0">
              <a:latin typeface="Calibri" pitchFamily="34" charset="0"/>
            </a:endParaRPr>
          </a:p>
          <a:p>
            <a:pPr marL="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b="1" dirty="0" smtClean="0">
                <a:latin typeface="Calibri" pitchFamily="34" charset="0"/>
              </a:rPr>
              <a:t>Proposal 1  RAN takes into account the benefits of </a:t>
            </a:r>
            <a:r>
              <a:rPr lang="en-US" altLang="zh-CN" b="1" dirty="0" err="1" smtClean="0">
                <a:latin typeface="Calibri" pitchFamily="34" charset="0"/>
              </a:rPr>
              <a:t>SCoMB</a:t>
            </a:r>
            <a:r>
              <a:rPr lang="en-US" altLang="zh-CN" b="1" dirty="0" smtClean="0">
                <a:latin typeface="Calibri" pitchFamily="34" charset="0"/>
              </a:rPr>
              <a:t> as shown in slide </a:t>
            </a:r>
            <a:r>
              <a:rPr lang="en-US" altLang="zh-CN" b="1" dirty="0" smtClean="0">
                <a:latin typeface="Calibri" pitchFamily="34" charset="0"/>
              </a:rPr>
              <a:t>3, </a:t>
            </a:r>
            <a:r>
              <a:rPr lang="en-US" altLang="zh-CN" b="1" dirty="0" smtClean="0">
                <a:latin typeface="Calibri" pitchFamily="34" charset="0"/>
              </a:rPr>
              <a:t>and considers it as one of the Rel-18 topics for further </a:t>
            </a:r>
            <a:r>
              <a:rPr lang="en-US" altLang="zh-CN" b="1" dirty="0" smtClean="0">
                <a:latin typeface="Calibri" pitchFamily="34" charset="0"/>
              </a:rPr>
              <a:t>discussion. </a:t>
            </a:r>
            <a:endParaRPr lang="en-US" altLang="zh-CN" b="1" dirty="0">
              <a:latin typeface="Calibri" pitchFamily="34" charset="0"/>
            </a:endParaRPr>
          </a:p>
          <a:p>
            <a:pPr marL="457200" lvl="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>
              <a:latin typeface="Calibri" pitchFamily="34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7097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4767263"/>
            <a:ext cx="432048" cy="273844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</Words>
  <Application>Microsoft Office PowerPoint</Application>
  <PresentationFormat>全屏显示(16:9)</PresentationFormat>
  <Paragraphs>49</Paragraphs>
  <Slides>6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1_Office 主题</vt:lpstr>
      <vt:lpstr>Office 主题</vt:lpstr>
      <vt:lpstr>Microsoft Visio 绘图</vt:lpstr>
      <vt:lpstr>On flexible spectrum usage in Rel-18</vt:lpstr>
      <vt:lpstr>Motivation</vt:lpstr>
      <vt:lpstr>Solution</vt:lpstr>
      <vt:lpstr>Scope of work</vt:lpstr>
      <vt:lpstr>Summary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2021-06-07T13:56:19Z</dcterms:modified>
</cp:coreProperties>
</file>