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0" r:id="rId16"/>
    <p:sldId id="271" r:id="rId17"/>
    <p:sldId id="25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57" autoAdjust="0"/>
    <p:restoredTop sz="90449" autoAdjust="0"/>
  </p:normalViewPr>
  <p:slideViewPr>
    <p:cSldViewPr snapToGrid="0">
      <p:cViewPr varScale="1">
        <p:scale>
          <a:sx n="85" d="100"/>
          <a:sy n="85" d="100"/>
        </p:scale>
        <p:origin x="110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95A34-EACF-470B-BB9D-1E4536825288}" type="datetimeFigureOut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E9896-5C82-42EB-B2DA-A3CF61212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8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3E9896-5C82-42EB-B2DA-A3CF6121271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819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3E9896-5C82-42EB-B2DA-A3CF6121271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07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B6C7C8-0149-462A-BB28-C90D256A4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BB62F2B-447C-4704-83B1-5045F6774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D33166-E4FF-4219-90A3-ADFF218F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2B76-6867-4A2F-B473-9233E8A68D29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B0EC2D-EFF2-49BE-8350-51BD23992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8467F2-C486-4E6B-B7D6-E8A4524A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47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7DCE86-1B8F-4112-9D51-D86C4398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D8FB2B-77A9-444F-BFC4-05EDFD3591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19AC16-B22C-4A78-BFB0-4CEDE093E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3EEB-C2CA-40F1-B934-70EED91DE39E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5E1E6C-7FFC-4129-AA9A-FA83A79BD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BE14E-4BE1-4EA3-8760-8BFAC5805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0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0AC062E-F242-402A-ACCE-498A22E5B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E476EF-0D5B-4F20-B26F-FE95FE890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6AF3DC-2D16-4CC5-ABDF-8477A891A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1EC8-1B03-407E-B6BA-5E9DF6ABA1DE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718752-3BF7-4121-8E42-824AEF15B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1E9821-975C-40CE-BB89-755B4537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90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93B970-C67E-45B3-B9AC-617716493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B9997C-6E3F-4421-9C75-643E41F2A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4F693E-2AD0-4BA6-B8EA-0A3B9E255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07A4C-EC26-436B-8A72-97A365EC0098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34BE0-5723-4DB2-BEC3-9D0384307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15CC85-8D79-41B4-B25A-2F0F9534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12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C576C7-5EF5-42C2-AE94-6F47E485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97D117-01FC-41F2-BD07-D4C184282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A5486B-65EB-408F-945F-2D2A42A74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C59FD-9B72-45F9-9751-057046BCBC4C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15D8FE-84FC-43BF-823B-CC371367E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E8F99-AF3C-4117-B111-C380FACF2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6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503860-7FD2-4882-875D-1346A43C6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B68153-47F6-4502-BB46-B70726857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948105-7C65-4447-9CFE-ED5836FCD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DDD8B4C-8005-4CCD-9444-7D342B946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81E7-7C23-4EC0-8DE3-BF4AC88F7780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D954F4-8F9F-4423-8EA5-10C2D661F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E9F8D5-12CB-4D96-AC60-F69CD996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83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F95C65-4CB1-4C46-B176-26DCE32E8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CDF363-EAD4-4C03-8C9C-BC29DFBCC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2320091-7202-4E62-B56E-046DB63E6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D3F50E1-DCB5-4E2D-A6C4-2A024DCBA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6954BA6-65DD-46DC-AB6E-14FC66A27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F8BA277-1C07-4D49-A996-B7A2E3FC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EF3A5-96D9-4EF3-B740-4E41C5FC314D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F1CC6C0-4D95-4CA0-8B2C-B0065754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3B64FB7-1940-4125-A285-4997D4E43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711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188CF-C7FD-4DC5-86CD-F6E96C11B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8D4FF1-FD4C-4666-95B7-03A20D4E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B595-A00F-4A79-ACF7-7AD075FFBB38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016D3D-FB86-45D4-A160-97A94C655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2E918C3-F660-4B7C-BFB8-9B0E3C360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22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DD4FEF-8063-4FCB-A915-EDD5A9F8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CCC3-449C-4F91-9275-9294E446B40B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6E09CE4-34A1-49F7-BF64-FC6D66E9D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D320DF-3F83-4E02-877C-4F456EC77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4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2404E9-076D-4D92-B17E-5632FB15F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B37B82-3AC7-400D-B09B-7BD60702C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5BA7C9-B9EC-4EB1-87EE-AE2C8B1A1C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D826B7-A698-447B-B97C-0ED91ED3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A23D-461E-4AF7-890E-EED8CF97F3CD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ECF1A6-D611-4996-9DFA-DA4D4A44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F4D20B-B07A-4485-9F01-72C16C8E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A3CC65-364A-4C0D-9A98-A99D96994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13DD94B-692C-424F-BA73-FCEF3A0806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F5F7BF-CD7C-47A0-B8D3-B69838272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61E691-57AA-4AC3-B9FF-D7BE32D8B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8880-98B2-4201-A50B-AFB025290ED7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E3FAF7-7D6D-417A-A0D6-E2FFD3B2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48824B-9A74-4D46-A4BF-335708961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4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A57615B-AAB3-4075-ADCA-8E6B4F732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F8C786-5D56-4416-90B0-8E0EFE454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E5A9F1-1725-4768-AD58-C09DDABEE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883D9-E56F-4240-BF04-54A551D2DCC9}" type="datetime1">
              <a:rPr lang="zh-CN" altLang="en-US" smtClean="0"/>
              <a:t>2021-06-07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525589-EE32-4817-ACF2-35BE558690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5D37E5-6DDC-4D62-891F-1C44CEF6B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3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bmw-brilliance.cn/cn/en/index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0721D-05EF-4916-8882-12E7EA53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6779" y="1214438"/>
            <a:ext cx="11771869" cy="1700212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Requirements to URLLC, positioning and perception for automotive industry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2D07967-29E9-4EFB-8FA1-14264BD58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6973" y="4376395"/>
            <a:ext cx="9144000" cy="1655762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CMCC, BMW Brilliance Automotive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B01AA7-2FA5-4263-817E-5E8E9730A6A1}"/>
              </a:ext>
            </a:extLst>
          </p:cNvPr>
          <p:cNvSpPr txBox="1"/>
          <p:nvPr/>
        </p:nvSpPr>
        <p:spPr>
          <a:xfrm>
            <a:off x="317156" y="265324"/>
            <a:ext cx="118748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 RAN Rel-18 workshop							      RWS-210350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Electronic Meeting, June 28 - July 2, 2021</a:t>
            </a:r>
          </a:p>
        </p:txBody>
      </p:sp>
    </p:spTree>
    <p:extLst>
      <p:ext uri="{BB962C8B-B14F-4D97-AF65-F5344CB8AC3E}">
        <p14:creationId xmlns:p14="http://schemas.microsoft.com/office/powerpoint/2010/main" val="3362099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04A611ED-59DB-4DF8-820E-1E484308A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787" y="0"/>
            <a:ext cx="10327216" cy="871539"/>
          </a:xfrm>
        </p:spPr>
        <p:txBody>
          <a:bodyPr/>
          <a:lstStyle/>
          <a:p>
            <a:r>
              <a:rPr lang="en-US" altLang="zh-CN" sz="2799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Outline</a:t>
            </a:r>
            <a:endParaRPr lang="zh-CN" altLang="en-US" sz="2799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68EA951E-AA4C-4427-B963-3F442F73CB54}"/>
              </a:ext>
            </a:extLst>
          </p:cNvPr>
          <p:cNvSpPr txBox="1"/>
          <p:nvPr/>
        </p:nvSpPr>
        <p:spPr>
          <a:xfrm>
            <a:off x="1040818" y="1315226"/>
            <a:ext cx="108322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Overview on Automotive Industry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rgbClr val="666666"/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URLLC enhancement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Positioning enhancement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Perception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Passive </a:t>
            </a:r>
            <a:r>
              <a:rPr lang="en-US" altLang="zh-CN" sz="2400" b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IoT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527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24F0497-030C-455E-9F7C-B8D7FFF98BCE}"/>
              </a:ext>
            </a:extLst>
          </p:cNvPr>
          <p:cNvSpPr/>
          <p:nvPr/>
        </p:nvSpPr>
        <p:spPr>
          <a:xfrm>
            <a:off x="1374809" y="1424419"/>
            <a:ext cx="9814121" cy="5282095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1">
            <a:extLst>
              <a:ext uri="{FF2B5EF4-FFF2-40B4-BE49-F238E27FC236}">
                <a16:creationId xmlns:a16="http://schemas.microsoft.com/office/drawing/2014/main" id="{268E812E-C9D1-493F-97DA-DB183232DB1F}"/>
              </a:ext>
            </a:extLst>
          </p:cNvPr>
          <p:cNvSpPr txBox="1">
            <a:spLocks/>
          </p:cNvSpPr>
          <p:nvPr/>
        </p:nvSpPr>
        <p:spPr>
          <a:xfrm>
            <a:off x="592746" y="151486"/>
            <a:ext cx="10736446" cy="99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Positioning Enhancement--Motivation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D52F8E2-6C1D-477E-87A8-00140B6B0A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781" y="1689341"/>
            <a:ext cx="5988757" cy="342494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5D4CE14-27F1-4903-9AFB-57878787A148}"/>
              </a:ext>
            </a:extLst>
          </p:cNvPr>
          <p:cNvSpPr txBox="1"/>
          <p:nvPr/>
        </p:nvSpPr>
        <p:spPr>
          <a:xfrm>
            <a:off x="1727661" y="5177001"/>
            <a:ext cx="9461269" cy="13619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Motivation: Real-time tracking of vehicle locations on the assembly line, achieving visualized and precise management of the entire production process.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Deploying 1 single network to provide capabilities of radio connection and indoor positioning will reduce the cost of investment, comparing with the current deployed cable connection + UWB positioning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Positioning accuracy</a:t>
            </a: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0.1m for NLOS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34E40FE-E6A1-4C5B-9271-322AA8CFDBE0}"/>
              </a:ext>
            </a:extLst>
          </p:cNvPr>
          <p:cNvSpPr/>
          <p:nvPr/>
        </p:nvSpPr>
        <p:spPr>
          <a:xfrm>
            <a:off x="4519868" y="1224792"/>
            <a:ext cx="393060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Car positioning in factory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9C20104-8951-4ABD-ADC9-04EC0AE496B2}"/>
              </a:ext>
            </a:extLst>
          </p:cNvPr>
          <p:cNvSpPr/>
          <p:nvPr/>
        </p:nvSpPr>
        <p:spPr>
          <a:xfrm>
            <a:off x="373274" y="753475"/>
            <a:ext cx="3699962" cy="39244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Use case and Motivation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14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3" name="副标题 1">
            <a:extLst>
              <a:ext uri="{FF2B5EF4-FFF2-40B4-BE49-F238E27FC236}">
                <a16:creationId xmlns:a16="http://schemas.microsoft.com/office/drawing/2014/main" id="{4AA0786F-93F7-4FF8-9894-354E2CB171C0}"/>
              </a:ext>
            </a:extLst>
          </p:cNvPr>
          <p:cNvSpPr txBox="1">
            <a:spLocks/>
          </p:cNvSpPr>
          <p:nvPr/>
        </p:nvSpPr>
        <p:spPr>
          <a:xfrm>
            <a:off x="453119" y="116115"/>
            <a:ext cx="10736446" cy="99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Positioning enhancement--Requirement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56D93E17-5CD4-4C54-9DD1-53C6D0CDC82B}"/>
              </a:ext>
            </a:extLst>
          </p:cNvPr>
          <p:cNvSpPr txBox="1">
            <a:spLocks/>
          </p:cNvSpPr>
          <p:nvPr/>
        </p:nvSpPr>
        <p:spPr>
          <a:xfrm>
            <a:off x="624434" y="2169623"/>
            <a:ext cx="11296017" cy="20283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/>
                <a:cs typeface="Arial" panose="020B0604020202020204" pitchFamily="34" charset="0"/>
              </a:rPr>
              <a:t>Accuracy for NLOS indoor scenario: </a:t>
            </a:r>
            <a:r>
              <a:rPr lang="en-US" altLang="zh-CN" sz="2000" kern="1200" baseline="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/>
                <a:cs typeface="Arial" panose="020B0604020202020204" pitchFamily="34" charset="0"/>
              </a:rPr>
              <a:t>0.1m(Horizontal)@90%, 0.5m(Horizontal)@99.99% 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/>
                <a:cs typeface="Arial" panose="020B0604020202020204" pitchFamily="34" charset="0"/>
              </a:rPr>
              <a:t>Battery life: </a:t>
            </a:r>
            <a:r>
              <a:rPr lang="en-US" altLang="zh-CN" sz="2000" kern="1200" baseline="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/>
                <a:cs typeface="Arial" panose="020B0604020202020204" pitchFamily="34" charset="0"/>
              </a:rPr>
              <a:t>~ 1 year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000" kern="1200" baseline="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/>
                <a:cs typeface="Arial" panose="020B0604020202020204" pitchFamily="34" charset="0"/>
              </a:rPr>
              <a:t>Low positioning interruption time when switching from indoor cellular positioning to outdoor GPS positioning.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029C80-1100-491D-BB61-71A5C93013FC}"/>
              </a:ext>
            </a:extLst>
          </p:cNvPr>
          <p:cNvSpPr/>
          <p:nvPr/>
        </p:nvSpPr>
        <p:spPr>
          <a:xfrm>
            <a:off x="624435" y="1828799"/>
            <a:ext cx="2210206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Requirement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29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C5766879-3367-49D1-AE35-79804ED23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787" y="0"/>
            <a:ext cx="10327216" cy="871539"/>
          </a:xfrm>
        </p:spPr>
        <p:txBody>
          <a:bodyPr/>
          <a:lstStyle/>
          <a:p>
            <a:r>
              <a:rPr lang="en-US" altLang="zh-CN" sz="2799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Outline</a:t>
            </a:r>
            <a:endParaRPr lang="zh-CN" altLang="en-US" sz="2799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C301BB81-0ED3-4AA9-9C61-2241E3B36CF2}"/>
              </a:ext>
            </a:extLst>
          </p:cNvPr>
          <p:cNvSpPr txBox="1"/>
          <p:nvPr/>
        </p:nvSpPr>
        <p:spPr>
          <a:xfrm>
            <a:off x="1040818" y="1315226"/>
            <a:ext cx="108322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Overview on Automotive Industry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rgbClr val="666666"/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URLLC enhancement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Positioning enhancement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Perception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Passive </a:t>
            </a:r>
            <a:r>
              <a:rPr lang="en-US" altLang="zh-CN" sz="2400" b="1" dirty="0" err="1">
                <a:solidFill>
                  <a:srgbClr val="FF0000"/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IoT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212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B24BDF8E-7767-456B-9E2F-7584F5117B5B}"/>
              </a:ext>
            </a:extLst>
          </p:cNvPr>
          <p:cNvSpPr txBox="1">
            <a:spLocks/>
          </p:cNvSpPr>
          <p:nvPr/>
        </p:nvSpPr>
        <p:spPr>
          <a:xfrm>
            <a:off x="125115" y="9544"/>
            <a:ext cx="10327216" cy="871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buClr>
                <a:schemeClr val="bg2"/>
              </a:buClr>
              <a:buSzPct val="60000"/>
            </a:pPr>
            <a:r>
              <a:rPr lang="en-US" altLang="zh-CN" sz="2800" dirty="0">
                <a:latin typeface="+mn-lt"/>
                <a:ea typeface="+mn-ea"/>
                <a:cs typeface="+mn-cs"/>
              </a:rPr>
              <a:t>Passive IoT enabled Perception--Motivation</a:t>
            </a:r>
            <a:endParaRPr lang="zh-CN" alt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4DD5D33-A7FF-42F0-BF1A-B20432CDE141}"/>
              </a:ext>
            </a:extLst>
          </p:cNvPr>
          <p:cNvSpPr txBox="1"/>
          <p:nvPr/>
        </p:nvSpPr>
        <p:spPr>
          <a:xfrm>
            <a:off x="6664164" y="4281038"/>
            <a:ext cx="4873437" cy="2100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We have considered RFID technology, but RFID is not good. 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Bad performance: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Based on our test, RFID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can only read labels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case the labels are not blocked. On the other words, in case the label attached on the bin is blocked, e.g. by another metal bin,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RFID always fail to read it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High Cost: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transmission distance for RFID readers is short, about 8 meters based on test. We need to deploy a lot of RFID readers to cover the whole warehouse(about 5000m</a:t>
            </a:r>
            <a:r>
              <a:rPr lang="en-US" altLang="zh-CN" sz="1200" baseline="30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 and the network cost is very high. 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98A1C28-D05E-4FA5-A215-A7038904E696}"/>
              </a:ext>
            </a:extLst>
          </p:cNvPr>
          <p:cNvSpPr/>
          <p:nvPr/>
        </p:nvSpPr>
        <p:spPr>
          <a:xfrm>
            <a:off x="537690" y="1537855"/>
            <a:ext cx="5705150" cy="5120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endParaRPr 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945346" y="1323813"/>
            <a:ext cx="4990255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/>
              <a:t>Bin management at the Gate </a:t>
            </a:r>
            <a:r>
              <a:rPr lang="en-US" altLang="zh-CN" sz="1600" b="1" dirty="0"/>
              <a:t>of the warehouse</a:t>
            </a:r>
            <a:endParaRPr lang="en-US" sz="1600" b="1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122C68E5-4D3D-457B-AECB-69AFE79ACA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337" r="29591" b="6706"/>
          <a:stretch/>
        </p:blipFill>
        <p:spPr>
          <a:xfrm>
            <a:off x="836669" y="1777286"/>
            <a:ext cx="2314191" cy="16298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8E0B8D6-89A9-4DA6-B216-DA334F656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565" y="1777286"/>
            <a:ext cx="1613992" cy="1620277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609742" y="3613206"/>
            <a:ext cx="5633098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Scenario: unique identify the bins for logistic management. E.g. 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Identify which bins move in or out of the warehouse, at the Gate of the warehouse.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Identify the bins in a specific area inside the warehouse.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Currently, bins are manually managed via scanning the barcode attached on each bin.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Causes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High OPEX: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OPEX of warehouse management is very high for us</a:t>
            </a: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;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Manual error: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Manual work often cause errors and many bins lost;</a:t>
            </a:r>
          </a:p>
          <a:p>
            <a:pPr marL="228600" indent="-2286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We are considering Automatic bin Management in the warehouse with a quite low cost.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C188377-E69D-4B3D-9825-73F3958539D8}"/>
              </a:ext>
            </a:extLst>
          </p:cNvPr>
          <p:cNvSpPr/>
          <p:nvPr/>
        </p:nvSpPr>
        <p:spPr>
          <a:xfrm>
            <a:off x="246743" y="731869"/>
            <a:ext cx="3699962" cy="39244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Use cases and Motivation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0CFB784-49FC-4D90-9D76-8EE5EB9F0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934" y="1788806"/>
            <a:ext cx="1880175" cy="10740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78EF734-843A-4B1F-A3ED-323218165B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148" r="25548"/>
          <a:stretch/>
        </p:blipFill>
        <p:spPr>
          <a:xfrm>
            <a:off x="9129942" y="1777286"/>
            <a:ext cx="1878440" cy="108561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206637C-2B57-46EF-B8D4-612AF54FD3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4241" y="2903086"/>
            <a:ext cx="1925509" cy="13184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6C2D24D-6B4A-46AA-82B4-D716658FDF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5644" y="2924500"/>
            <a:ext cx="1932043" cy="129705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980351E5-8AB2-4D26-A296-9C8D92A3B6E4}"/>
              </a:ext>
            </a:extLst>
          </p:cNvPr>
          <p:cNvSpPr/>
          <p:nvPr/>
        </p:nvSpPr>
        <p:spPr>
          <a:xfrm>
            <a:off x="6664164" y="1533523"/>
            <a:ext cx="4873437" cy="51206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endParaRPr 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5CC4D40-4710-4E37-A3A0-25BF585FAEB2}"/>
              </a:ext>
            </a:extLst>
          </p:cNvPr>
          <p:cNvSpPr/>
          <p:nvPr/>
        </p:nvSpPr>
        <p:spPr>
          <a:xfrm>
            <a:off x="6976441" y="1323813"/>
            <a:ext cx="4071335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/>
              <a:t>Bin management inside the </a:t>
            </a:r>
            <a:r>
              <a:rPr lang="en-US" altLang="zh-CN" sz="1600" b="1" dirty="0"/>
              <a:t>warehouse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536167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43" name="标题 1">
            <a:extLst>
              <a:ext uri="{FF2B5EF4-FFF2-40B4-BE49-F238E27FC236}">
                <a16:creationId xmlns:a16="http://schemas.microsoft.com/office/drawing/2014/main" id="{B373B41F-5B59-42E3-9353-6DC88ECA84B1}"/>
              </a:ext>
            </a:extLst>
          </p:cNvPr>
          <p:cNvSpPr txBox="1">
            <a:spLocks/>
          </p:cNvSpPr>
          <p:nvPr/>
        </p:nvSpPr>
        <p:spPr>
          <a:xfrm>
            <a:off x="125115" y="9544"/>
            <a:ext cx="10327216" cy="871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429"/>
              </a:lnSpc>
              <a:spcBef>
                <a:spcPts val="0"/>
              </a:spcBef>
              <a:buClr>
                <a:schemeClr val="bg2"/>
              </a:buClr>
              <a:buSzPct val="60000"/>
            </a:pPr>
            <a:r>
              <a:rPr lang="en-US" altLang="zh-CN" sz="2800" dirty="0">
                <a:latin typeface="+mn-lt"/>
                <a:ea typeface="+mn-ea"/>
                <a:cs typeface="+mn-cs"/>
              </a:rPr>
              <a:t>Passive IoT enabled Perception--Requirement</a:t>
            </a:r>
            <a:endParaRPr lang="zh-CN" alt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C223997-1506-4C21-93F1-EAE3EED5A5CE}"/>
              </a:ext>
            </a:extLst>
          </p:cNvPr>
          <p:cNvSpPr txBox="1"/>
          <p:nvPr/>
        </p:nvSpPr>
        <p:spPr>
          <a:xfrm>
            <a:off x="985149" y="3862916"/>
            <a:ext cx="10153906" cy="166968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Coverage capability: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communication distance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should be enhanced to 30 meters to construct a feasible network coverage in the 5000 m</a:t>
            </a:r>
            <a:r>
              <a:rPr lang="en-US" altLang="zh-CN" baseline="30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warehouse.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UE power consumption: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&lt;0.1mW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 support working without battery.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UE cost: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&lt;0.1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￥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(~0.02$)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 meet cost-sensitive applications.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Positioning accuracy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3~5m(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Horizontal&amp;Vertical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 @ 90% for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positioning 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E21A2CF-8806-4B99-BE1A-AB051439A069}"/>
              </a:ext>
            </a:extLst>
          </p:cNvPr>
          <p:cNvSpPr txBox="1"/>
          <p:nvPr/>
        </p:nvSpPr>
        <p:spPr>
          <a:xfrm>
            <a:off x="985148" y="1846015"/>
            <a:ext cx="10153905" cy="6463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There is </a:t>
            </a:r>
            <a:r>
              <a:rPr lang="en-US" altLang="zh-CN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 battery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the terminal and the terminal accumulate the energy from radio signaling. Additionally,  the terminal may also accumulate energy from solar energy as supplement. 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DB728B2-DE23-4632-885F-5211F264F820}"/>
              </a:ext>
            </a:extLst>
          </p:cNvPr>
          <p:cNvSpPr/>
          <p:nvPr/>
        </p:nvSpPr>
        <p:spPr>
          <a:xfrm>
            <a:off x="976836" y="3522093"/>
            <a:ext cx="4692444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Requirement to support Passive IoT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5C021BB5-F754-47AC-83BB-3A33EC5F311F}"/>
              </a:ext>
            </a:extLst>
          </p:cNvPr>
          <p:cNvSpPr/>
          <p:nvPr/>
        </p:nvSpPr>
        <p:spPr>
          <a:xfrm>
            <a:off x="976836" y="1505192"/>
            <a:ext cx="2714015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What is Passive IoT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154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FDFAF5-8480-4DCD-A10E-5CD57ED2902E}"/>
              </a:ext>
            </a:extLst>
          </p:cNvPr>
          <p:cNvSpPr txBox="1"/>
          <p:nvPr/>
        </p:nvSpPr>
        <p:spPr>
          <a:xfrm>
            <a:off x="3945925" y="2413337"/>
            <a:ext cx="4736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/>
              <a:t>Thank You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4198985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:a16="http://schemas.microsoft.com/office/drawing/2014/main" id="{C7476785-0771-44BB-8DB8-0F4246AD36CC}"/>
              </a:ext>
            </a:extLst>
          </p:cNvPr>
          <p:cNvSpPr txBox="1">
            <a:spLocks/>
          </p:cNvSpPr>
          <p:nvPr/>
        </p:nvSpPr>
        <p:spPr>
          <a:xfrm>
            <a:off x="93007" y="83470"/>
            <a:ext cx="11909250" cy="99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Annex: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Introduction of a New 3GPP member: BMW Brilliance Automotive (BBA)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7886CC4E-468D-46E9-9992-1EB949FC5C01}"/>
              </a:ext>
            </a:extLst>
          </p:cNvPr>
          <p:cNvSpPr txBox="1">
            <a:spLocks/>
          </p:cNvSpPr>
          <p:nvPr/>
        </p:nvSpPr>
        <p:spPr>
          <a:xfrm>
            <a:off x="0" y="3567851"/>
            <a:ext cx="11928929" cy="2950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28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Founded in May 2003, BMW Brilliance Automotive Ltd. (BBA) is a joint venture between the BMW Group and Brilliance China Automotive Holdings Ltd. Business operations of BBA include production, sales and after-sales services of BMW automobiles in China. BBA has a state-of-the-art production base in Shenyang, a branch company in Beijing and an extensive national sales and service network. The joint venture employees around 20,000 people and has a network of nearly 400 local suppliers.</a:t>
            </a:r>
          </a:p>
          <a:p>
            <a:pPr marL="800128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BMW Brilliance’s production base in Shenyang is the BMW Group’s largest production base worldwide.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 currently manufactures six BMW models: BMW 5 Series (long wheelbase), BMW 3 Series (long wheelbase and standard wheelbase), BMW X3, BMW X2, BMW X1 (long wheelbase) and BMW 1 Series Sedan. </a:t>
            </a:r>
          </a:p>
          <a:p>
            <a:pPr marL="800128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BBA’s production system applies innovative technologies, sustainable production and the latest Industry 4.0 manufacturing technologies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and it continues to promote these initiatives with its partners. 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5147657-6525-48BE-A31C-2A86DC4AA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63" y="1066930"/>
            <a:ext cx="7594580" cy="25115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F43805E-6C81-4660-9503-29E9C501C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857" y="1049251"/>
            <a:ext cx="3946072" cy="2529272"/>
          </a:xfrm>
          <a:prstGeom prst="rect">
            <a:avLst/>
          </a:prstGeom>
        </p:spPr>
      </p:pic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11429AB7-6DC6-462A-87C6-412ED43E5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E8389D-8EBD-41BA-9B1C-C09FBBAE08ED}"/>
              </a:ext>
            </a:extLst>
          </p:cNvPr>
          <p:cNvSpPr txBox="1"/>
          <p:nvPr/>
        </p:nvSpPr>
        <p:spPr>
          <a:xfrm>
            <a:off x="390336" y="6627167"/>
            <a:ext cx="9976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Please find more at: </a:t>
            </a:r>
            <a:r>
              <a:rPr lang="zh-CN" altLang="en-US" sz="1200" dirty="0">
                <a:hlinkClick r:id="rId4"/>
              </a:rPr>
              <a:t>http://www.bmw-brilliance.cn/cn/en/index.html</a:t>
            </a:r>
            <a:endParaRPr lang="en-US" altLang="zh-CN" sz="1200" dirty="0"/>
          </a:p>
          <a:p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70408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A53E8F6-FF52-469C-BA91-60BC2341A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787" y="0"/>
            <a:ext cx="10327216" cy="871539"/>
          </a:xfrm>
        </p:spPr>
        <p:txBody>
          <a:bodyPr/>
          <a:lstStyle/>
          <a:p>
            <a:r>
              <a:rPr lang="en-US" altLang="zh-CN" sz="2799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Outline</a:t>
            </a:r>
            <a:endParaRPr lang="zh-CN" altLang="en-US" sz="2799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DE0087FF-8CEA-43D0-A36A-2E12FC9F5B7F}"/>
              </a:ext>
            </a:extLst>
          </p:cNvPr>
          <p:cNvSpPr txBox="1"/>
          <p:nvPr/>
        </p:nvSpPr>
        <p:spPr>
          <a:xfrm>
            <a:off x="1040818" y="1315226"/>
            <a:ext cx="10832290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Overview on Automotive Industry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rgbClr val="66666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rgbClr val="66666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URLLC enhancement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rgbClr val="66666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rgbClr val="66666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Positioning enhancement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rgbClr val="66666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rgbClr val="66666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Perception</a:t>
            </a:r>
            <a:r>
              <a:rPr lang="zh-CN" altLang="en-US" sz="2400" b="1" dirty="0">
                <a:solidFill>
                  <a:srgbClr val="66666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rgbClr val="66666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Passive IoT</a:t>
            </a:r>
            <a:r>
              <a:rPr lang="zh-CN" altLang="en-US" sz="2400" b="1" dirty="0">
                <a:solidFill>
                  <a:srgbClr val="66666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） </a:t>
            </a:r>
            <a:endParaRPr lang="en-US" altLang="zh-CN" sz="2400" b="1" dirty="0">
              <a:solidFill>
                <a:srgbClr val="66666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078CB9-A883-4C58-A8AB-24252B579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0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:a16="http://schemas.microsoft.com/office/drawing/2014/main" id="{BF455B7B-23E2-47A2-9EB7-2CCF4591BB42}"/>
              </a:ext>
            </a:extLst>
          </p:cNvPr>
          <p:cNvSpPr txBox="1">
            <a:spLocks/>
          </p:cNvSpPr>
          <p:nvPr/>
        </p:nvSpPr>
        <p:spPr>
          <a:xfrm>
            <a:off x="174209" y="160987"/>
            <a:ext cx="10736446" cy="99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Overview--5G Motivation From Automotive Industry Perspective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D11F05-1C6C-4109-84A9-A85286A60624}"/>
              </a:ext>
            </a:extLst>
          </p:cNvPr>
          <p:cNvSpPr txBox="1"/>
          <p:nvPr/>
        </p:nvSpPr>
        <p:spPr>
          <a:xfrm>
            <a:off x="567083" y="4973536"/>
            <a:ext cx="9110400" cy="147732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cables are difficult to move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unreliability of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WiFi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communication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high cost of UWB positioning</a:t>
            </a:r>
          </a:p>
          <a:p>
            <a:pPr marL="285750" indent="-285750">
              <a:buFont typeface="Arial" panose="020B0604020202020204" pitchFamily="34" charset="0"/>
              <a:buChar char="–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weak coverage of RFID based perception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Automotive industry requires one single network to support all the above capabilities.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A269E95-5E4B-4432-B106-8F69F9649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8183" y="1719477"/>
            <a:ext cx="3686325" cy="2141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6D82D80-B317-4C92-A26E-D338079ADB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289" y="1710551"/>
            <a:ext cx="3686325" cy="2150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0581BE-045C-41ED-99E6-34517AA4BC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5245" y="1710551"/>
            <a:ext cx="3810000" cy="2150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28015E9-B271-4EC1-8535-BEC2172EF75D}"/>
              </a:ext>
            </a:extLst>
          </p:cNvPr>
          <p:cNvSpPr txBox="1"/>
          <p:nvPr/>
        </p:nvSpPr>
        <p:spPr>
          <a:xfrm>
            <a:off x="1445079" y="3802023"/>
            <a:ext cx="268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Press &amp; Body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1D54781-0251-4AE5-9D9D-A2C1CF6EE8A0}"/>
              </a:ext>
            </a:extLst>
          </p:cNvPr>
          <p:cNvSpPr txBox="1"/>
          <p:nvPr/>
        </p:nvSpPr>
        <p:spPr>
          <a:xfrm>
            <a:off x="5539823" y="3803093"/>
            <a:ext cx="268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Paint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8ECFE6-9EA1-4449-A7D7-C006E9859D08}"/>
              </a:ext>
            </a:extLst>
          </p:cNvPr>
          <p:cNvSpPr txBox="1"/>
          <p:nvPr/>
        </p:nvSpPr>
        <p:spPr>
          <a:xfrm>
            <a:off x="9589936" y="3788050"/>
            <a:ext cx="1309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Assembly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C36B7659-2A60-47B0-A3D8-2511B29DC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fld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DCDC1C-E438-4FD7-B5D0-89FB53419187}"/>
              </a:ext>
            </a:extLst>
          </p:cNvPr>
          <p:cNvSpPr txBox="1"/>
          <p:nvPr/>
        </p:nvSpPr>
        <p:spPr>
          <a:xfrm>
            <a:off x="0" y="731750"/>
            <a:ext cx="121920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Wireless communication is playing great role throughout the whole automotive production process, including press, body, paint, assembly and the corresponding logistic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DE02017-6C3C-496E-B239-0F6CFBCD39D8}"/>
              </a:ext>
            </a:extLst>
          </p:cNvPr>
          <p:cNvSpPr txBox="1"/>
          <p:nvPr/>
        </p:nvSpPr>
        <p:spPr>
          <a:xfrm>
            <a:off x="567083" y="4604204"/>
            <a:ext cx="658069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Pains for current automotive production communication system </a:t>
            </a:r>
          </a:p>
        </p:txBody>
      </p:sp>
    </p:spTree>
    <p:extLst>
      <p:ext uri="{BB962C8B-B14F-4D97-AF65-F5344CB8AC3E}">
        <p14:creationId xmlns:p14="http://schemas.microsoft.com/office/powerpoint/2010/main" val="2757904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文本框 176">
            <a:extLst>
              <a:ext uri="{FF2B5EF4-FFF2-40B4-BE49-F238E27FC236}">
                <a16:creationId xmlns:a16="http://schemas.microsoft.com/office/drawing/2014/main" id="{EA773122-F704-4B16-A38E-D2ECC2EC9E25}"/>
              </a:ext>
            </a:extLst>
          </p:cNvPr>
          <p:cNvSpPr txBox="1"/>
          <p:nvPr/>
        </p:nvSpPr>
        <p:spPr>
          <a:xfrm>
            <a:off x="0" y="731750"/>
            <a:ext cx="1219200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4 Capabilities are required to be supported by one network in the automotive industry: </a:t>
            </a:r>
          </a:p>
          <a:p>
            <a:pPr algn="ctr"/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onnection, 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ocation, 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iming, 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erception.</a:t>
            </a:r>
          </a:p>
        </p:txBody>
      </p:sp>
      <p:sp>
        <p:nvSpPr>
          <p:cNvPr id="4" name="椭圆 309">
            <a:extLst>
              <a:ext uri="{FF2B5EF4-FFF2-40B4-BE49-F238E27FC236}">
                <a16:creationId xmlns:a16="http://schemas.microsoft.com/office/drawing/2014/main" id="{E1B214C6-7CF5-4197-B8DF-73169B4EFBD0}"/>
              </a:ext>
            </a:extLst>
          </p:cNvPr>
          <p:cNvSpPr/>
          <p:nvPr/>
        </p:nvSpPr>
        <p:spPr bwMode="auto">
          <a:xfrm>
            <a:off x="2451792" y="5244552"/>
            <a:ext cx="2284921" cy="649990"/>
          </a:xfrm>
          <a:prstGeom prst="ellipse">
            <a:avLst/>
          </a:prstGeom>
          <a:solidFill>
            <a:srgbClr val="0070C0">
              <a:alpha val="68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algn="ctr" defTabSz="1218682">
              <a:buClr>
                <a:srgbClr val="CC9900"/>
              </a:buClr>
              <a:defRPr/>
            </a:pPr>
            <a:endParaRPr lang="zh-CN" altLang="en-US" sz="1399" b="1" kern="0" dirty="0">
              <a:ea typeface="等线 Light" panose="02010600030101010101" pitchFamily="2" charset="-122"/>
            </a:endParaRPr>
          </a:p>
        </p:txBody>
      </p:sp>
      <p:sp>
        <p:nvSpPr>
          <p:cNvPr id="5" name="文本框 310">
            <a:extLst>
              <a:ext uri="{FF2B5EF4-FFF2-40B4-BE49-F238E27FC236}">
                <a16:creationId xmlns:a16="http://schemas.microsoft.com/office/drawing/2014/main" id="{71648FF8-C367-4170-BF7C-486F5929FD72}"/>
              </a:ext>
            </a:extLst>
          </p:cNvPr>
          <p:cNvSpPr txBox="1"/>
          <p:nvPr/>
        </p:nvSpPr>
        <p:spPr bwMode="auto">
          <a:xfrm>
            <a:off x="3277122" y="5413959"/>
            <a:ext cx="1165760" cy="338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218682">
              <a:buClr>
                <a:srgbClr val="CC9900"/>
              </a:buClr>
              <a:defRPr/>
            </a:pPr>
            <a:r>
              <a:rPr lang="en-US" altLang="zh-CN" sz="1600" b="1" kern="0" dirty="0">
                <a:ea typeface="等线 Light" panose="02010600030101010101" pitchFamily="2" charset="-122"/>
              </a:rPr>
              <a:t>Workers</a:t>
            </a:r>
          </a:p>
        </p:txBody>
      </p:sp>
      <p:grpSp>
        <p:nvGrpSpPr>
          <p:cNvPr id="6" name="组合 94">
            <a:extLst>
              <a:ext uri="{FF2B5EF4-FFF2-40B4-BE49-F238E27FC236}">
                <a16:creationId xmlns:a16="http://schemas.microsoft.com/office/drawing/2014/main" id="{B810426E-2996-4806-8BD8-54B8116A34BA}"/>
              </a:ext>
            </a:extLst>
          </p:cNvPr>
          <p:cNvGrpSpPr/>
          <p:nvPr/>
        </p:nvGrpSpPr>
        <p:grpSpPr>
          <a:xfrm>
            <a:off x="4835306" y="5252726"/>
            <a:ext cx="2284921" cy="649990"/>
            <a:chOff x="469877" y="4782474"/>
            <a:chExt cx="1895061" cy="645925"/>
          </a:xfrm>
        </p:grpSpPr>
        <p:sp>
          <p:nvSpPr>
            <p:cNvPr id="7" name="椭圆 307">
              <a:extLst>
                <a:ext uri="{FF2B5EF4-FFF2-40B4-BE49-F238E27FC236}">
                  <a16:creationId xmlns:a16="http://schemas.microsoft.com/office/drawing/2014/main" id="{121CDB1A-51AF-4394-A6C4-109AAB4F8848}"/>
                </a:ext>
              </a:extLst>
            </p:cNvPr>
            <p:cNvSpPr/>
            <p:nvPr/>
          </p:nvSpPr>
          <p:spPr bwMode="auto">
            <a:xfrm>
              <a:off x="469877" y="4782474"/>
              <a:ext cx="1895061" cy="645925"/>
            </a:xfrm>
            <a:prstGeom prst="ellipse">
              <a:avLst/>
            </a:prstGeom>
            <a:solidFill>
              <a:srgbClr val="0070C0">
                <a:alpha val="68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4" tIns="45702" rIns="91404" bIns="45702" numCol="1" rtlCol="0" anchor="ctr" anchorCtr="1" compatLnSpc="1">
              <a:prstTxWarp prst="textNoShape">
                <a:avLst/>
              </a:prstTxWarp>
            </a:bodyPr>
            <a:lstStyle/>
            <a:p>
              <a:pPr algn="ctr" defTabSz="1218682">
                <a:buClr>
                  <a:srgbClr val="CC9900"/>
                </a:buClr>
              </a:pPr>
              <a:endParaRPr lang="zh-CN" altLang="en-US" sz="1399" b="1" kern="0" dirty="0">
                <a:ea typeface="等线 Light" panose="02010600030101010101" pitchFamily="2" charset="-122"/>
              </a:endParaRPr>
            </a:p>
          </p:txBody>
        </p:sp>
        <p:sp>
          <p:nvSpPr>
            <p:cNvPr id="8" name="文本框 308">
              <a:extLst>
                <a:ext uri="{FF2B5EF4-FFF2-40B4-BE49-F238E27FC236}">
                  <a16:creationId xmlns:a16="http://schemas.microsoft.com/office/drawing/2014/main" id="{73FA688F-51AD-4022-A669-EDE05C9F4AED}"/>
                </a:ext>
              </a:extLst>
            </p:cNvPr>
            <p:cNvSpPr txBox="1"/>
            <p:nvPr/>
          </p:nvSpPr>
          <p:spPr bwMode="auto">
            <a:xfrm>
              <a:off x="1167967" y="4908310"/>
              <a:ext cx="1011441" cy="40369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4" tIns="45702" rIns="91404" bIns="45702" numCol="1" rtlCol="0" anchor="ctr" anchorCtr="1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ctr" defTabSz="1219170">
                <a:buClr>
                  <a:srgbClr val="CC9900"/>
                </a:buClr>
                <a:defRPr sz="1400" kern="0">
                  <a:solidFill>
                    <a:schemeClr val="tx2"/>
                  </a:solidFill>
                  <a:latin typeface="华文细黑"/>
                  <a:ea typeface="华文细黑"/>
                </a:defRPr>
              </a:lvl1pPr>
            </a:lstStyle>
            <a:p>
              <a:pPr algn="l" defTabSz="1218682"/>
              <a:r>
                <a:rPr lang="en-US" altLang="zh-CN" sz="1599" b="1" dirty="0">
                  <a:solidFill>
                    <a:schemeClr val="tx1"/>
                  </a:solidFill>
                  <a:latin typeface="BMW Group Condensed" panose="020B0606020202020204" pitchFamily="34" charset="0"/>
                  <a:ea typeface="等线 Light" panose="02010600030101010101" pitchFamily="2" charset="-122"/>
                </a:rPr>
                <a:t>Equipment</a:t>
              </a:r>
              <a:endParaRPr lang="zh-CN" altLang="en-US" sz="1599" b="1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grpSp>
        <p:nvGrpSpPr>
          <p:cNvPr id="9" name="组合 95">
            <a:extLst>
              <a:ext uri="{FF2B5EF4-FFF2-40B4-BE49-F238E27FC236}">
                <a16:creationId xmlns:a16="http://schemas.microsoft.com/office/drawing/2014/main" id="{77D3B443-313F-4A59-A2A9-411A45E64EFC}"/>
              </a:ext>
            </a:extLst>
          </p:cNvPr>
          <p:cNvGrpSpPr/>
          <p:nvPr/>
        </p:nvGrpSpPr>
        <p:grpSpPr>
          <a:xfrm>
            <a:off x="7237976" y="5274387"/>
            <a:ext cx="2284921" cy="649990"/>
            <a:chOff x="470183" y="4797522"/>
            <a:chExt cx="1895061" cy="645925"/>
          </a:xfrm>
        </p:grpSpPr>
        <p:sp>
          <p:nvSpPr>
            <p:cNvPr id="10" name="椭圆 305">
              <a:extLst>
                <a:ext uri="{FF2B5EF4-FFF2-40B4-BE49-F238E27FC236}">
                  <a16:creationId xmlns:a16="http://schemas.microsoft.com/office/drawing/2014/main" id="{CE650C6A-B7AA-4418-82D9-9E2E5987BE34}"/>
                </a:ext>
              </a:extLst>
            </p:cNvPr>
            <p:cNvSpPr/>
            <p:nvPr/>
          </p:nvSpPr>
          <p:spPr bwMode="auto">
            <a:xfrm>
              <a:off x="470183" y="4797522"/>
              <a:ext cx="1895061" cy="645925"/>
            </a:xfrm>
            <a:prstGeom prst="ellipse">
              <a:avLst/>
            </a:prstGeom>
            <a:solidFill>
              <a:srgbClr val="0070C0">
                <a:alpha val="68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4" tIns="45702" rIns="91404" bIns="45702" numCol="1" rtlCol="0" anchor="ctr" anchorCtr="1" compatLnSpc="1">
              <a:prstTxWarp prst="textNoShape">
                <a:avLst/>
              </a:prstTxWarp>
            </a:bodyPr>
            <a:lstStyle/>
            <a:p>
              <a:pPr algn="ctr" defTabSz="1218682">
                <a:buClr>
                  <a:srgbClr val="CC9900"/>
                </a:buClr>
              </a:pPr>
              <a:endParaRPr lang="zh-CN" altLang="en-US" sz="1399" b="1" kern="0" dirty="0">
                <a:ea typeface="等线 Light" panose="02010600030101010101" pitchFamily="2" charset="-122"/>
              </a:endParaRPr>
            </a:p>
          </p:txBody>
        </p:sp>
        <p:sp>
          <p:nvSpPr>
            <p:cNvPr id="11" name="文本框 306">
              <a:extLst>
                <a:ext uri="{FF2B5EF4-FFF2-40B4-BE49-F238E27FC236}">
                  <a16:creationId xmlns:a16="http://schemas.microsoft.com/office/drawing/2014/main" id="{91FD72CF-20AD-48FB-AD13-FE48A5826D81}"/>
                </a:ext>
              </a:extLst>
            </p:cNvPr>
            <p:cNvSpPr txBox="1"/>
            <p:nvPr/>
          </p:nvSpPr>
          <p:spPr bwMode="auto">
            <a:xfrm>
              <a:off x="1137912" y="4982364"/>
              <a:ext cx="944144" cy="270003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4" tIns="45702" rIns="91404" bIns="45702" numCol="1" rtlCol="0" anchor="ctr" anchorCtr="1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ctr" defTabSz="1219170">
                <a:buClr>
                  <a:srgbClr val="CC9900"/>
                </a:buClr>
                <a:defRPr sz="1400" kern="0">
                  <a:solidFill>
                    <a:schemeClr val="tx2"/>
                  </a:solidFill>
                  <a:latin typeface="+mj-ea"/>
                  <a:ea typeface="+mj-ea"/>
                </a:defRPr>
              </a:lvl1pPr>
            </a:lstStyle>
            <a:p>
              <a:pPr algn="l" defTabSz="1218682"/>
              <a:r>
                <a:rPr lang="en-US" altLang="zh-CN" sz="1600" b="1" dirty="0">
                  <a:solidFill>
                    <a:schemeClr val="tx1"/>
                  </a:solidFill>
                  <a:latin typeface="BMW Group Condensed" panose="020B0606020202020204" pitchFamily="34" charset="0"/>
                  <a:ea typeface="等线 Light" panose="02010600030101010101" pitchFamily="2" charset="-122"/>
                </a:rPr>
                <a:t>Material</a:t>
              </a:r>
            </a:p>
          </p:txBody>
        </p:sp>
      </p:grpSp>
      <p:grpSp>
        <p:nvGrpSpPr>
          <p:cNvPr id="12" name="组合 96">
            <a:extLst>
              <a:ext uri="{FF2B5EF4-FFF2-40B4-BE49-F238E27FC236}">
                <a16:creationId xmlns:a16="http://schemas.microsoft.com/office/drawing/2014/main" id="{B52E1BB7-F7DA-40BF-AC83-9CA0E02612EB}"/>
              </a:ext>
            </a:extLst>
          </p:cNvPr>
          <p:cNvGrpSpPr/>
          <p:nvPr/>
        </p:nvGrpSpPr>
        <p:grpSpPr>
          <a:xfrm>
            <a:off x="5232047" y="5452033"/>
            <a:ext cx="372222" cy="319035"/>
            <a:chOff x="6702340" y="1154718"/>
            <a:chExt cx="354642" cy="382901"/>
          </a:xfrm>
          <a:solidFill>
            <a:srgbClr val="FFFFFF">
              <a:lumMod val="95000"/>
            </a:srgbClr>
          </a:solidFill>
        </p:grpSpPr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70492858-73C2-45FB-8506-731EAFF061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2340" y="1154718"/>
              <a:ext cx="272405" cy="272399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1100" b="1" kern="0">
                <a:ea typeface="等线 Light" panose="02010600030101010101" pitchFamily="2" charset="-122"/>
              </a:endParaRPr>
            </a:p>
          </p:txBody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54757D6F-519F-421F-A9FD-1C91D4AB8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0780" y="1398848"/>
              <a:ext cx="136202" cy="138771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1100" b="1" kern="0">
                <a:ea typeface="等线 Light" panose="02010600030101010101" pitchFamily="2" charset="-122"/>
              </a:endParaRPr>
            </a:p>
          </p:txBody>
        </p:sp>
      </p:grpSp>
      <p:grpSp>
        <p:nvGrpSpPr>
          <p:cNvPr id="15" name="组合 97">
            <a:extLst>
              <a:ext uri="{FF2B5EF4-FFF2-40B4-BE49-F238E27FC236}">
                <a16:creationId xmlns:a16="http://schemas.microsoft.com/office/drawing/2014/main" id="{A532B9FD-7067-4617-9274-706102FF9D61}"/>
              </a:ext>
            </a:extLst>
          </p:cNvPr>
          <p:cNvGrpSpPr/>
          <p:nvPr/>
        </p:nvGrpSpPr>
        <p:grpSpPr>
          <a:xfrm>
            <a:off x="7585439" y="5435209"/>
            <a:ext cx="341991" cy="317230"/>
            <a:chOff x="5338151" y="3377671"/>
            <a:chExt cx="227585" cy="221200"/>
          </a:xfrm>
        </p:grpSpPr>
        <p:sp>
          <p:nvSpPr>
            <p:cNvPr id="16" name="Freeform 378">
              <a:extLst>
                <a:ext uri="{FF2B5EF4-FFF2-40B4-BE49-F238E27FC236}">
                  <a16:creationId xmlns:a16="http://schemas.microsoft.com/office/drawing/2014/main" id="{49D8197F-7BB4-4DB2-812A-FB4211906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478" y="3505831"/>
              <a:ext cx="48345" cy="49713"/>
            </a:xfrm>
            <a:custGeom>
              <a:avLst/>
              <a:gdLst>
                <a:gd name="T0" fmla="*/ 31 w 106"/>
                <a:gd name="T1" fmla="*/ 0 h 109"/>
                <a:gd name="T2" fmla="*/ 0 w 106"/>
                <a:gd name="T3" fmla="*/ 33 h 109"/>
                <a:gd name="T4" fmla="*/ 75 w 106"/>
                <a:gd name="T5" fmla="*/ 109 h 109"/>
                <a:gd name="T6" fmla="*/ 106 w 106"/>
                <a:gd name="T7" fmla="*/ 78 h 109"/>
                <a:gd name="T8" fmla="*/ 31 w 106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9">
                  <a:moveTo>
                    <a:pt x="31" y="0"/>
                  </a:moveTo>
                  <a:lnTo>
                    <a:pt x="0" y="33"/>
                  </a:lnTo>
                  <a:lnTo>
                    <a:pt x="75" y="109"/>
                  </a:lnTo>
                  <a:lnTo>
                    <a:pt x="106" y="7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  <p:sp>
          <p:nvSpPr>
            <p:cNvPr id="17" name="Freeform 379">
              <a:extLst>
                <a:ext uri="{FF2B5EF4-FFF2-40B4-BE49-F238E27FC236}">
                  <a16:creationId xmlns:a16="http://schemas.microsoft.com/office/drawing/2014/main" id="{17FF1959-FF51-4513-88C3-090CE2BB7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668" y="3392723"/>
              <a:ext cx="132265" cy="132720"/>
            </a:xfrm>
            <a:custGeom>
              <a:avLst/>
              <a:gdLst>
                <a:gd name="T0" fmla="*/ 269 w 290"/>
                <a:gd name="T1" fmla="*/ 0 h 291"/>
                <a:gd name="T2" fmla="*/ 212 w 290"/>
                <a:gd name="T3" fmla="*/ 52 h 291"/>
                <a:gd name="T4" fmla="*/ 222 w 290"/>
                <a:gd name="T5" fmla="*/ 62 h 291"/>
                <a:gd name="T6" fmla="*/ 0 w 290"/>
                <a:gd name="T7" fmla="*/ 284 h 291"/>
                <a:gd name="T8" fmla="*/ 9 w 290"/>
                <a:gd name="T9" fmla="*/ 291 h 291"/>
                <a:gd name="T10" fmla="*/ 231 w 290"/>
                <a:gd name="T11" fmla="*/ 69 h 291"/>
                <a:gd name="T12" fmla="*/ 241 w 290"/>
                <a:gd name="T13" fmla="*/ 78 h 291"/>
                <a:gd name="T14" fmla="*/ 290 w 290"/>
                <a:gd name="T15" fmla="*/ 24 h 291"/>
                <a:gd name="T16" fmla="*/ 269 w 290"/>
                <a:gd name="T17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91">
                  <a:moveTo>
                    <a:pt x="269" y="0"/>
                  </a:moveTo>
                  <a:lnTo>
                    <a:pt x="212" y="52"/>
                  </a:lnTo>
                  <a:lnTo>
                    <a:pt x="222" y="62"/>
                  </a:lnTo>
                  <a:lnTo>
                    <a:pt x="0" y="284"/>
                  </a:lnTo>
                  <a:lnTo>
                    <a:pt x="9" y="291"/>
                  </a:lnTo>
                  <a:lnTo>
                    <a:pt x="231" y="69"/>
                  </a:lnTo>
                  <a:lnTo>
                    <a:pt x="241" y="78"/>
                  </a:lnTo>
                  <a:lnTo>
                    <a:pt x="290" y="24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  <p:sp>
          <p:nvSpPr>
            <p:cNvPr id="18" name="Freeform 380">
              <a:extLst>
                <a:ext uri="{FF2B5EF4-FFF2-40B4-BE49-F238E27FC236}">
                  <a16:creationId xmlns:a16="http://schemas.microsoft.com/office/drawing/2014/main" id="{6EF5D858-947E-4639-921E-5CE13C413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3623" y="3377671"/>
              <a:ext cx="109916" cy="109004"/>
            </a:xfrm>
            <a:custGeom>
              <a:avLst/>
              <a:gdLst>
                <a:gd name="T0" fmla="*/ 74 w 102"/>
                <a:gd name="T1" fmla="*/ 51 h 101"/>
                <a:gd name="T2" fmla="*/ 68 w 102"/>
                <a:gd name="T3" fmla="*/ 12 h 101"/>
                <a:gd name="T4" fmla="*/ 29 w 102"/>
                <a:gd name="T5" fmla="*/ 6 h 101"/>
                <a:gd name="T6" fmla="*/ 51 w 102"/>
                <a:gd name="T7" fmla="*/ 28 h 101"/>
                <a:gd name="T8" fmla="*/ 45 w 102"/>
                <a:gd name="T9" fmla="*/ 45 h 101"/>
                <a:gd name="T10" fmla="*/ 28 w 102"/>
                <a:gd name="T11" fmla="*/ 51 h 101"/>
                <a:gd name="T12" fmla="*/ 6 w 102"/>
                <a:gd name="T13" fmla="*/ 29 h 101"/>
                <a:gd name="T14" fmla="*/ 12 w 102"/>
                <a:gd name="T15" fmla="*/ 68 h 101"/>
                <a:gd name="T16" fmla="*/ 52 w 102"/>
                <a:gd name="T17" fmla="*/ 74 h 101"/>
                <a:gd name="T18" fmla="*/ 79 w 102"/>
                <a:gd name="T19" fmla="*/ 101 h 101"/>
                <a:gd name="T20" fmla="*/ 102 w 102"/>
                <a:gd name="T21" fmla="*/ 79 h 101"/>
                <a:gd name="T22" fmla="*/ 74 w 102"/>
                <a:gd name="T23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101">
                  <a:moveTo>
                    <a:pt x="74" y="51"/>
                  </a:moveTo>
                  <a:cubicBezTo>
                    <a:pt x="80" y="38"/>
                    <a:pt x="78" y="22"/>
                    <a:pt x="68" y="12"/>
                  </a:cubicBezTo>
                  <a:cubicBezTo>
                    <a:pt x="58" y="2"/>
                    <a:pt x="43" y="0"/>
                    <a:pt x="29" y="6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0" y="42"/>
                    <a:pt x="2" y="58"/>
                    <a:pt x="12" y="68"/>
                  </a:cubicBezTo>
                  <a:cubicBezTo>
                    <a:pt x="22" y="78"/>
                    <a:pt x="38" y="80"/>
                    <a:pt x="52" y="74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102" y="79"/>
                    <a:pt x="102" y="79"/>
                    <a:pt x="102" y="79"/>
                  </a:cubicBezTo>
                  <a:lnTo>
                    <a:pt x="74" y="51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  <p:sp>
          <p:nvSpPr>
            <p:cNvPr id="19" name="Freeform 381">
              <a:extLst>
                <a:ext uri="{FF2B5EF4-FFF2-40B4-BE49-F238E27FC236}">
                  <a16:creationId xmlns:a16="http://schemas.microsoft.com/office/drawing/2014/main" id="{A8F12272-FF6A-42F5-B42E-FAC255629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434" y="3483482"/>
              <a:ext cx="116302" cy="115389"/>
            </a:xfrm>
            <a:custGeom>
              <a:avLst/>
              <a:gdLst>
                <a:gd name="T0" fmla="*/ 96 w 108"/>
                <a:gd name="T1" fmla="*/ 39 h 107"/>
                <a:gd name="T2" fmla="*/ 57 w 108"/>
                <a:gd name="T3" fmla="*/ 33 h 107"/>
                <a:gd name="T4" fmla="*/ 23 w 108"/>
                <a:gd name="T5" fmla="*/ 0 h 107"/>
                <a:gd name="T6" fmla="*/ 0 w 108"/>
                <a:gd name="T7" fmla="*/ 22 h 107"/>
                <a:gd name="T8" fmla="*/ 34 w 108"/>
                <a:gd name="T9" fmla="*/ 56 h 107"/>
                <a:gd name="T10" fmla="*/ 40 w 108"/>
                <a:gd name="T11" fmla="*/ 95 h 107"/>
                <a:gd name="T12" fmla="*/ 79 w 108"/>
                <a:gd name="T13" fmla="*/ 101 h 107"/>
                <a:gd name="T14" fmla="*/ 57 w 108"/>
                <a:gd name="T15" fmla="*/ 79 h 107"/>
                <a:gd name="T16" fmla="*/ 63 w 108"/>
                <a:gd name="T17" fmla="*/ 62 h 107"/>
                <a:gd name="T18" fmla="*/ 80 w 108"/>
                <a:gd name="T19" fmla="*/ 56 h 107"/>
                <a:gd name="T20" fmla="*/ 102 w 108"/>
                <a:gd name="T21" fmla="*/ 78 h 107"/>
                <a:gd name="T22" fmla="*/ 96 w 108"/>
                <a:gd name="T23" fmla="*/ 3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107">
                  <a:moveTo>
                    <a:pt x="96" y="39"/>
                  </a:moveTo>
                  <a:cubicBezTo>
                    <a:pt x="86" y="29"/>
                    <a:pt x="70" y="27"/>
                    <a:pt x="57" y="3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28" y="69"/>
                    <a:pt x="30" y="85"/>
                    <a:pt x="40" y="95"/>
                  </a:cubicBezTo>
                  <a:cubicBezTo>
                    <a:pt x="50" y="105"/>
                    <a:pt x="65" y="107"/>
                    <a:pt x="79" y="101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8" y="65"/>
                    <a:pt x="106" y="49"/>
                    <a:pt x="96" y="39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  <p:sp>
          <p:nvSpPr>
            <p:cNvPr id="20" name="Freeform 382">
              <a:extLst>
                <a:ext uri="{FF2B5EF4-FFF2-40B4-BE49-F238E27FC236}">
                  <a16:creationId xmlns:a16="http://schemas.microsoft.com/office/drawing/2014/main" id="{C75F04ED-6050-436C-9499-2450CDA55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151" y="3523162"/>
              <a:ext cx="74341" cy="74341"/>
            </a:xfrm>
            <a:custGeom>
              <a:avLst/>
              <a:gdLst>
                <a:gd name="T0" fmla="*/ 7 w 69"/>
                <a:gd name="T1" fmla="*/ 30 h 69"/>
                <a:gd name="T2" fmla="*/ 7 w 69"/>
                <a:gd name="T3" fmla="*/ 54 h 69"/>
                <a:gd name="T4" fmla="*/ 15 w 69"/>
                <a:gd name="T5" fmla="*/ 63 h 69"/>
                <a:gd name="T6" fmla="*/ 39 w 69"/>
                <a:gd name="T7" fmla="*/ 63 h 69"/>
                <a:gd name="T8" fmla="*/ 69 w 69"/>
                <a:gd name="T9" fmla="*/ 33 h 69"/>
                <a:gd name="T10" fmla="*/ 37 w 69"/>
                <a:gd name="T11" fmla="*/ 0 h 69"/>
                <a:gd name="T12" fmla="*/ 7 w 69"/>
                <a:gd name="T1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7" y="30"/>
                  </a:moveTo>
                  <a:cubicBezTo>
                    <a:pt x="0" y="37"/>
                    <a:pt x="0" y="48"/>
                    <a:pt x="7" y="54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22" y="69"/>
                    <a:pt x="33" y="69"/>
                    <a:pt x="39" y="6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7" y="3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  <p:sp>
          <p:nvSpPr>
            <p:cNvPr id="21" name="Freeform 383">
              <a:extLst>
                <a:ext uri="{FF2B5EF4-FFF2-40B4-BE49-F238E27FC236}">
                  <a16:creationId xmlns:a16="http://schemas.microsoft.com/office/drawing/2014/main" id="{08AA8986-31EA-4D81-AE45-090ED616D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008" y="3541405"/>
              <a:ext cx="62483" cy="56098"/>
            </a:xfrm>
            <a:custGeom>
              <a:avLst/>
              <a:gdLst>
                <a:gd name="T0" fmla="*/ 42 w 58"/>
                <a:gd name="T1" fmla="*/ 0 h 52"/>
                <a:gd name="T2" fmla="*/ 0 w 58"/>
                <a:gd name="T3" fmla="*/ 42 h 52"/>
                <a:gd name="T4" fmla="*/ 4 w 58"/>
                <a:gd name="T5" fmla="*/ 46 h 52"/>
                <a:gd name="T6" fmla="*/ 28 w 58"/>
                <a:gd name="T7" fmla="*/ 46 h 52"/>
                <a:gd name="T8" fmla="*/ 58 w 58"/>
                <a:gd name="T9" fmla="*/ 16 h 52"/>
                <a:gd name="T10" fmla="*/ 42 w 58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2">
                  <a:moveTo>
                    <a:pt x="42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1" y="52"/>
                    <a:pt x="22" y="52"/>
                    <a:pt x="28" y="46"/>
                  </a:cubicBezTo>
                  <a:cubicBezTo>
                    <a:pt x="58" y="16"/>
                    <a:pt x="58" y="16"/>
                    <a:pt x="58" y="1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</p:grpSp>
      <p:sp>
        <p:nvSpPr>
          <p:cNvPr id="22" name="矩形 98">
            <a:extLst>
              <a:ext uri="{FF2B5EF4-FFF2-40B4-BE49-F238E27FC236}">
                <a16:creationId xmlns:a16="http://schemas.microsoft.com/office/drawing/2014/main" id="{034E68FE-50E8-40A2-8307-DB2A56A221B9}"/>
              </a:ext>
            </a:extLst>
          </p:cNvPr>
          <p:cNvSpPr/>
          <p:nvPr/>
        </p:nvSpPr>
        <p:spPr bwMode="auto">
          <a:xfrm>
            <a:off x="2156317" y="5155933"/>
            <a:ext cx="7691820" cy="825824"/>
          </a:xfrm>
          <a:prstGeom prst="rect">
            <a:avLst/>
          </a:prstGeom>
          <a:noFill/>
          <a:ln w="19050" cap="flat" cmpd="sng" algn="ctr">
            <a:solidFill>
              <a:srgbClr val="FFFFFF">
                <a:lumMod val="85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algn="ctr" defTabSz="1218682">
              <a:buClr>
                <a:srgbClr val="CC9900"/>
              </a:buClr>
              <a:defRPr/>
            </a:pPr>
            <a:endParaRPr lang="zh-CN" altLang="en-US" sz="1399" b="1" kern="0" dirty="0">
              <a:ea typeface="等线 Light" panose="02010600030101010101" pitchFamily="2" charset="-122"/>
            </a:endParaRPr>
          </a:p>
        </p:txBody>
      </p:sp>
      <p:grpSp>
        <p:nvGrpSpPr>
          <p:cNvPr id="49" name="组合 101">
            <a:extLst>
              <a:ext uri="{FF2B5EF4-FFF2-40B4-BE49-F238E27FC236}">
                <a16:creationId xmlns:a16="http://schemas.microsoft.com/office/drawing/2014/main" id="{C7F23E8A-8508-4FEF-9734-71E668241260}"/>
              </a:ext>
            </a:extLst>
          </p:cNvPr>
          <p:cNvGrpSpPr/>
          <p:nvPr/>
        </p:nvGrpSpPr>
        <p:grpSpPr>
          <a:xfrm>
            <a:off x="8706808" y="4439495"/>
            <a:ext cx="1437020" cy="822353"/>
            <a:chOff x="5501130" y="3980600"/>
            <a:chExt cx="1476808" cy="980904"/>
          </a:xfrm>
          <a:solidFill>
            <a:srgbClr val="0070C0"/>
          </a:solidFill>
        </p:grpSpPr>
        <p:sp>
          <p:nvSpPr>
            <p:cNvPr id="50" name="Freeform 298">
              <a:extLst>
                <a:ext uri="{FF2B5EF4-FFF2-40B4-BE49-F238E27FC236}">
                  <a16:creationId xmlns:a16="http://schemas.microsoft.com/office/drawing/2014/main" id="{C4ED1CCC-1B92-457E-A951-934FBD147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1130" y="4296266"/>
              <a:ext cx="1476808" cy="665238"/>
            </a:xfrm>
            <a:custGeom>
              <a:avLst/>
              <a:gdLst>
                <a:gd name="T0" fmla="*/ 216 w 396"/>
                <a:gd name="T1" fmla="*/ 0 h 241"/>
                <a:gd name="T2" fmla="*/ 216 w 396"/>
                <a:gd name="T3" fmla="*/ 72 h 241"/>
                <a:gd name="T4" fmla="*/ 117 w 396"/>
                <a:gd name="T5" fmla="*/ 0 h 241"/>
                <a:gd name="T6" fmla="*/ 117 w 396"/>
                <a:gd name="T7" fmla="*/ 70 h 241"/>
                <a:gd name="T8" fmla="*/ 0 w 396"/>
                <a:gd name="T9" fmla="*/ 0 h 241"/>
                <a:gd name="T10" fmla="*/ 0 w 396"/>
                <a:gd name="T11" fmla="*/ 101 h 241"/>
                <a:gd name="T12" fmla="*/ 0 w 396"/>
                <a:gd name="T13" fmla="*/ 218 h 241"/>
                <a:gd name="T14" fmla="*/ 18 w 396"/>
                <a:gd name="T15" fmla="*/ 241 h 241"/>
                <a:gd name="T16" fmla="*/ 305 w 396"/>
                <a:gd name="T17" fmla="*/ 241 h 241"/>
                <a:gd name="T18" fmla="*/ 323 w 396"/>
                <a:gd name="T19" fmla="*/ 241 h 241"/>
                <a:gd name="T20" fmla="*/ 323 w 396"/>
                <a:gd name="T21" fmla="*/ 183 h 241"/>
                <a:gd name="T22" fmla="*/ 367 w 396"/>
                <a:gd name="T23" fmla="*/ 183 h 241"/>
                <a:gd name="T24" fmla="*/ 367 w 396"/>
                <a:gd name="T25" fmla="*/ 241 h 241"/>
                <a:gd name="T26" fmla="*/ 396 w 396"/>
                <a:gd name="T27" fmla="*/ 241 h 241"/>
                <a:gd name="T28" fmla="*/ 396 w 396"/>
                <a:gd name="T29" fmla="*/ 76 h 241"/>
                <a:gd name="T30" fmla="*/ 305 w 396"/>
                <a:gd name="T31" fmla="*/ 76 h 241"/>
                <a:gd name="T32" fmla="*/ 216 w 396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241">
                  <a:moveTo>
                    <a:pt x="216" y="0"/>
                  </a:moveTo>
                  <a:cubicBezTo>
                    <a:pt x="216" y="72"/>
                    <a:pt x="216" y="72"/>
                    <a:pt x="216" y="7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8"/>
                    <a:pt x="2" y="241"/>
                    <a:pt x="18" y="241"/>
                  </a:cubicBezTo>
                  <a:cubicBezTo>
                    <a:pt x="35" y="241"/>
                    <a:pt x="305" y="241"/>
                    <a:pt x="305" y="241"/>
                  </a:cubicBezTo>
                  <a:cubicBezTo>
                    <a:pt x="323" y="241"/>
                    <a:pt x="323" y="241"/>
                    <a:pt x="323" y="241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367" y="183"/>
                    <a:pt x="367" y="183"/>
                    <a:pt x="367" y="183"/>
                  </a:cubicBezTo>
                  <a:cubicBezTo>
                    <a:pt x="367" y="241"/>
                    <a:pt x="367" y="241"/>
                    <a:pt x="367" y="241"/>
                  </a:cubicBezTo>
                  <a:cubicBezTo>
                    <a:pt x="396" y="241"/>
                    <a:pt x="396" y="241"/>
                    <a:pt x="396" y="241"/>
                  </a:cubicBezTo>
                  <a:cubicBezTo>
                    <a:pt x="396" y="76"/>
                    <a:pt x="396" y="76"/>
                    <a:pt x="396" y="76"/>
                  </a:cubicBezTo>
                  <a:cubicBezTo>
                    <a:pt x="305" y="76"/>
                    <a:pt x="305" y="76"/>
                    <a:pt x="305" y="76"/>
                  </a:cubicBez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  <p:sp>
          <p:nvSpPr>
            <p:cNvPr id="51" name="Rectangle 299">
              <a:extLst>
                <a:ext uri="{FF2B5EF4-FFF2-40B4-BE49-F238E27FC236}">
                  <a16:creationId xmlns:a16="http://schemas.microsoft.com/office/drawing/2014/main" id="{6CD64585-7680-4D07-8E54-867AD150F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8715" y="4409674"/>
              <a:ext cx="339223" cy="6313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  <p:sp>
          <p:nvSpPr>
            <p:cNvPr id="52" name="Rectangle 300">
              <a:extLst>
                <a:ext uri="{FF2B5EF4-FFF2-40B4-BE49-F238E27FC236}">
                  <a16:creationId xmlns:a16="http://schemas.microsoft.com/office/drawing/2014/main" id="{E5DCE37F-4CF9-4E5C-8E74-48FD2D4E1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7539" y="3980600"/>
              <a:ext cx="107289" cy="4010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  <p:sp>
          <p:nvSpPr>
            <p:cNvPr id="53" name="Rectangle 301">
              <a:extLst>
                <a:ext uri="{FF2B5EF4-FFF2-40B4-BE49-F238E27FC236}">
                  <a16:creationId xmlns:a16="http://schemas.microsoft.com/office/drawing/2014/main" id="{C95B09C2-1F32-441B-A74D-93F087BF64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4494" y="4179355"/>
              <a:ext cx="107289" cy="19992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900" b="1" kern="0">
                <a:ea typeface="等线 Light" panose="02010600030101010101" pitchFamily="2" charset="-122"/>
              </a:endParaRPr>
            </a:p>
          </p:txBody>
        </p:sp>
      </p:grpSp>
      <p:cxnSp>
        <p:nvCxnSpPr>
          <p:cNvPr id="67" name="直接连接符 105">
            <a:extLst>
              <a:ext uri="{FF2B5EF4-FFF2-40B4-BE49-F238E27FC236}">
                <a16:creationId xmlns:a16="http://schemas.microsoft.com/office/drawing/2014/main" id="{4F281AAD-1417-4208-897A-CAC260DEE2EF}"/>
              </a:ext>
            </a:extLst>
          </p:cNvPr>
          <p:cNvCxnSpPr/>
          <p:nvPr/>
        </p:nvCxnSpPr>
        <p:spPr bwMode="auto">
          <a:xfrm flipV="1">
            <a:off x="4037685" y="2142123"/>
            <a:ext cx="4570215" cy="0"/>
          </a:xfrm>
          <a:prstGeom prst="line">
            <a:avLst/>
          </a:prstGeom>
          <a:noFill/>
          <a:ln w="3175" cap="flat" cmpd="sng" algn="ctr">
            <a:solidFill>
              <a:srgbClr val="DDDDDD">
                <a:lumMod val="90000"/>
              </a:srgb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68" name="梯形 106">
            <a:extLst>
              <a:ext uri="{FF2B5EF4-FFF2-40B4-BE49-F238E27FC236}">
                <a16:creationId xmlns:a16="http://schemas.microsoft.com/office/drawing/2014/main" id="{211CCEB9-B30F-4A3C-9FC0-BBB08E15C7E1}"/>
              </a:ext>
            </a:extLst>
          </p:cNvPr>
          <p:cNvSpPr/>
          <p:nvPr/>
        </p:nvSpPr>
        <p:spPr bwMode="auto">
          <a:xfrm>
            <a:off x="2867935" y="3435374"/>
            <a:ext cx="6654963" cy="740652"/>
          </a:xfrm>
          <a:prstGeom prst="trapezoid">
            <a:avLst>
              <a:gd name="adj" fmla="val 175822"/>
            </a:avLst>
          </a:prstGeom>
          <a:solidFill>
            <a:srgbClr val="00B0F0">
              <a:alpha val="4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algn="ctr" defTabSz="1218682">
              <a:buClr>
                <a:srgbClr val="CC9900"/>
              </a:buClr>
              <a:defRPr/>
            </a:pPr>
            <a:endParaRPr lang="zh-CN" altLang="en-US" sz="1399" b="1" kern="0" dirty="0">
              <a:ea typeface="等线 Light" panose="02010600030101010101" pitchFamily="2" charset="-122"/>
            </a:endParaRPr>
          </a:p>
        </p:txBody>
      </p:sp>
      <p:grpSp>
        <p:nvGrpSpPr>
          <p:cNvPr id="69" name="组合 108">
            <a:extLst>
              <a:ext uri="{FF2B5EF4-FFF2-40B4-BE49-F238E27FC236}">
                <a16:creationId xmlns:a16="http://schemas.microsoft.com/office/drawing/2014/main" id="{87D65166-A5C9-40C9-BB56-7D54D883321A}"/>
              </a:ext>
            </a:extLst>
          </p:cNvPr>
          <p:cNvGrpSpPr/>
          <p:nvPr/>
        </p:nvGrpSpPr>
        <p:grpSpPr>
          <a:xfrm>
            <a:off x="3665674" y="3864318"/>
            <a:ext cx="596716" cy="262413"/>
            <a:chOff x="7315200" y="-1052513"/>
            <a:chExt cx="1233488" cy="1460500"/>
          </a:xfrm>
          <a:solidFill>
            <a:srgbClr val="FFFFFF"/>
          </a:solidFill>
        </p:grpSpPr>
        <p:sp>
          <p:nvSpPr>
            <p:cNvPr id="70" name="Oval 25">
              <a:extLst>
                <a:ext uri="{FF2B5EF4-FFF2-40B4-BE49-F238E27FC236}">
                  <a16:creationId xmlns:a16="http://schemas.microsoft.com/office/drawing/2014/main" id="{0647600C-A411-4342-A060-F244F5AA6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7162" y="-903288"/>
              <a:ext cx="309563" cy="3111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71" name="Freeform 26">
              <a:extLst>
                <a:ext uri="{FF2B5EF4-FFF2-40B4-BE49-F238E27FC236}">
                  <a16:creationId xmlns:a16="http://schemas.microsoft.com/office/drawing/2014/main" id="{A8A063A8-8651-47B1-A9A5-4B2941124C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8412" y="-874713"/>
              <a:ext cx="627063" cy="225425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245" y="14"/>
                </a:cxn>
                <a:cxn ang="0">
                  <a:pos x="253" y="57"/>
                </a:cxn>
                <a:cxn ang="0">
                  <a:pos x="249" y="86"/>
                </a:cxn>
                <a:cxn ang="0">
                  <a:pos x="273" y="101"/>
                </a:cxn>
                <a:cxn ang="0">
                  <a:pos x="280" y="57"/>
                </a:cxn>
                <a:cxn ang="0">
                  <a:pos x="267" y="0"/>
                </a:cxn>
                <a:cxn ang="0">
                  <a:pos x="35" y="14"/>
                </a:cxn>
                <a:cxn ang="0">
                  <a:pos x="13" y="0"/>
                </a:cxn>
                <a:cxn ang="0">
                  <a:pos x="0" y="57"/>
                </a:cxn>
                <a:cxn ang="0">
                  <a:pos x="7" y="101"/>
                </a:cxn>
                <a:cxn ang="0">
                  <a:pos x="31" y="86"/>
                </a:cxn>
                <a:cxn ang="0">
                  <a:pos x="27" y="57"/>
                </a:cxn>
                <a:cxn ang="0">
                  <a:pos x="35" y="14"/>
                </a:cxn>
              </a:cxnLst>
              <a:rect l="0" t="0" r="r" b="b"/>
              <a:pathLst>
                <a:path w="280" h="101">
                  <a:moveTo>
                    <a:pt x="267" y="0"/>
                  </a:moveTo>
                  <a:cubicBezTo>
                    <a:pt x="245" y="14"/>
                    <a:pt x="245" y="14"/>
                    <a:pt x="245" y="14"/>
                  </a:cubicBezTo>
                  <a:cubicBezTo>
                    <a:pt x="250" y="27"/>
                    <a:pt x="253" y="42"/>
                    <a:pt x="253" y="57"/>
                  </a:cubicBezTo>
                  <a:cubicBezTo>
                    <a:pt x="253" y="67"/>
                    <a:pt x="252" y="77"/>
                    <a:pt x="249" y="86"/>
                  </a:cubicBezTo>
                  <a:cubicBezTo>
                    <a:pt x="273" y="101"/>
                    <a:pt x="273" y="101"/>
                    <a:pt x="273" y="101"/>
                  </a:cubicBezTo>
                  <a:cubicBezTo>
                    <a:pt x="277" y="87"/>
                    <a:pt x="280" y="72"/>
                    <a:pt x="280" y="57"/>
                  </a:cubicBezTo>
                  <a:cubicBezTo>
                    <a:pt x="280" y="36"/>
                    <a:pt x="275" y="17"/>
                    <a:pt x="267" y="0"/>
                  </a:cubicBezTo>
                  <a:close/>
                  <a:moveTo>
                    <a:pt x="35" y="1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17"/>
                    <a:pt x="0" y="36"/>
                    <a:pt x="0" y="57"/>
                  </a:cubicBezTo>
                  <a:cubicBezTo>
                    <a:pt x="0" y="72"/>
                    <a:pt x="3" y="87"/>
                    <a:pt x="7" y="101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28" y="77"/>
                    <a:pt x="27" y="67"/>
                    <a:pt x="27" y="57"/>
                  </a:cubicBezTo>
                  <a:cubicBezTo>
                    <a:pt x="27" y="42"/>
                    <a:pt x="30" y="27"/>
                    <a:pt x="3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72" name="Freeform 27">
              <a:extLst>
                <a:ext uri="{FF2B5EF4-FFF2-40B4-BE49-F238E27FC236}">
                  <a16:creationId xmlns:a16="http://schemas.microsoft.com/office/drawing/2014/main" id="{2C72135B-A3FA-47D3-A742-6095BCF47A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425" y="-960438"/>
              <a:ext cx="935038" cy="396875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73" y="14"/>
                </a:cxn>
                <a:cxn ang="0">
                  <a:pos x="392" y="95"/>
                </a:cxn>
                <a:cxn ang="0">
                  <a:pos x="379" y="162"/>
                </a:cxn>
                <a:cxn ang="0">
                  <a:pos x="401" y="177"/>
                </a:cxn>
                <a:cxn ang="0">
                  <a:pos x="418" y="95"/>
                </a:cxn>
                <a:cxn ang="0">
                  <a:pos x="395" y="0"/>
                </a:cxn>
                <a:cxn ang="0">
                  <a:pos x="45" y="14"/>
                </a:cxn>
                <a:cxn ang="0">
                  <a:pos x="23" y="0"/>
                </a:cxn>
                <a:cxn ang="0">
                  <a:pos x="0" y="95"/>
                </a:cxn>
                <a:cxn ang="0">
                  <a:pos x="17" y="177"/>
                </a:cxn>
                <a:cxn ang="0">
                  <a:pos x="39" y="162"/>
                </a:cxn>
                <a:cxn ang="0">
                  <a:pos x="26" y="95"/>
                </a:cxn>
                <a:cxn ang="0">
                  <a:pos x="45" y="14"/>
                </a:cxn>
              </a:cxnLst>
              <a:rect l="0" t="0" r="r" b="b"/>
              <a:pathLst>
                <a:path w="418" h="177">
                  <a:moveTo>
                    <a:pt x="395" y="0"/>
                  </a:moveTo>
                  <a:cubicBezTo>
                    <a:pt x="373" y="14"/>
                    <a:pt x="373" y="14"/>
                    <a:pt x="373" y="14"/>
                  </a:cubicBezTo>
                  <a:cubicBezTo>
                    <a:pt x="385" y="39"/>
                    <a:pt x="392" y="66"/>
                    <a:pt x="392" y="95"/>
                  </a:cubicBezTo>
                  <a:cubicBezTo>
                    <a:pt x="392" y="119"/>
                    <a:pt x="387" y="142"/>
                    <a:pt x="379" y="162"/>
                  </a:cubicBezTo>
                  <a:cubicBezTo>
                    <a:pt x="401" y="177"/>
                    <a:pt x="401" y="177"/>
                    <a:pt x="401" y="177"/>
                  </a:cubicBezTo>
                  <a:cubicBezTo>
                    <a:pt x="412" y="152"/>
                    <a:pt x="418" y="124"/>
                    <a:pt x="418" y="95"/>
                  </a:cubicBezTo>
                  <a:cubicBezTo>
                    <a:pt x="418" y="61"/>
                    <a:pt x="410" y="28"/>
                    <a:pt x="395" y="0"/>
                  </a:cubicBezTo>
                  <a:close/>
                  <a:moveTo>
                    <a:pt x="45" y="14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28"/>
                    <a:pt x="0" y="61"/>
                    <a:pt x="0" y="95"/>
                  </a:cubicBezTo>
                  <a:cubicBezTo>
                    <a:pt x="0" y="124"/>
                    <a:pt x="6" y="152"/>
                    <a:pt x="17" y="177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1" y="142"/>
                    <a:pt x="26" y="119"/>
                    <a:pt x="26" y="95"/>
                  </a:cubicBezTo>
                  <a:cubicBezTo>
                    <a:pt x="26" y="66"/>
                    <a:pt x="33" y="39"/>
                    <a:pt x="4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73" name="Freeform 28">
              <a:extLst>
                <a:ext uri="{FF2B5EF4-FFF2-40B4-BE49-F238E27FC236}">
                  <a16:creationId xmlns:a16="http://schemas.microsoft.com/office/drawing/2014/main" id="{A9A20347-2226-4BCC-BC14-BB155F545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5200" y="-1038225"/>
              <a:ext cx="1233488" cy="555625"/>
            </a:xfrm>
            <a:custGeom>
              <a:avLst/>
              <a:gdLst/>
              <a:ahLst/>
              <a:cxnLst>
                <a:cxn ang="0">
                  <a:pos x="517" y="0"/>
                </a:cxn>
                <a:cxn ang="0">
                  <a:pos x="495" y="14"/>
                </a:cxn>
                <a:cxn ang="0">
                  <a:pos x="524" y="130"/>
                </a:cxn>
                <a:cxn ang="0">
                  <a:pos x="501" y="233"/>
                </a:cxn>
                <a:cxn ang="0">
                  <a:pos x="524" y="248"/>
                </a:cxn>
                <a:cxn ang="0">
                  <a:pos x="550" y="130"/>
                </a:cxn>
                <a:cxn ang="0">
                  <a:pos x="517" y="0"/>
                </a:cxn>
                <a:cxn ang="0">
                  <a:pos x="55" y="14"/>
                </a:cxn>
                <a:cxn ang="0">
                  <a:pos x="33" y="0"/>
                </a:cxn>
                <a:cxn ang="0">
                  <a:pos x="0" y="130"/>
                </a:cxn>
                <a:cxn ang="0">
                  <a:pos x="26" y="248"/>
                </a:cxn>
                <a:cxn ang="0">
                  <a:pos x="49" y="233"/>
                </a:cxn>
                <a:cxn ang="0">
                  <a:pos x="26" y="130"/>
                </a:cxn>
                <a:cxn ang="0">
                  <a:pos x="55" y="14"/>
                </a:cxn>
              </a:cxnLst>
              <a:rect l="0" t="0" r="r" b="b"/>
              <a:pathLst>
                <a:path w="550" h="248">
                  <a:moveTo>
                    <a:pt x="517" y="0"/>
                  </a:moveTo>
                  <a:cubicBezTo>
                    <a:pt x="495" y="14"/>
                    <a:pt x="495" y="14"/>
                    <a:pt x="495" y="14"/>
                  </a:cubicBezTo>
                  <a:cubicBezTo>
                    <a:pt x="513" y="48"/>
                    <a:pt x="524" y="88"/>
                    <a:pt x="524" y="130"/>
                  </a:cubicBezTo>
                  <a:cubicBezTo>
                    <a:pt x="524" y="167"/>
                    <a:pt x="516" y="202"/>
                    <a:pt x="501" y="233"/>
                  </a:cubicBezTo>
                  <a:cubicBezTo>
                    <a:pt x="524" y="248"/>
                    <a:pt x="524" y="248"/>
                    <a:pt x="524" y="248"/>
                  </a:cubicBezTo>
                  <a:cubicBezTo>
                    <a:pt x="541" y="212"/>
                    <a:pt x="550" y="172"/>
                    <a:pt x="550" y="130"/>
                  </a:cubicBezTo>
                  <a:cubicBezTo>
                    <a:pt x="550" y="83"/>
                    <a:pt x="538" y="38"/>
                    <a:pt x="517" y="0"/>
                  </a:cubicBezTo>
                  <a:close/>
                  <a:moveTo>
                    <a:pt x="55" y="14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2" y="38"/>
                    <a:pt x="0" y="83"/>
                    <a:pt x="0" y="130"/>
                  </a:cubicBezTo>
                  <a:cubicBezTo>
                    <a:pt x="0" y="172"/>
                    <a:pt x="9" y="212"/>
                    <a:pt x="26" y="248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34" y="202"/>
                    <a:pt x="26" y="167"/>
                    <a:pt x="26" y="130"/>
                  </a:cubicBezTo>
                  <a:cubicBezTo>
                    <a:pt x="26" y="88"/>
                    <a:pt x="37" y="48"/>
                    <a:pt x="5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74" name="Freeform 29">
              <a:extLst>
                <a:ext uri="{FF2B5EF4-FFF2-40B4-BE49-F238E27FC236}">
                  <a16:creationId xmlns:a16="http://schemas.microsoft.com/office/drawing/2014/main" id="{524C6ADA-7B8B-4692-A744-ADAF638A3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814" y="-700087"/>
              <a:ext cx="322264" cy="1108074"/>
            </a:xfrm>
            <a:custGeom>
              <a:avLst/>
              <a:gdLst/>
              <a:ahLst/>
              <a:cxnLst>
                <a:cxn ang="0">
                  <a:pos x="20" y="495"/>
                </a:cxn>
                <a:cxn ang="0">
                  <a:pos x="6" y="489"/>
                </a:cxn>
                <a:cxn ang="0">
                  <a:pos x="1" y="474"/>
                </a:cxn>
                <a:cxn ang="0">
                  <a:pos x="72" y="0"/>
                </a:cxn>
                <a:cxn ang="0">
                  <a:pos x="143" y="474"/>
                </a:cxn>
                <a:cxn ang="0">
                  <a:pos x="138" y="489"/>
                </a:cxn>
                <a:cxn ang="0">
                  <a:pos x="124" y="495"/>
                </a:cxn>
                <a:cxn ang="0">
                  <a:pos x="20" y="495"/>
                </a:cxn>
              </a:cxnLst>
              <a:rect l="0" t="0" r="r" b="b"/>
              <a:pathLst>
                <a:path w="144" h="495">
                  <a:moveTo>
                    <a:pt x="20" y="495"/>
                  </a:moveTo>
                  <a:cubicBezTo>
                    <a:pt x="15" y="495"/>
                    <a:pt x="9" y="493"/>
                    <a:pt x="6" y="489"/>
                  </a:cubicBezTo>
                  <a:cubicBezTo>
                    <a:pt x="2" y="484"/>
                    <a:pt x="0" y="479"/>
                    <a:pt x="1" y="47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43" y="474"/>
                    <a:pt x="143" y="474"/>
                    <a:pt x="143" y="474"/>
                  </a:cubicBezTo>
                  <a:cubicBezTo>
                    <a:pt x="144" y="479"/>
                    <a:pt x="142" y="484"/>
                    <a:pt x="138" y="489"/>
                  </a:cubicBezTo>
                  <a:cubicBezTo>
                    <a:pt x="135" y="493"/>
                    <a:pt x="129" y="495"/>
                    <a:pt x="124" y="495"/>
                  </a:cubicBezTo>
                  <a:lnTo>
                    <a:pt x="20" y="4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 dirty="0">
                <a:ea typeface="等线 Light" panose="02010600030101010101" pitchFamily="2" charset="-122"/>
              </a:endParaRPr>
            </a:p>
          </p:txBody>
        </p:sp>
        <p:sp>
          <p:nvSpPr>
            <p:cNvPr id="75" name="Oval 30">
              <a:extLst>
                <a:ext uri="{FF2B5EF4-FFF2-40B4-BE49-F238E27FC236}">
                  <a16:creationId xmlns:a16="http://schemas.microsoft.com/office/drawing/2014/main" id="{40E35C99-3179-4319-B41B-AE95606A4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0462" y="-973138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76" name="Oval 31">
              <a:extLst>
                <a:ext uri="{FF2B5EF4-FFF2-40B4-BE49-F238E27FC236}">
                  <a16:creationId xmlns:a16="http://schemas.microsoft.com/office/drawing/2014/main" id="{3779FC0C-4E0A-4686-816A-F4C6592D23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462" y="-1052513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77" name="Oval 32">
              <a:extLst>
                <a:ext uri="{FF2B5EF4-FFF2-40B4-BE49-F238E27FC236}">
                  <a16:creationId xmlns:a16="http://schemas.microsoft.com/office/drawing/2014/main" id="{E710AF41-98CE-4736-B019-8E7B4A1E4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637" y="-889000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78" name="Oval 33">
              <a:extLst>
                <a:ext uri="{FF2B5EF4-FFF2-40B4-BE49-F238E27FC236}">
                  <a16:creationId xmlns:a16="http://schemas.microsoft.com/office/drawing/2014/main" id="{65675708-A374-412B-8CE8-CF6D466C4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4687" y="-973138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79" name="Oval 34">
              <a:extLst>
                <a:ext uri="{FF2B5EF4-FFF2-40B4-BE49-F238E27FC236}">
                  <a16:creationId xmlns:a16="http://schemas.microsoft.com/office/drawing/2014/main" id="{2FE6C571-8C0B-49E0-864D-1AD1CAA06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0" y="-1052513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80" name="Oval 35">
              <a:extLst>
                <a:ext uri="{FF2B5EF4-FFF2-40B4-BE49-F238E27FC236}">
                  <a16:creationId xmlns:a16="http://schemas.microsoft.com/office/drawing/2014/main" id="{99687DF0-ADDA-48CD-8472-BF5F91779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9525" y="-695325"/>
              <a:ext cx="63500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81" name="Oval 36">
              <a:extLst>
                <a:ext uri="{FF2B5EF4-FFF2-40B4-BE49-F238E27FC236}">
                  <a16:creationId xmlns:a16="http://schemas.microsoft.com/office/drawing/2014/main" id="{2CEF8420-F7EB-46DC-A2C3-980759F09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2450" y="-695325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82" name="Oval 37">
              <a:extLst>
                <a:ext uri="{FF2B5EF4-FFF2-40B4-BE49-F238E27FC236}">
                  <a16:creationId xmlns:a16="http://schemas.microsoft.com/office/drawing/2014/main" id="{933EB6A2-FCAF-4821-8F1D-8B08F77F74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2925" y="-889000"/>
              <a:ext cx="60325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83" name="Oval 38">
              <a:extLst>
                <a:ext uri="{FF2B5EF4-FFF2-40B4-BE49-F238E27FC236}">
                  <a16:creationId xmlns:a16="http://schemas.microsoft.com/office/drawing/2014/main" id="{06EF195B-83B7-460D-A266-5746AB0DF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0" y="-611188"/>
              <a:ext cx="63500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84" name="Oval 39">
              <a:extLst>
                <a:ext uri="{FF2B5EF4-FFF2-40B4-BE49-F238E27FC236}">
                  <a16:creationId xmlns:a16="http://schemas.microsoft.com/office/drawing/2014/main" id="{B456DBB6-405C-4718-A8C1-C40FA3BBA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1212" y="-527050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85" name="Oval 40">
              <a:extLst>
                <a:ext uri="{FF2B5EF4-FFF2-40B4-BE49-F238E27FC236}">
                  <a16:creationId xmlns:a16="http://schemas.microsoft.com/office/drawing/2014/main" id="{B3E20262-A917-46EB-AFA5-3E2AF20DF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7762" y="-611188"/>
              <a:ext cx="60325" cy="635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86" name="Oval 41">
              <a:extLst>
                <a:ext uri="{FF2B5EF4-FFF2-40B4-BE49-F238E27FC236}">
                  <a16:creationId xmlns:a16="http://schemas.microsoft.com/office/drawing/2014/main" id="{4887303C-C723-4CC9-B56A-4DE202F04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9175" y="-530225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</p:grpSp>
      <p:grpSp>
        <p:nvGrpSpPr>
          <p:cNvPr id="87" name="组合 109">
            <a:extLst>
              <a:ext uri="{FF2B5EF4-FFF2-40B4-BE49-F238E27FC236}">
                <a16:creationId xmlns:a16="http://schemas.microsoft.com/office/drawing/2014/main" id="{C4AA7B73-5358-48E4-B4CE-4D5BA090BD09}"/>
              </a:ext>
            </a:extLst>
          </p:cNvPr>
          <p:cNvGrpSpPr/>
          <p:nvPr/>
        </p:nvGrpSpPr>
        <p:grpSpPr>
          <a:xfrm>
            <a:off x="7920199" y="3830645"/>
            <a:ext cx="596716" cy="262413"/>
            <a:chOff x="7315200" y="-1052513"/>
            <a:chExt cx="1233488" cy="1460500"/>
          </a:xfrm>
          <a:solidFill>
            <a:srgbClr val="FFFFFF"/>
          </a:solidFill>
        </p:grpSpPr>
        <p:sp>
          <p:nvSpPr>
            <p:cNvPr id="88" name="Oval 25">
              <a:extLst>
                <a:ext uri="{FF2B5EF4-FFF2-40B4-BE49-F238E27FC236}">
                  <a16:creationId xmlns:a16="http://schemas.microsoft.com/office/drawing/2014/main" id="{DA560A33-61AC-474C-8312-D576EFFB8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7162" y="-903288"/>
              <a:ext cx="309563" cy="3111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89" name="Freeform 26">
              <a:extLst>
                <a:ext uri="{FF2B5EF4-FFF2-40B4-BE49-F238E27FC236}">
                  <a16:creationId xmlns:a16="http://schemas.microsoft.com/office/drawing/2014/main" id="{472B397F-35F3-438C-B1C9-E257B59831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8412" y="-874713"/>
              <a:ext cx="627063" cy="225425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245" y="14"/>
                </a:cxn>
                <a:cxn ang="0">
                  <a:pos x="253" y="57"/>
                </a:cxn>
                <a:cxn ang="0">
                  <a:pos x="249" y="86"/>
                </a:cxn>
                <a:cxn ang="0">
                  <a:pos x="273" y="101"/>
                </a:cxn>
                <a:cxn ang="0">
                  <a:pos x="280" y="57"/>
                </a:cxn>
                <a:cxn ang="0">
                  <a:pos x="267" y="0"/>
                </a:cxn>
                <a:cxn ang="0">
                  <a:pos x="35" y="14"/>
                </a:cxn>
                <a:cxn ang="0">
                  <a:pos x="13" y="0"/>
                </a:cxn>
                <a:cxn ang="0">
                  <a:pos x="0" y="57"/>
                </a:cxn>
                <a:cxn ang="0">
                  <a:pos x="7" y="101"/>
                </a:cxn>
                <a:cxn ang="0">
                  <a:pos x="31" y="86"/>
                </a:cxn>
                <a:cxn ang="0">
                  <a:pos x="27" y="57"/>
                </a:cxn>
                <a:cxn ang="0">
                  <a:pos x="35" y="14"/>
                </a:cxn>
              </a:cxnLst>
              <a:rect l="0" t="0" r="r" b="b"/>
              <a:pathLst>
                <a:path w="280" h="101">
                  <a:moveTo>
                    <a:pt x="267" y="0"/>
                  </a:moveTo>
                  <a:cubicBezTo>
                    <a:pt x="245" y="14"/>
                    <a:pt x="245" y="14"/>
                    <a:pt x="245" y="14"/>
                  </a:cubicBezTo>
                  <a:cubicBezTo>
                    <a:pt x="250" y="27"/>
                    <a:pt x="253" y="42"/>
                    <a:pt x="253" y="57"/>
                  </a:cubicBezTo>
                  <a:cubicBezTo>
                    <a:pt x="253" y="67"/>
                    <a:pt x="252" y="77"/>
                    <a:pt x="249" y="86"/>
                  </a:cubicBezTo>
                  <a:cubicBezTo>
                    <a:pt x="273" y="101"/>
                    <a:pt x="273" y="101"/>
                    <a:pt x="273" y="101"/>
                  </a:cubicBezTo>
                  <a:cubicBezTo>
                    <a:pt x="277" y="87"/>
                    <a:pt x="280" y="72"/>
                    <a:pt x="280" y="57"/>
                  </a:cubicBezTo>
                  <a:cubicBezTo>
                    <a:pt x="280" y="36"/>
                    <a:pt x="275" y="17"/>
                    <a:pt x="267" y="0"/>
                  </a:cubicBezTo>
                  <a:close/>
                  <a:moveTo>
                    <a:pt x="35" y="1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17"/>
                    <a:pt x="0" y="36"/>
                    <a:pt x="0" y="57"/>
                  </a:cubicBezTo>
                  <a:cubicBezTo>
                    <a:pt x="0" y="72"/>
                    <a:pt x="3" y="87"/>
                    <a:pt x="7" y="101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28" y="77"/>
                    <a:pt x="27" y="67"/>
                    <a:pt x="27" y="57"/>
                  </a:cubicBezTo>
                  <a:cubicBezTo>
                    <a:pt x="27" y="42"/>
                    <a:pt x="30" y="27"/>
                    <a:pt x="3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0" name="Freeform 27">
              <a:extLst>
                <a:ext uri="{FF2B5EF4-FFF2-40B4-BE49-F238E27FC236}">
                  <a16:creationId xmlns:a16="http://schemas.microsoft.com/office/drawing/2014/main" id="{60D6F5DB-3670-4E71-83A0-229DD9800B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425" y="-960438"/>
              <a:ext cx="935038" cy="396875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73" y="14"/>
                </a:cxn>
                <a:cxn ang="0">
                  <a:pos x="392" y="95"/>
                </a:cxn>
                <a:cxn ang="0">
                  <a:pos x="379" y="162"/>
                </a:cxn>
                <a:cxn ang="0">
                  <a:pos x="401" y="177"/>
                </a:cxn>
                <a:cxn ang="0">
                  <a:pos x="418" y="95"/>
                </a:cxn>
                <a:cxn ang="0">
                  <a:pos x="395" y="0"/>
                </a:cxn>
                <a:cxn ang="0">
                  <a:pos x="45" y="14"/>
                </a:cxn>
                <a:cxn ang="0">
                  <a:pos x="23" y="0"/>
                </a:cxn>
                <a:cxn ang="0">
                  <a:pos x="0" y="95"/>
                </a:cxn>
                <a:cxn ang="0">
                  <a:pos x="17" y="177"/>
                </a:cxn>
                <a:cxn ang="0">
                  <a:pos x="39" y="162"/>
                </a:cxn>
                <a:cxn ang="0">
                  <a:pos x="26" y="95"/>
                </a:cxn>
                <a:cxn ang="0">
                  <a:pos x="45" y="14"/>
                </a:cxn>
              </a:cxnLst>
              <a:rect l="0" t="0" r="r" b="b"/>
              <a:pathLst>
                <a:path w="418" h="177">
                  <a:moveTo>
                    <a:pt x="395" y="0"/>
                  </a:moveTo>
                  <a:cubicBezTo>
                    <a:pt x="373" y="14"/>
                    <a:pt x="373" y="14"/>
                    <a:pt x="373" y="14"/>
                  </a:cubicBezTo>
                  <a:cubicBezTo>
                    <a:pt x="385" y="39"/>
                    <a:pt x="392" y="66"/>
                    <a:pt x="392" y="95"/>
                  </a:cubicBezTo>
                  <a:cubicBezTo>
                    <a:pt x="392" y="119"/>
                    <a:pt x="387" y="142"/>
                    <a:pt x="379" y="162"/>
                  </a:cubicBezTo>
                  <a:cubicBezTo>
                    <a:pt x="401" y="177"/>
                    <a:pt x="401" y="177"/>
                    <a:pt x="401" y="177"/>
                  </a:cubicBezTo>
                  <a:cubicBezTo>
                    <a:pt x="412" y="152"/>
                    <a:pt x="418" y="124"/>
                    <a:pt x="418" y="95"/>
                  </a:cubicBezTo>
                  <a:cubicBezTo>
                    <a:pt x="418" y="61"/>
                    <a:pt x="410" y="28"/>
                    <a:pt x="395" y="0"/>
                  </a:cubicBezTo>
                  <a:close/>
                  <a:moveTo>
                    <a:pt x="45" y="14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28"/>
                    <a:pt x="0" y="61"/>
                    <a:pt x="0" y="95"/>
                  </a:cubicBezTo>
                  <a:cubicBezTo>
                    <a:pt x="0" y="124"/>
                    <a:pt x="6" y="152"/>
                    <a:pt x="17" y="177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1" y="142"/>
                    <a:pt x="26" y="119"/>
                    <a:pt x="26" y="95"/>
                  </a:cubicBezTo>
                  <a:cubicBezTo>
                    <a:pt x="26" y="66"/>
                    <a:pt x="33" y="39"/>
                    <a:pt x="4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1" name="Freeform 28">
              <a:extLst>
                <a:ext uri="{FF2B5EF4-FFF2-40B4-BE49-F238E27FC236}">
                  <a16:creationId xmlns:a16="http://schemas.microsoft.com/office/drawing/2014/main" id="{43D1A340-8D56-4F58-B4C6-95B04C2FA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5200" y="-1038225"/>
              <a:ext cx="1233488" cy="555625"/>
            </a:xfrm>
            <a:custGeom>
              <a:avLst/>
              <a:gdLst/>
              <a:ahLst/>
              <a:cxnLst>
                <a:cxn ang="0">
                  <a:pos x="517" y="0"/>
                </a:cxn>
                <a:cxn ang="0">
                  <a:pos x="495" y="14"/>
                </a:cxn>
                <a:cxn ang="0">
                  <a:pos x="524" y="130"/>
                </a:cxn>
                <a:cxn ang="0">
                  <a:pos x="501" y="233"/>
                </a:cxn>
                <a:cxn ang="0">
                  <a:pos x="524" y="248"/>
                </a:cxn>
                <a:cxn ang="0">
                  <a:pos x="550" y="130"/>
                </a:cxn>
                <a:cxn ang="0">
                  <a:pos x="517" y="0"/>
                </a:cxn>
                <a:cxn ang="0">
                  <a:pos x="55" y="14"/>
                </a:cxn>
                <a:cxn ang="0">
                  <a:pos x="33" y="0"/>
                </a:cxn>
                <a:cxn ang="0">
                  <a:pos x="0" y="130"/>
                </a:cxn>
                <a:cxn ang="0">
                  <a:pos x="26" y="248"/>
                </a:cxn>
                <a:cxn ang="0">
                  <a:pos x="49" y="233"/>
                </a:cxn>
                <a:cxn ang="0">
                  <a:pos x="26" y="130"/>
                </a:cxn>
                <a:cxn ang="0">
                  <a:pos x="55" y="14"/>
                </a:cxn>
              </a:cxnLst>
              <a:rect l="0" t="0" r="r" b="b"/>
              <a:pathLst>
                <a:path w="550" h="248">
                  <a:moveTo>
                    <a:pt x="517" y="0"/>
                  </a:moveTo>
                  <a:cubicBezTo>
                    <a:pt x="495" y="14"/>
                    <a:pt x="495" y="14"/>
                    <a:pt x="495" y="14"/>
                  </a:cubicBezTo>
                  <a:cubicBezTo>
                    <a:pt x="513" y="48"/>
                    <a:pt x="524" y="88"/>
                    <a:pt x="524" y="130"/>
                  </a:cubicBezTo>
                  <a:cubicBezTo>
                    <a:pt x="524" y="167"/>
                    <a:pt x="516" y="202"/>
                    <a:pt x="501" y="233"/>
                  </a:cubicBezTo>
                  <a:cubicBezTo>
                    <a:pt x="524" y="248"/>
                    <a:pt x="524" y="248"/>
                    <a:pt x="524" y="248"/>
                  </a:cubicBezTo>
                  <a:cubicBezTo>
                    <a:pt x="541" y="212"/>
                    <a:pt x="550" y="172"/>
                    <a:pt x="550" y="130"/>
                  </a:cubicBezTo>
                  <a:cubicBezTo>
                    <a:pt x="550" y="83"/>
                    <a:pt x="538" y="38"/>
                    <a:pt x="517" y="0"/>
                  </a:cubicBezTo>
                  <a:close/>
                  <a:moveTo>
                    <a:pt x="55" y="14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2" y="38"/>
                    <a:pt x="0" y="83"/>
                    <a:pt x="0" y="130"/>
                  </a:cubicBezTo>
                  <a:cubicBezTo>
                    <a:pt x="0" y="172"/>
                    <a:pt x="9" y="212"/>
                    <a:pt x="26" y="248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34" y="202"/>
                    <a:pt x="26" y="167"/>
                    <a:pt x="26" y="130"/>
                  </a:cubicBezTo>
                  <a:cubicBezTo>
                    <a:pt x="26" y="88"/>
                    <a:pt x="37" y="48"/>
                    <a:pt x="5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2" name="Freeform 29">
              <a:extLst>
                <a:ext uri="{FF2B5EF4-FFF2-40B4-BE49-F238E27FC236}">
                  <a16:creationId xmlns:a16="http://schemas.microsoft.com/office/drawing/2014/main" id="{9E972B0B-2651-4CD5-B6A1-9FF147984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814" y="-700087"/>
              <a:ext cx="322264" cy="1108074"/>
            </a:xfrm>
            <a:custGeom>
              <a:avLst/>
              <a:gdLst/>
              <a:ahLst/>
              <a:cxnLst>
                <a:cxn ang="0">
                  <a:pos x="20" y="495"/>
                </a:cxn>
                <a:cxn ang="0">
                  <a:pos x="6" y="489"/>
                </a:cxn>
                <a:cxn ang="0">
                  <a:pos x="1" y="474"/>
                </a:cxn>
                <a:cxn ang="0">
                  <a:pos x="72" y="0"/>
                </a:cxn>
                <a:cxn ang="0">
                  <a:pos x="143" y="474"/>
                </a:cxn>
                <a:cxn ang="0">
                  <a:pos x="138" y="489"/>
                </a:cxn>
                <a:cxn ang="0">
                  <a:pos x="124" y="495"/>
                </a:cxn>
                <a:cxn ang="0">
                  <a:pos x="20" y="495"/>
                </a:cxn>
              </a:cxnLst>
              <a:rect l="0" t="0" r="r" b="b"/>
              <a:pathLst>
                <a:path w="144" h="495">
                  <a:moveTo>
                    <a:pt x="20" y="495"/>
                  </a:moveTo>
                  <a:cubicBezTo>
                    <a:pt x="15" y="495"/>
                    <a:pt x="9" y="493"/>
                    <a:pt x="6" y="489"/>
                  </a:cubicBezTo>
                  <a:cubicBezTo>
                    <a:pt x="2" y="484"/>
                    <a:pt x="0" y="479"/>
                    <a:pt x="1" y="47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43" y="474"/>
                    <a:pt x="143" y="474"/>
                    <a:pt x="143" y="474"/>
                  </a:cubicBezTo>
                  <a:cubicBezTo>
                    <a:pt x="144" y="479"/>
                    <a:pt x="142" y="484"/>
                    <a:pt x="138" y="489"/>
                  </a:cubicBezTo>
                  <a:cubicBezTo>
                    <a:pt x="135" y="493"/>
                    <a:pt x="129" y="495"/>
                    <a:pt x="124" y="495"/>
                  </a:cubicBezTo>
                  <a:lnTo>
                    <a:pt x="20" y="4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 dirty="0">
                <a:ea typeface="等线 Light" panose="02010600030101010101" pitchFamily="2" charset="-122"/>
              </a:endParaRPr>
            </a:p>
          </p:txBody>
        </p:sp>
        <p:sp>
          <p:nvSpPr>
            <p:cNvPr id="93" name="Oval 30">
              <a:extLst>
                <a:ext uri="{FF2B5EF4-FFF2-40B4-BE49-F238E27FC236}">
                  <a16:creationId xmlns:a16="http://schemas.microsoft.com/office/drawing/2014/main" id="{53086CC8-8F06-4226-BAF1-B332C2EB2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0462" y="-973138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4" name="Oval 31">
              <a:extLst>
                <a:ext uri="{FF2B5EF4-FFF2-40B4-BE49-F238E27FC236}">
                  <a16:creationId xmlns:a16="http://schemas.microsoft.com/office/drawing/2014/main" id="{3EEA9FBF-F1E6-4065-B9A5-8F6C4E745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462" y="-1052513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5" name="Oval 32">
              <a:extLst>
                <a:ext uri="{FF2B5EF4-FFF2-40B4-BE49-F238E27FC236}">
                  <a16:creationId xmlns:a16="http://schemas.microsoft.com/office/drawing/2014/main" id="{504C92F0-55C2-4905-BE78-A38D384BC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637" y="-889000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6" name="Oval 33">
              <a:extLst>
                <a:ext uri="{FF2B5EF4-FFF2-40B4-BE49-F238E27FC236}">
                  <a16:creationId xmlns:a16="http://schemas.microsoft.com/office/drawing/2014/main" id="{762B6928-4570-48F3-90F6-A44DE2A67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4687" y="-973138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7" name="Oval 34">
              <a:extLst>
                <a:ext uri="{FF2B5EF4-FFF2-40B4-BE49-F238E27FC236}">
                  <a16:creationId xmlns:a16="http://schemas.microsoft.com/office/drawing/2014/main" id="{8F64CE51-C832-473E-9EBE-CBF7A728E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0" y="-1052513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8" name="Oval 35">
              <a:extLst>
                <a:ext uri="{FF2B5EF4-FFF2-40B4-BE49-F238E27FC236}">
                  <a16:creationId xmlns:a16="http://schemas.microsoft.com/office/drawing/2014/main" id="{6D073EE7-3B95-4D99-A675-01F83F58F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9525" y="-695325"/>
              <a:ext cx="63500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99" name="Oval 36">
              <a:extLst>
                <a:ext uri="{FF2B5EF4-FFF2-40B4-BE49-F238E27FC236}">
                  <a16:creationId xmlns:a16="http://schemas.microsoft.com/office/drawing/2014/main" id="{C6181C8A-132A-4E2A-844F-D6E7E81C7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2450" y="-695325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00" name="Oval 37">
              <a:extLst>
                <a:ext uri="{FF2B5EF4-FFF2-40B4-BE49-F238E27FC236}">
                  <a16:creationId xmlns:a16="http://schemas.microsoft.com/office/drawing/2014/main" id="{DDBE9767-97B2-4DDF-8E94-5EB6E791B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2925" y="-889000"/>
              <a:ext cx="60325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01" name="Oval 38">
              <a:extLst>
                <a:ext uri="{FF2B5EF4-FFF2-40B4-BE49-F238E27FC236}">
                  <a16:creationId xmlns:a16="http://schemas.microsoft.com/office/drawing/2014/main" id="{4A3DBFC3-E910-4738-8D9F-DEDE5C42A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0" y="-611188"/>
              <a:ext cx="63500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02" name="Oval 39">
              <a:extLst>
                <a:ext uri="{FF2B5EF4-FFF2-40B4-BE49-F238E27FC236}">
                  <a16:creationId xmlns:a16="http://schemas.microsoft.com/office/drawing/2014/main" id="{D982F099-BCC0-4339-A917-13AC463C02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1212" y="-527050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03" name="Oval 40">
              <a:extLst>
                <a:ext uri="{FF2B5EF4-FFF2-40B4-BE49-F238E27FC236}">
                  <a16:creationId xmlns:a16="http://schemas.microsoft.com/office/drawing/2014/main" id="{B0EBC85F-0F47-4BAC-8C0B-7A878C685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7762" y="-611188"/>
              <a:ext cx="60325" cy="635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04" name="Oval 41">
              <a:extLst>
                <a:ext uri="{FF2B5EF4-FFF2-40B4-BE49-F238E27FC236}">
                  <a16:creationId xmlns:a16="http://schemas.microsoft.com/office/drawing/2014/main" id="{E98321B2-80A0-48DA-A6F1-6E7F33801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9175" y="-530225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</p:grpSp>
      <p:grpSp>
        <p:nvGrpSpPr>
          <p:cNvPr id="105" name="组合 110">
            <a:extLst>
              <a:ext uri="{FF2B5EF4-FFF2-40B4-BE49-F238E27FC236}">
                <a16:creationId xmlns:a16="http://schemas.microsoft.com/office/drawing/2014/main" id="{12175FD4-B197-4729-83B4-1D60CAF515ED}"/>
              </a:ext>
            </a:extLst>
          </p:cNvPr>
          <p:cNvGrpSpPr/>
          <p:nvPr/>
        </p:nvGrpSpPr>
        <p:grpSpPr>
          <a:xfrm>
            <a:off x="5726077" y="3570761"/>
            <a:ext cx="596716" cy="262413"/>
            <a:chOff x="7315200" y="-1052513"/>
            <a:chExt cx="1233488" cy="1460500"/>
          </a:xfrm>
          <a:solidFill>
            <a:srgbClr val="FFFFFF"/>
          </a:solidFill>
        </p:grpSpPr>
        <p:sp>
          <p:nvSpPr>
            <p:cNvPr id="106" name="Oval 25">
              <a:extLst>
                <a:ext uri="{FF2B5EF4-FFF2-40B4-BE49-F238E27FC236}">
                  <a16:creationId xmlns:a16="http://schemas.microsoft.com/office/drawing/2014/main" id="{EACAEE18-0086-4F68-8AF2-54C797910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7162" y="-903288"/>
              <a:ext cx="309563" cy="3111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07" name="Freeform 26">
              <a:extLst>
                <a:ext uri="{FF2B5EF4-FFF2-40B4-BE49-F238E27FC236}">
                  <a16:creationId xmlns:a16="http://schemas.microsoft.com/office/drawing/2014/main" id="{E20FE10F-BA7F-47CC-A3BF-10B2771CA3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8412" y="-874713"/>
              <a:ext cx="627063" cy="225425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245" y="14"/>
                </a:cxn>
                <a:cxn ang="0">
                  <a:pos x="253" y="57"/>
                </a:cxn>
                <a:cxn ang="0">
                  <a:pos x="249" y="86"/>
                </a:cxn>
                <a:cxn ang="0">
                  <a:pos x="273" y="101"/>
                </a:cxn>
                <a:cxn ang="0">
                  <a:pos x="280" y="57"/>
                </a:cxn>
                <a:cxn ang="0">
                  <a:pos x="267" y="0"/>
                </a:cxn>
                <a:cxn ang="0">
                  <a:pos x="35" y="14"/>
                </a:cxn>
                <a:cxn ang="0">
                  <a:pos x="13" y="0"/>
                </a:cxn>
                <a:cxn ang="0">
                  <a:pos x="0" y="57"/>
                </a:cxn>
                <a:cxn ang="0">
                  <a:pos x="7" y="101"/>
                </a:cxn>
                <a:cxn ang="0">
                  <a:pos x="31" y="86"/>
                </a:cxn>
                <a:cxn ang="0">
                  <a:pos x="27" y="57"/>
                </a:cxn>
                <a:cxn ang="0">
                  <a:pos x="35" y="14"/>
                </a:cxn>
              </a:cxnLst>
              <a:rect l="0" t="0" r="r" b="b"/>
              <a:pathLst>
                <a:path w="280" h="101">
                  <a:moveTo>
                    <a:pt x="267" y="0"/>
                  </a:moveTo>
                  <a:cubicBezTo>
                    <a:pt x="245" y="14"/>
                    <a:pt x="245" y="14"/>
                    <a:pt x="245" y="14"/>
                  </a:cubicBezTo>
                  <a:cubicBezTo>
                    <a:pt x="250" y="27"/>
                    <a:pt x="253" y="42"/>
                    <a:pt x="253" y="57"/>
                  </a:cubicBezTo>
                  <a:cubicBezTo>
                    <a:pt x="253" y="67"/>
                    <a:pt x="252" y="77"/>
                    <a:pt x="249" y="86"/>
                  </a:cubicBezTo>
                  <a:cubicBezTo>
                    <a:pt x="273" y="101"/>
                    <a:pt x="273" y="101"/>
                    <a:pt x="273" y="101"/>
                  </a:cubicBezTo>
                  <a:cubicBezTo>
                    <a:pt x="277" y="87"/>
                    <a:pt x="280" y="72"/>
                    <a:pt x="280" y="57"/>
                  </a:cubicBezTo>
                  <a:cubicBezTo>
                    <a:pt x="280" y="36"/>
                    <a:pt x="275" y="17"/>
                    <a:pt x="267" y="0"/>
                  </a:cubicBezTo>
                  <a:close/>
                  <a:moveTo>
                    <a:pt x="35" y="1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17"/>
                    <a:pt x="0" y="36"/>
                    <a:pt x="0" y="57"/>
                  </a:cubicBezTo>
                  <a:cubicBezTo>
                    <a:pt x="0" y="72"/>
                    <a:pt x="3" y="87"/>
                    <a:pt x="7" y="101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28" y="77"/>
                    <a:pt x="27" y="67"/>
                    <a:pt x="27" y="57"/>
                  </a:cubicBezTo>
                  <a:cubicBezTo>
                    <a:pt x="27" y="42"/>
                    <a:pt x="30" y="27"/>
                    <a:pt x="3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08" name="Freeform 27">
              <a:extLst>
                <a:ext uri="{FF2B5EF4-FFF2-40B4-BE49-F238E27FC236}">
                  <a16:creationId xmlns:a16="http://schemas.microsoft.com/office/drawing/2014/main" id="{36EDC906-5769-4A46-886D-5A771E5A1C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4425" y="-960438"/>
              <a:ext cx="935038" cy="396875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73" y="14"/>
                </a:cxn>
                <a:cxn ang="0">
                  <a:pos x="392" y="95"/>
                </a:cxn>
                <a:cxn ang="0">
                  <a:pos x="379" y="162"/>
                </a:cxn>
                <a:cxn ang="0">
                  <a:pos x="401" y="177"/>
                </a:cxn>
                <a:cxn ang="0">
                  <a:pos x="418" y="95"/>
                </a:cxn>
                <a:cxn ang="0">
                  <a:pos x="395" y="0"/>
                </a:cxn>
                <a:cxn ang="0">
                  <a:pos x="45" y="14"/>
                </a:cxn>
                <a:cxn ang="0">
                  <a:pos x="23" y="0"/>
                </a:cxn>
                <a:cxn ang="0">
                  <a:pos x="0" y="95"/>
                </a:cxn>
                <a:cxn ang="0">
                  <a:pos x="17" y="177"/>
                </a:cxn>
                <a:cxn ang="0">
                  <a:pos x="39" y="162"/>
                </a:cxn>
                <a:cxn ang="0">
                  <a:pos x="26" y="95"/>
                </a:cxn>
                <a:cxn ang="0">
                  <a:pos x="45" y="14"/>
                </a:cxn>
              </a:cxnLst>
              <a:rect l="0" t="0" r="r" b="b"/>
              <a:pathLst>
                <a:path w="418" h="177">
                  <a:moveTo>
                    <a:pt x="395" y="0"/>
                  </a:moveTo>
                  <a:cubicBezTo>
                    <a:pt x="373" y="14"/>
                    <a:pt x="373" y="14"/>
                    <a:pt x="373" y="14"/>
                  </a:cubicBezTo>
                  <a:cubicBezTo>
                    <a:pt x="385" y="39"/>
                    <a:pt x="392" y="66"/>
                    <a:pt x="392" y="95"/>
                  </a:cubicBezTo>
                  <a:cubicBezTo>
                    <a:pt x="392" y="119"/>
                    <a:pt x="387" y="142"/>
                    <a:pt x="379" y="162"/>
                  </a:cubicBezTo>
                  <a:cubicBezTo>
                    <a:pt x="401" y="177"/>
                    <a:pt x="401" y="177"/>
                    <a:pt x="401" y="177"/>
                  </a:cubicBezTo>
                  <a:cubicBezTo>
                    <a:pt x="412" y="152"/>
                    <a:pt x="418" y="124"/>
                    <a:pt x="418" y="95"/>
                  </a:cubicBezTo>
                  <a:cubicBezTo>
                    <a:pt x="418" y="61"/>
                    <a:pt x="410" y="28"/>
                    <a:pt x="395" y="0"/>
                  </a:cubicBezTo>
                  <a:close/>
                  <a:moveTo>
                    <a:pt x="45" y="14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8" y="28"/>
                    <a:pt x="0" y="61"/>
                    <a:pt x="0" y="95"/>
                  </a:cubicBezTo>
                  <a:cubicBezTo>
                    <a:pt x="0" y="124"/>
                    <a:pt x="6" y="152"/>
                    <a:pt x="17" y="177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1" y="142"/>
                    <a:pt x="26" y="119"/>
                    <a:pt x="26" y="95"/>
                  </a:cubicBezTo>
                  <a:cubicBezTo>
                    <a:pt x="26" y="66"/>
                    <a:pt x="33" y="39"/>
                    <a:pt x="4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09" name="Freeform 28">
              <a:extLst>
                <a:ext uri="{FF2B5EF4-FFF2-40B4-BE49-F238E27FC236}">
                  <a16:creationId xmlns:a16="http://schemas.microsoft.com/office/drawing/2014/main" id="{C317CE4F-EBD9-4F72-8E00-15A3E2684A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5200" y="-1038225"/>
              <a:ext cx="1233488" cy="555625"/>
            </a:xfrm>
            <a:custGeom>
              <a:avLst/>
              <a:gdLst/>
              <a:ahLst/>
              <a:cxnLst>
                <a:cxn ang="0">
                  <a:pos x="517" y="0"/>
                </a:cxn>
                <a:cxn ang="0">
                  <a:pos x="495" y="14"/>
                </a:cxn>
                <a:cxn ang="0">
                  <a:pos x="524" y="130"/>
                </a:cxn>
                <a:cxn ang="0">
                  <a:pos x="501" y="233"/>
                </a:cxn>
                <a:cxn ang="0">
                  <a:pos x="524" y="248"/>
                </a:cxn>
                <a:cxn ang="0">
                  <a:pos x="550" y="130"/>
                </a:cxn>
                <a:cxn ang="0">
                  <a:pos x="517" y="0"/>
                </a:cxn>
                <a:cxn ang="0">
                  <a:pos x="55" y="14"/>
                </a:cxn>
                <a:cxn ang="0">
                  <a:pos x="33" y="0"/>
                </a:cxn>
                <a:cxn ang="0">
                  <a:pos x="0" y="130"/>
                </a:cxn>
                <a:cxn ang="0">
                  <a:pos x="26" y="248"/>
                </a:cxn>
                <a:cxn ang="0">
                  <a:pos x="49" y="233"/>
                </a:cxn>
                <a:cxn ang="0">
                  <a:pos x="26" y="130"/>
                </a:cxn>
                <a:cxn ang="0">
                  <a:pos x="55" y="14"/>
                </a:cxn>
              </a:cxnLst>
              <a:rect l="0" t="0" r="r" b="b"/>
              <a:pathLst>
                <a:path w="550" h="248">
                  <a:moveTo>
                    <a:pt x="517" y="0"/>
                  </a:moveTo>
                  <a:cubicBezTo>
                    <a:pt x="495" y="14"/>
                    <a:pt x="495" y="14"/>
                    <a:pt x="495" y="14"/>
                  </a:cubicBezTo>
                  <a:cubicBezTo>
                    <a:pt x="513" y="48"/>
                    <a:pt x="524" y="88"/>
                    <a:pt x="524" y="130"/>
                  </a:cubicBezTo>
                  <a:cubicBezTo>
                    <a:pt x="524" y="167"/>
                    <a:pt x="516" y="202"/>
                    <a:pt x="501" y="233"/>
                  </a:cubicBezTo>
                  <a:cubicBezTo>
                    <a:pt x="524" y="248"/>
                    <a:pt x="524" y="248"/>
                    <a:pt x="524" y="248"/>
                  </a:cubicBezTo>
                  <a:cubicBezTo>
                    <a:pt x="541" y="212"/>
                    <a:pt x="550" y="172"/>
                    <a:pt x="550" y="130"/>
                  </a:cubicBezTo>
                  <a:cubicBezTo>
                    <a:pt x="550" y="83"/>
                    <a:pt x="538" y="38"/>
                    <a:pt x="517" y="0"/>
                  </a:cubicBezTo>
                  <a:close/>
                  <a:moveTo>
                    <a:pt x="55" y="14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2" y="38"/>
                    <a:pt x="0" y="83"/>
                    <a:pt x="0" y="130"/>
                  </a:cubicBezTo>
                  <a:cubicBezTo>
                    <a:pt x="0" y="172"/>
                    <a:pt x="9" y="212"/>
                    <a:pt x="26" y="248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34" y="202"/>
                    <a:pt x="26" y="167"/>
                    <a:pt x="26" y="130"/>
                  </a:cubicBezTo>
                  <a:cubicBezTo>
                    <a:pt x="26" y="88"/>
                    <a:pt x="37" y="48"/>
                    <a:pt x="5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0" name="Freeform 29">
              <a:extLst>
                <a:ext uri="{FF2B5EF4-FFF2-40B4-BE49-F238E27FC236}">
                  <a16:creationId xmlns:a16="http://schemas.microsoft.com/office/drawing/2014/main" id="{A1F90D99-90C0-4515-84D9-3B8503853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0814" y="-700087"/>
              <a:ext cx="322264" cy="1108074"/>
            </a:xfrm>
            <a:custGeom>
              <a:avLst/>
              <a:gdLst/>
              <a:ahLst/>
              <a:cxnLst>
                <a:cxn ang="0">
                  <a:pos x="20" y="495"/>
                </a:cxn>
                <a:cxn ang="0">
                  <a:pos x="6" y="489"/>
                </a:cxn>
                <a:cxn ang="0">
                  <a:pos x="1" y="474"/>
                </a:cxn>
                <a:cxn ang="0">
                  <a:pos x="72" y="0"/>
                </a:cxn>
                <a:cxn ang="0">
                  <a:pos x="143" y="474"/>
                </a:cxn>
                <a:cxn ang="0">
                  <a:pos x="138" y="489"/>
                </a:cxn>
                <a:cxn ang="0">
                  <a:pos x="124" y="495"/>
                </a:cxn>
                <a:cxn ang="0">
                  <a:pos x="20" y="495"/>
                </a:cxn>
              </a:cxnLst>
              <a:rect l="0" t="0" r="r" b="b"/>
              <a:pathLst>
                <a:path w="144" h="495">
                  <a:moveTo>
                    <a:pt x="20" y="495"/>
                  </a:moveTo>
                  <a:cubicBezTo>
                    <a:pt x="15" y="495"/>
                    <a:pt x="9" y="493"/>
                    <a:pt x="6" y="489"/>
                  </a:cubicBezTo>
                  <a:cubicBezTo>
                    <a:pt x="2" y="484"/>
                    <a:pt x="0" y="479"/>
                    <a:pt x="1" y="47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43" y="474"/>
                    <a:pt x="143" y="474"/>
                    <a:pt x="143" y="474"/>
                  </a:cubicBezTo>
                  <a:cubicBezTo>
                    <a:pt x="144" y="479"/>
                    <a:pt x="142" y="484"/>
                    <a:pt x="138" y="489"/>
                  </a:cubicBezTo>
                  <a:cubicBezTo>
                    <a:pt x="135" y="493"/>
                    <a:pt x="129" y="495"/>
                    <a:pt x="124" y="495"/>
                  </a:cubicBezTo>
                  <a:lnTo>
                    <a:pt x="20" y="4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 dirty="0">
                <a:ea typeface="等线 Light" panose="02010600030101010101" pitchFamily="2" charset="-122"/>
              </a:endParaRPr>
            </a:p>
          </p:txBody>
        </p:sp>
        <p:sp>
          <p:nvSpPr>
            <p:cNvPr id="111" name="Oval 30">
              <a:extLst>
                <a:ext uri="{FF2B5EF4-FFF2-40B4-BE49-F238E27FC236}">
                  <a16:creationId xmlns:a16="http://schemas.microsoft.com/office/drawing/2014/main" id="{C110AE72-A0B1-4611-9447-194793E19F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0462" y="-973138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2" name="Oval 31">
              <a:extLst>
                <a:ext uri="{FF2B5EF4-FFF2-40B4-BE49-F238E27FC236}">
                  <a16:creationId xmlns:a16="http://schemas.microsoft.com/office/drawing/2014/main" id="{BCC9B85C-CA3E-4D2B-9382-272A11CF3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462" y="-1052513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3" name="Oval 32">
              <a:extLst>
                <a:ext uri="{FF2B5EF4-FFF2-40B4-BE49-F238E27FC236}">
                  <a16:creationId xmlns:a16="http://schemas.microsoft.com/office/drawing/2014/main" id="{766F6A2D-1D58-433C-92AB-B6F0A8475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637" y="-889000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4" name="Oval 33">
              <a:extLst>
                <a:ext uri="{FF2B5EF4-FFF2-40B4-BE49-F238E27FC236}">
                  <a16:creationId xmlns:a16="http://schemas.microsoft.com/office/drawing/2014/main" id="{21144E96-1B44-4D4B-904A-7DC95165F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4687" y="-973138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5" name="Oval 34">
              <a:extLst>
                <a:ext uri="{FF2B5EF4-FFF2-40B4-BE49-F238E27FC236}">
                  <a16:creationId xmlns:a16="http://schemas.microsoft.com/office/drawing/2014/main" id="{A57996D7-C311-4C96-9824-01793F62F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0" y="-1052513"/>
              <a:ext cx="60325" cy="587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6" name="Oval 35">
              <a:extLst>
                <a:ext uri="{FF2B5EF4-FFF2-40B4-BE49-F238E27FC236}">
                  <a16:creationId xmlns:a16="http://schemas.microsoft.com/office/drawing/2014/main" id="{F94D5C0B-BACC-4872-AB43-82728D2FD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9525" y="-695325"/>
              <a:ext cx="63500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7" name="Oval 36">
              <a:extLst>
                <a:ext uri="{FF2B5EF4-FFF2-40B4-BE49-F238E27FC236}">
                  <a16:creationId xmlns:a16="http://schemas.microsoft.com/office/drawing/2014/main" id="{7CCD989B-ACDD-48E3-92FC-17506E7D3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2450" y="-695325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8" name="Oval 37">
              <a:extLst>
                <a:ext uri="{FF2B5EF4-FFF2-40B4-BE49-F238E27FC236}">
                  <a16:creationId xmlns:a16="http://schemas.microsoft.com/office/drawing/2014/main" id="{6063DED3-4F9A-42C8-9699-A3A929F6C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2925" y="-889000"/>
              <a:ext cx="60325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19" name="Oval 38">
              <a:extLst>
                <a:ext uri="{FF2B5EF4-FFF2-40B4-BE49-F238E27FC236}">
                  <a16:creationId xmlns:a16="http://schemas.microsoft.com/office/drawing/2014/main" id="{8933E5E5-6BDC-4533-AD28-07DFF0E265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0" y="-611188"/>
              <a:ext cx="63500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20" name="Oval 39">
              <a:extLst>
                <a:ext uri="{FF2B5EF4-FFF2-40B4-BE49-F238E27FC236}">
                  <a16:creationId xmlns:a16="http://schemas.microsoft.com/office/drawing/2014/main" id="{DFACF8A7-FC77-4E38-9B79-B214ACE75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1212" y="-527050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21" name="Oval 40">
              <a:extLst>
                <a:ext uri="{FF2B5EF4-FFF2-40B4-BE49-F238E27FC236}">
                  <a16:creationId xmlns:a16="http://schemas.microsoft.com/office/drawing/2014/main" id="{38E0E237-9E00-4DD0-B914-7DAE1C655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7762" y="-611188"/>
              <a:ext cx="60325" cy="635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  <p:sp>
          <p:nvSpPr>
            <p:cNvPr id="122" name="Oval 41">
              <a:extLst>
                <a:ext uri="{FF2B5EF4-FFF2-40B4-BE49-F238E27FC236}">
                  <a16:creationId xmlns:a16="http://schemas.microsoft.com/office/drawing/2014/main" id="{DCCF095D-4F79-4525-B6D0-4F1BBD350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9175" y="-530225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399" b="1" kern="0">
                <a:ea typeface="等线 Light" panose="02010600030101010101" pitchFamily="2" charset="-122"/>
              </a:endParaRPr>
            </a:p>
          </p:txBody>
        </p:sp>
      </p:grpSp>
      <p:sp>
        <p:nvSpPr>
          <p:cNvPr id="123" name="文本框 162">
            <a:extLst>
              <a:ext uri="{FF2B5EF4-FFF2-40B4-BE49-F238E27FC236}">
                <a16:creationId xmlns:a16="http://schemas.microsoft.com/office/drawing/2014/main" id="{78CC9551-B357-4EFB-896C-9FE084E73649}"/>
              </a:ext>
            </a:extLst>
          </p:cNvPr>
          <p:cNvSpPr txBox="1"/>
          <p:nvPr/>
        </p:nvSpPr>
        <p:spPr bwMode="auto">
          <a:xfrm>
            <a:off x="4090738" y="3432315"/>
            <a:ext cx="1612617" cy="461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Data Interoperability</a:t>
            </a:r>
          </a:p>
        </p:txBody>
      </p:sp>
      <p:sp>
        <p:nvSpPr>
          <p:cNvPr id="124" name="矩形 138">
            <a:extLst>
              <a:ext uri="{FF2B5EF4-FFF2-40B4-BE49-F238E27FC236}">
                <a16:creationId xmlns:a16="http://schemas.microsoft.com/office/drawing/2014/main" id="{2D40D259-BDC0-47D9-81EB-FD81FA0E8D29}"/>
              </a:ext>
            </a:extLst>
          </p:cNvPr>
          <p:cNvSpPr/>
          <p:nvPr/>
        </p:nvSpPr>
        <p:spPr bwMode="auto">
          <a:xfrm>
            <a:off x="7982404" y="4230996"/>
            <a:ext cx="1547807" cy="438035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5" name="矩形 141">
            <a:extLst>
              <a:ext uri="{FF2B5EF4-FFF2-40B4-BE49-F238E27FC236}">
                <a16:creationId xmlns:a16="http://schemas.microsoft.com/office/drawing/2014/main" id="{DCE504BB-1CB5-4177-BD87-D33FCD1FC7F1}"/>
              </a:ext>
            </a:extLst>
          </p:cNvPr>
          <p:cNvSpPr/>
          <p:nvPr/>
        </p:nvSpPr>
        <p:spPr bwMode="auto">
          <a:xfrm>
            <a:off x="4465725" y="4223303"/>
            <a:ext cx="1710384" cy="447307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6" name="文本框 142">
            <a:extLst>
              <a:ext uri="{FF2B5EF4-FFF2-40B4-BE49-F238E27FC236}">
                <a16:creationId xmlns:a16="http://schemas.microsoft.com/office/drawing/2014/main" id="{CDB943E3-E97E-462B-8081-B2208ED2BF42}"/>
              </a:ext>
            </a:extLst>
          </p:cNvPr>
          <p:cNvSpPr txBox="1"/>
          <p:nvPr/>
        </p:nvSpPr>
        <p:spPr bwMode="auto">
          <a:xfrm>
            <a:off x="4974111" y="4300284"/>
            <a:ext cx="1207767" cy="338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L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ocation</a:t>
            </a:r>
          </a:p>
        </p:txBody>
      </p:sp>
      <p:grpSp>
        <p:nvGrpSpPr>
          <p:cNvPr id="127" name="组合 143">
            <a:extLst>
              <a:ext uri="{FF2B5EF4-FFF2-40B4-BE49-F238E27FC236}">
                <a16:creationId xmlns:a16="http://schemas.microsoft.com/office/drawing/2014/main" id="{680C7E3F-F6C8-46E8-9DE1-70DBAC1AE53E}"/>
              </a:ext>
            </a:extLst>
          </p:cNvPr>
          <p:cNvGrpSpPr/>
          <p:nvPr/>
        </p:nvGrpSpPr>
        <p:grpSpPr>
          <a:xfrm>
            <a:off x="4672353" y="4336395"/>
            <a:ext cx="245469" cy="238018"/>
            <a:chOff x="12969876" y="6067425"/>
            <a:chExt cx="561975" cy="708025"/>
          </a:xfrm>
          <a:noFill/>
        </p:grpSpPr>
        <p:sp>
          <p:nvSpPr>
            <p:cNvPr id="128" name="Freeform 61">
              <a:extLst>
                <a:ext uri="{FF2B5EF4-FFF2-40B4-BE49-F238E27FC236}">
                  <a16:creationId xmlns:a16="http://schemas.microsoft.com/office/drawing/2014/main" id="{0C825EA5-713D-40DB-B984-325F576257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22263" y="6067425"/>
              <a:ext cx="449263" cy="581025"/>
            </a:xfrm>
            <a:custGeom>
              <a:avLst/>
              <a:gdLst/>
              <a:ahLst/>
              <a:cxnLst>
                <a:cxn ang="0">
                  <a:pos x="61" y="155"/>
                </a:cxn>
                <a:cxn ang="0">
                  <a:pos x="59" y="154"/>
                </a:cxn>
                <a:cxn ang="0">
                  <a:pos x="17" y="103"/>
                </a:cxn>
                <a:cxn ang="0">
                  <a:pos x="0" y="60"/>
                </a:cxn>
                <a:cxn ang="0">
                  <a:pos x="60" y="0"/>
                </a:cxn>
                <a:cxn ang="0">
                  <a:pos x="120" y="60"/>
                </a:cxn>
                <a:cxn ang="0">
                  <a:pos x="105" y="100"/>
                </a:cxn>
                <a:cxn ang="0">
                  <a:pos x="63" y="154"/>
                </a:cxn>
                <a:cxn ang="0">
                  <a:pos x="61" y="155"/>
                </a:cxn>
                <a:cxn ang="0">
                  <a:pos x="61" y="155"/>
                </a:cxn>
                <a:cxn ang="0">
                  <a:pos x="60" y="6"/>
                </a:cxn>
                <a:cxn ang="0">
                  <a:pos x="6" y="60"/>
                </a:cxn>
                <a:cxn ang="0">
                  <a:pos x="22" y="99"/>
                </a:cxn>
                <a:cxn ang="0">
                  <a:pos x="61" y="147"/>
                </a:cxn>
                <a:cxn ang="0">
                  <a:pos x="100" y="96"/>
                </a:cxn>
                <a:cxn ang="0">
                  <a:pos x="114" y="60"/>
                </a:cxn>
                <a:cxn ang="0">
                  <a:pos x="60" y="6"/>
                </a:cxn>
              </a:cxnLst>
              <a:rect l="0" t="0" r="r" b="b"/>
              <a:pathLst>
                <a:path w="120" h="155">
                  <a:moveTo>
                    <a:pt x="61" y="155"/>
                  </a:moveTo>
                  <a:cubicBezTo>
                    <a:pt x="60" y="155"/>
                    <a:pt x="59" y="155"/>
                    <a:pt x="59" y="154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6" y="92"/>
                    <a:pt x="0" y="77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75"/>
                    <a:pt x="115" y="89"/>
                    <a:pt x="105" y="100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3" y="155"/>
                    <a:pt x="62" y="155"/>
                    <a:pt x="61" y="155"/>
                  </a:cubicBezTo>
                  <a:cubicBezTo>
                    <a:pt x="61" y="155"/>
                    <a:pt x="61" y="155"/>
                    <a:pt x="61" y="155"/>
                  </a:cubicBezTo>
                  <a:close/>
                  <a:moveTo>
                    <a:pt x="60" y="6"/>
                  </a:moveTo>
                  <a:cubicBezTo>
                    <a:pt x="30" y="6"/>
                    <a:pt x="6" y="31"/>
                    <a:pt x="6" y="60"/>
                  </a:cubicBezTo>
                  <a:cubicBezTo>
                    <a:pt x="6" y="75"/>
                    <a:pt x="11" y="89"/>
                    <a:pt x="22" y="99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9" y="86"/>
                    <a:pt x="114" y="74"/>
                    <a:pt x="114" y="60"/>
                  </a:cubicBezTo>
                  <a:cubicBezTo>
                    <a:pt x="114" y="31"/>
                    <a:pt x="90" y="6"/>
                    <a:pt x="60" y="6"/>
                  </a:cubicBezTo>
                  <a:close/>
                </a:path>
              </a:pathLst>
            </a:custGeom>
            <a:grpFill/>
            <a:ln w="952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68536" tIns="34268" rIns="68536" bIns="3426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1000" b="1" kern="0">
                <a:ea typeface="等线 Light" panose="02010600030101010101" pitchFamily="2" charset="-122"/>
              </a:endParaRPr>
            </a:p>
          </p:txBody>
        </p:sp>
        <p:sp>
          <p:nvSpPr>
            <p:cNvPr id="129" name="Freeform 62">
              <a:extLst>
                <a:ext uri="{FF2B5EF4-FFF2-40B4-BE49-F238E27FC236}">
                  <a16:creationId xmlns:a16="http://schemas.microsoft.com/office/drawing/2014/main" id="{67D793ED-3741-4C21-B62D-17B28BE213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182601" y="6216650"/>
              <a:ext cx="128588" cy="131763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34" y="17"/>
                </a:cxn>
                <a:cxn ang="0">
                  <a:pos x="17" y="35"/>
                </a:cxn>
                <a:cxn ang="0">
                  <a:pos x="17" y="6"/>
                </a:cxn>
                <a:cxn ang="0">
                  <a:pos x="6" y="17"/>
                </a:cxn>
                <a:cxn ang="0">
                  <a:pos x="17" y="29"/>
                </a:cxn>
                <a:cxn ang="0">
                  <a:pos x="28" y="17"/>
                </a:cxn>
                <a:cxn ang="0">
                  <a:pos x="17" y="6"/>
                </a:cxn>
              </a:cxnLst>
              <a:rect l="0" t="0" r="r" b="b"/>
              <a:pathLst>
                <a:path w="34" h="35">
                  <a:moveTo>
                    <a:pt x="17" y="35"/>
                  </a:moveTo>
                  <a:cubicBezTo>
                    <a:pt x="7" y="35"/>
                    <a:pt x="0" y="2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4" y="8"/>
                    <a:pt x="34" y="17"/>
                  </a:cubicBezTo>
                  <a:cubicBezTo>
                    <a:pt x="34" y="27"/>
                    <a:pt x="26" y="35"/>
                    <a:pt x="17" y="35"/>
                  </a:cubicBezTo>
                  <a:close/>
                  <a:moveTo>
                    <a:pt x="17" y="6"/>
                  </a:moveTo>
                  <a:cubicBezTo>
                    <a:pt x="11" y="6"/>
                    <a:pt x="6" y="11"/>
                    <a:pt x="6" y="17"/>
                  </a:cubicBezTo>
                  <a:cubicBezTo>
                    <a:pt x="6" y="23"/>
                    <a:pt x="11" y="29"/>
                    <a:pt x="17" y="29"/>
                  </a:cubicBezTo>
                  <a:cubicBezTo>
                    <a:pt x="23" y="29"/>
                    <a:pt x="28" y="23"/>
                    <a:pt x="28" y="17"/>
                  </a:cubicBezTo>
                  <a:cubicBezTo>
                    <a:pt x="28" y="11"/>
                    <a:pt x="23" y="6"/>
                    <a:pt x="17" y="6"/>
                  </a:cubicBezTo>
                  <a:close/>
                </a:path>
              </a:pathLst>
            </a:custGeom>
            <a:grpFill/>
            <a:ln w="952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68536" tIns="34268" rIns="68536" bIns="3426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1000" b="1" kern="0">
                <a:ea typeface="等线 Light" panose="02010600030101010101" pitchFamily="2" charset="-122"/>
              </a:endParaRPr>
            </a:p>
          </p:txBody>
        </p:sp>
        <p:sp>
          <p:nvSpPr>
            <p:cNvPr id="130" name="Freeform 63">
              <a:extLst>
                <a:ext uri="{FF2B5EF4-FFF2-40B4-BE49-F238E27FC236}">
                  <a16:creationId xmlns:a16="http://schemas.microsoft.com/office/drawing/2014/main" id="{F96F5328-C6CB-49B1-BF82-A147EB909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96876" y="6588125"/>
              <a:ext cx="303213" cy="123825"/>
            </a:xfrm>
            <a:custGeom>
              <a:avLst/>
              <a:gdLst/>
              <a:ahLst/>
              <a:cxnLst>
                <a:cxn ang="0">
                  <a:pos x="41" y="33"/>
                </a:cxn>
                <a:cxn ang="0">
                  <a:pos x="0" y="16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19" y="6"/>
                </a:cxn>
                <a:cxn ang="0">
                  <a:pos x="6" y="16"/>
                </a:cxn>
                <a:cxn ang="0">
                  <a:pos x="41" y="27"/>
                </a:cxn>
                <a:cxn ang="0">
                  <a:pos x="75" y="16"/>
                </a:cxn>
                <a:cxn ang="0">
                  <a:pos x="62" y="6"/>
                </a:cxn>
                <a:cxn ang="0">
                  <a:pos x="60" y="3"/>
                </a:cxn>
                <a:cxn ang="0">
                  <a:pos x="63" y="0"/>
                </a:cxn>
                <a:cxn ang="0">
                  <a:pos x="81" y="16"/>
                </a:cxn>
                <a:cxn ang="0">
                  <a:pos x="41" y="33"/>
                </a:cxn>
              </a:cxnLst>
              <a:rect l="0" t="0" r="r" b="b"/>
              <a:pathLst>
                <a:path w="81" h="33">
                  <a:moveTo>
                    <a:pt x="41" y="33"/>
                  </a:moveTo>
                  <a:cubicBezTo>
                    <a:pt x="21" y="33"/>
                    <a:pt x="0" y="27"/>
                    <a:pt x="0" y="16"/>
                  </a:cubicBezTo>
                  <a:cubicBezTo>
                    <a:pt x="0" y="9"/>
                    <a:pt x="7" y="4"/>
                    <a:pt x="18" y="1"/>
                  </a:cubicBezTo>
                  <a:cubicBezTo>
                    <a:pt x="19" y="0"/>
                    <a:pt x="21" y="1"/>
                    <a:pt x="21" y="3"/>
                  </a:cubicBezTo>
                  <a:cubicBezTo>
                    <a:pt x="22" y="4"/>
                    <a:pt x="21" y="6"/>
                    <a:pt x="19" y="6"/>
                  </a:cubicBezTo>
                  <a:cubicBezTo>
                    <a:pt x="11" y="9"/>
                    <a:pt x="6" y="12"/>
                    <a:pt x="6" y="16"/>
                  </a:cubicBezTo>
                  <a:cubicBezTo>
                    <a:pt x="6" y="20"/>
                    <a:pt x="19" y="27"/>
                    <a:pt x="41" y="27"/>
                  </a:cubicBezTo>
                  <a:cubicBezTo>
                    <a:pt x="62" y="27"/>
                    <a:pt x="75" y="20"/>
                    <a:pt x="75" y="16"/>
                  </a:cubicBezTo>
                  <a:cubicBezTo>
                    <a:pt x="75" y="13"/>
                    <a:pt x="71" y="9"/>
                    <a:pt x="62" y="6"/>
                  </a:cubicBezTo>
                  <a:cubicBezTo>
                    <a:pt x="60" y="6"/>
                    <a:pt x="59" y="4"/>
                    <a:pt x="60" y="3"/>
                  </a:cubicBezTo>
                  <a:cubicBezTo>
                    <a:pt x="60" y="1"/>
                    <a:pt x="62" y="0"/>
                    <a:pt x="63" y="0"/>
                  </a:cubicBezTo>
                  <a:cubicBezTo>
                    <a:pt x="75" y="4"/>
                    <a:pt x="81" y="9"/>
                    <a:pt x="81" y="16"/>
                  </a:cubicBezTo>
                  <a:cubicBezTo>
                    <a:pt x="81" y="27"/>
                    <a:pt x="60" y="33"/>
                    <a:pt x="41" y="33"/>
                  </a:cubicBezTo>
                  <a:close/>
                </a:path>
              </a:pathLst>
            </a:custGeom>
            <a:grpFill/>
            <a:ln w="952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68536" tIns="34268" rIns="68536" bIns="3426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1000" b="1" kern="0">
                <a:ea typeface="等线 Light" panose="02010600030101010101" pitchFamily="2" charset="-122"/>
              </a:endParaRPr>
            </a:p>
          </p:txBody>
        </p:sp>
        <p:sp>
          <p:nvSpPr>
            <p:cNvPr id="131" name="Freeform 64">
              <a:extLst>
                <a:ext uri="{FF2B5EF4-FFF2-40B4-BE49-F238E27FC236}">
                  <a16:creationId xmlns:a16="http://schemas.microsoft.com/office/drawing/2014/main" id="{71D71E39-3C71-48E9-B457-5D03FB661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76" y="6550025"/>
              <a:ext cx="561975" cy="225425"/>
            </a:xfrm>
            <a:custGeom>
              <a:avLst/>
              <a:gdLst/>
              <a:ahLst/>
              <a:cxnLst>
                <a:cxn ang="0">
                  <a:pos x="75" y="60"/>
                </a:cxn>
                <a:cxn ang="0">
                  <a:pos x="0" y="29"/>
                </a:cxn>
                <a:cxn ang="0">
                  <a:pos x="44" y="0"/>
                </a:cxn>
                <a:cxn ang="0">
                  <a:pos x="47" y="3"/>
                </a:cxn>
                <a:cxn ang="0">
                  <a:pos x="45" y="6"/>
                </a:cxn>
                <a:cxn ang="0">
                  <a:pos x="6" y="29"/>
                </a:cxn>
                <a:cxn ang="0">
                  <a:pos x="75" y="54"/>
                </a:cxn>
                <a:cxn ang="0">
                  <a:pos x="144" y="29"/>
                </a:cxn>
                <a:cxn ang="0">
                  <a:pos x="103" y="6"/>
                </a:cxn>
                <a:cxn ang="0">
                  <a:pos x="101" y="2"/>
                </a:cxn>
                <a:cxn ang="0">
                  <a:pos x="104" y="0"/>
                </a:cxn>
                <a:cxn ang="0">
                  <a:pos x="150" y="29"/>
                </a:cxn>
                <a:cxn ang="0">
                  <a:pos x="75" y="60"/>
                </a:cxn>
              </a:cxnLst>
              <a:rect l="0" t="0" r="r" b="b"/>
              <a:pathLst>
                <a:path w="150" h="60">
                  <a:moveTo>
                    <a:pt x="75" y="60"/>
                  </a:moveTo>
                  <a:cubicBezTo>
                    <a:pt x="33" y="60"/>
                    <a:pt x="0" y="46"/>
                    <a:pt x="0" y="29"/>
                  </a:cubicBezTo>
                  <a:cubicBezTo>
                    <a:pt x="0" y="16"/>
                    <a:pt x="17" y="5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8" y="4"/>
                    <a:pt x="47" y="6"/>
                    <a:pt x="45" y="6"/>
                  </a:cubicBezTo>
                  <a:cubicBezTo>
                    <a:pt x="22" y="10"/>
                    <a:pt x="6" y="19"/>
                    <a:pt x="6" y="29"/>
                  </a:cubicBezTo>
                  <a:cubicBezTo>
                    <a:pt x="6" y="41"/>
                    <a:pt x="34" y="54"/>
                    <a:pt x="75" y="54"/>
                  </a:cubicBezTo>
                  <a:cubicBezTo>
                    <a:pt x="116" y="54"/>
                    <a:pt x="144" y="41"/>
                    <a:pt x="144" y="29"/>
                  </a:cubicBezTo>
                  <a:cubicBezTo>
                    <a:pt x="144" y="19"/>
                    <a:pt x="127" y="10"/>
                    <a:pt x="103" y="6"/>
                  </a:cubicBezTo>
                  <a:cubicBezTo>
                    <a:pt x="101" y="6"/>
                    <a:pt x="100" y="4"/>
                    <a:pt x="101" y="2"/>
                  </a:cubicBezTo>
                  <a:cubicBezTo>
                    <a:pt x="101" y="1"/>
                    <a:pt x="102" y="0"/>
                    <a:pt x="104" y="0"/>
                  </a:cubicBezTo>
                  <a:cubicBezTo>
                    <a:pt x="132" y="5"/>
                    <a:pt x="150" y="16"/>
                    <a:pt x="150" y="29"/>
                  </a:cubicBezTo>
                  <a:cubicBezTo>
                    <a:pt x="150" y="46"/>
                    <a:pt x="117" y="60"/>
                    <a:pt x="75" y="60"/>
                  </a:cubicBezTo>
                  <a:close/>
                </a:path>
              </a:pathLst>
            </a:custGeom>
            <a:grpFill/>
            <a:ln w="952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68536" tIns="34268" rIns="68536" bIns="3426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1000" b="1" kern="0">
                <a:ea typeface="等线 Light" panose="02010600030101010101" pitchFamily="2" charset="-122"/>
              </a:endParaRPr>
            </a:p>
          </p:txBody>
        </p:sp>
      </p:grpSp>
      <p:sp>
        <p:nvSpPr>
          <p:cNvPr id="132" name="矩形 144">
            <a:extLst>
              <a:ext uri="{FF2B5EF4-FFF2-40B4-BE49-F238E27FC236}">
                <a16:creationId xmlns:a16="http://schemas.microsoft.com/office/drawing/2014/main" id="{F1B9883B-9B39-4085-978B-CEB3DD073366}"/>
              </a:ext>
            </a:extLst>
          </p:cNvPr>
          <p:cNvSpPr/>
          <p:nvPr/>
        </p:nvSpPr>
        <p:spPr bwMode="auto">
          <a:xfrm>
            <a:off x="6232751" y="4224011"/>
            <a:ext cx="1712991" cy="438916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3" name="文本框 145">
            <a:extLst>
              <a:ext uri="{FF2B5EF4-FFF2-40B4-BE49-F238E27FC236}">
                <a16:creationId xmlns:a16="http://schemas.microsoft.com/office/drawing/2014/main" id="{6716C53E-93C8-42BF-A189-C775668AB663}"/>
              </a:ext>
            </a:extLst>
          </p:cNvPr>
          <p:cNvSpPr txBox="1"/>
          <p:nvPr/>
        </p:nvSpPr>
        <p:spPr bwMode="auto">
          <a:xfrm>
            <a:off x="6648281" y="4300284"/>
            <a:ext cx="1413511" cy="338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等线 Light" panose="02010600030101010101" pitchFamily="2" charset="-122"/>
              </a:rPr>
              <a:t>T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iming</a:t>
            </a:r>
          </a:p>
        </p:txBody>
      </p:sp>
      <p:grpSp>
        <p:nvGrpSpPr>
          <p:cNvPr id="134" name="组合 146">
            <a:extLst>
              <a:ext uri="{FF2B5EF4-FFF2-40B4-BE49-F238E27FC236}">
                <a16:creationId xmlns:a16="http://schemas.microsoft.com/office/drawing/2014/main" id="{7E55BCD3-D885-46A5-BACB-C6E4587CFE0A}"/>
              </a:ext>
            </a:extLst>
          </p:cNvPr>
          <p:cNvGrpSpPr/>
          <p:nvPr/>
        </p:nvGrpSpPr>
        <p:grpSpPr>
          <a:xfrm>
            <a:off x="6358003" y="4335521"/>
            <a:ext cx="233636" cy="215153"/>
            <a:chOff x="12241215" y="2514600"/>
            <a:chExt cx="659215" cy="722313"/>
          </a:xfrm>
        </p:grpSpPr>
        <p:sp>
          <p:nvSpPr>
            <p:cNvPr id="135" name="Freeform 222">
              <a:extLst>
                <a:ext uri="{FF2B5EF4-FFF2-40B4-BE49-F238E27FC236}">
                  <a16:creationId xmlns:a16="http://schemas.microsoft.com/office/drawing/2014/main" id="{5065E6BA-4B51-44FD-A41A-36201D9266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41215" y="2514600"/>
              <a:ext cx="659215" cy="722313"/>
            </a:xfrm>
            <a:custGeom>
              <a:avLst/>
              <a:gdLst/>
              <a:ahLst/>
              <a:cxnLst>
                <a:cxn ang="0">
                  <a:pos x="76" y="22"/>
                </a:cxn>
                <a:cxn ang="0">
                  <a:pos x="13" y="22"/>
                </a:cxn>
                <a:cxn ang="0">
                  <a:pos x="13" y="84"/>
                </a:cxn>
                <a:cxn ang="0">
                  <a:pos x="45" y="57"/>
                </a:cxn>
                <a:cxn ang="0">
                  <a:pos x="27" y="131"/>
                </a:cxn>
                <a:cxn ang="0">
                  <a:pos x="39" y="211"/>
                </a:cxn>
                <a:cxn ang="0">
                  <a:pos x="57" y="201"/>
                </a:cxn>
                <a:cxn ang="0">
                  <a:pos x="189" y="201"/>
                </a:cxn>
                <a:cxn ang="0">
                  <a:pos x="207" y="211"/>
                </a:cxn>
                <a:cxn ang="0">
                  <a:pos x="219" y="131"/>
                </a:cxn>
                <a:cxn ang="0">
                  <a:pos x="201" y="57"/>
                </a:cxn>
                <a:cxn ang="0">
                  <a:pos x="233" y="84"/>
                </a:cxn>
                <a:cxn ang="0">
                  <a:pos x="233" y="22"/>
                </a:cxn>
                <a:cxn ang="0">
                  <a:pos x="170" y="22"/>
                </a:cxn>
                <a:cxn ang="0">
                  <a:pos x="197" y="53"/>
                </a:cxn>
                <a:cxn ang="0">
                  <a:pos x="126" y="35"/>
                </a:cxn>
                <a:cxn ang="0">
                  <a:pos x="140" y="6"/>
                </a:cxn>
                <a:cxn ang="0">
                  <a:pos x="106" y="0"/>
                </a:cxn>
                <a:cxn ang="0">
                  <a:pos x="120" y="6"/>
                </a:cxn>
                <a:cxn ang="0">
                  <a:pos x="57" y="61"/>
                </a:cxn>
                <a:cxn ang="0">
                  <a:pos x="78" y="24"/>
                </a:cxn>
                <a:cxn ang="0">
                  <a:pos x="229" y="26"/>
                </a:cxn>
                <a:cxn ang="0">
                  <a:pos x="231" y="78"/>
                </a:cxn>
                <a:cxn ang="0">
                  <a:pos x="201" y="14"/>
                </a:cxn>
                <a:cxn ang="0">
                  <a:pos x="120" y="49"/>
                </a:cxn>
                <a:cxn ang="0">
                  <a:pos x="126" y="41"/>
                </a:cxn>
                <a:cxn ang="0">
                  <a:pos x="204" y="128"/>
                </a:cxn>
                <a:cxn ang="0">
                  <a:pos x="213" y="134"/>
                </a:cxn>
                <a:cxn ang="0">
                  <a:pos x="126" y="213"/>
                </a:cxn>
                <a:cxn ang="0">
                  <a:pos x="120" y="221"/>
                </a:cxn>
                <a:cxn ang="0">
                  <a:pos x="41" y="134"/>
                </a:cxn>
                <a:cxn ang="0">
                  <a:pos x="33" y="128"/>
                </a:cxn>
                <a:cxn ang="0">
                  <a:pos x="6" y="53"/>
                </a:cxn>
                <a:cxn ang="0">
                  <a:pos x="44" y="14"/>
                </a:cxn>
                <a:cxn ang="0">
                  <a:pos x="15" y="78"/>
                </a:cxn>
              </a:cxnLst>
              <a:rect l="0" t="0" r="r" b="b"/>
              <a:pathLst>
                <a:path w="246" h="227">
                  <a:moveTo>
                    <a:pt x="78" y="24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67" y="13"/>
                    <a:pt x="56" y="8"/>
                    <a:pt x="44" y="8"/>
                  </a:cubicBezTo>
                  <a:cubicBezTo>
                    <a:pt x="32" y="8"/>
                    <a:pt x="21" y="13"/>
                    <a:pt x="13" y="22"/>
                  </a:cubicBezTo>
                  <a:cubicBezTo>
                    <a:pt x="4" y="30"/>
                    <a:pt x="0" y="41"/>
                    <a:pt x="0" y="53"/>
                  </a:cubicBezTo>
                  <a:cubicBezTo>
                    <a:pt x="0" y="65"/>
                    <a:pt x="4" y="76"/>
                    <a:pt x="13" y="84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36" y="82"/>
                    <a:pt x="27" y="105"/>
                    <a:pt x="27" y="131"/>
                  </a:cubicBezTo>
                  <a:cubicBezTo>
                    <a:pt x="27" y="156"/>
                    <a:pt x="36" y="180"/>
                    <a:pt x="53" y="197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43" y="215"/>
                    <a:pt x="43" y="215"/>
                    <a:pt x="43" y="215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74" y="217"/>
                    <a:pt x="97" y="227"/>
                    <a:pt x="123" y="227"/>
                  </a:cubicBezTo>
                  <a:cubicBezTo>
                    <a:pt x="148" y="227"/>
                    <a:pt x="171" y="217"/>
                    <a:pt x="189" y="201"/>
                  </a:cubicBezTo>
                  <a:cubicBezTo>
                    <a:pt x="203" y="215"/>
                    <a:pt x="203" y="215"/>
                    <a:pt x="203" y="215"/>
                  </a:cubicBezTo>
                  <a:cubicBezTo>
                    <a:pt x="207" y="211"/>
                    <a:pt x="207" y="211"/>
                    <a:pt x="207" y="211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209" y="180"/>
                    <a:pt x="219" y="156"/>
                    <a:pt x="219" y="131"/>
                  </a:cubicBezTo>
                  <a:cubicBezTo>
                    <a:pt x="219" y="105"/>
                    <a:pt x="209" y="82"/>
                    <a:pt x="193" y="65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31" y="87"/>
                    <a:pt x="231" y="87"/>
                    <a:pt x="231" y="87"/>
                  </a:cubicBezTo>
                  <a:cubicBezTo>
                    <a:pt x="233" y="84"/>
                    <a:pt x="233" y="84"/>
                    <a:pt x="233" y="84"/>
                  </a:cubicBezTo>
                  <a:cubicBezTo>
                    <a:pt x="241" y="76"/>
                    <a:pt x="246" y="65"/>
                    <a:pt x="246" y="53"/>
                  </a:cubicBezTo>
                  <a:cubicBezTo>
                    <a:pt x="246" y="41"/>
                    <a:pt x="241" y="30"/>
                    <a:pt x="233" y="22"/>
                  </a:cubicBezTo>
                  <a:cubicBezTo>
                    <a:pt x="224" y="13"/>
                    <a:pt x="213" y="8"/>
                    <a:pt x="201" y="8"/>
                  </a:cubicBezTo>
                  <a:cubicBezTo>
                    <a:pt x="189" y="8"/>
                    <a:pt x="178" y="13"/>
                    <a:pt x="170" y="22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97" y="53"/>
                    <a:pt x="197" y="53"/>
                    <a:pt x="197" y="53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172" y="45"/>
                    <a:pt x="150" y="35"/>
                    <a:pt x="126" y="35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96" y="35"/>
                    <a:pt x="73" y="45"/>
                    <a:pt x="57" y="61"/>
                  </a:cubicBezTo>
                  <a:cubicBezTo>
                    <a:pt x="49" y="53"/>
                    <a:pt x="49" y="53"/>
                    <a:pt x="49" y="53"/>
                  </a:cubicBezTo>
                  <a:lnTo>
                    <a:pt x="78" y="24"/>
                  </a:lnTo>
                  <a:close/>
                  <a:moveTo>
                    <a:pt x="201" y="14"/>
                  </a:moveTo>
                  <a:cubicBezTo>
                    <a:pt x="212" y="14"/>
                    <a:pt x="221" y="18"/>
                    <a:pt x="229" y="26"/>
                  </a:cubicBezTo>
                  <a:cubicBezTo>
                    <a:pt x="236" y="33"/>
                    <a:pt x="240" y="43"/>
                    <a:pt x="240" y="53"/>
                  </a:cubicBezTo>
                  <a:cubicBezTo>
                    <a:pt x="240" y="62"/>
                    <a:pt x="237" y="71"/>
                    <a:pt x="231" y="78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83" y="18"/>
                    <a:pt x="192" y="14"/>
                    <a:pt x="201" y="14"/>
                  </a:cubicBezTo>
                  <a:close/>
                  <a:moveTo>
                    <a:pt x="120" y="41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73" y="42"/>
                    <a:pt x="211" y="80"/>
                    <a:pt x="213" y="128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13" y="134"/>
                    <a:pt x="213" y="134"/>
                    <a:pt x="213" y="134"/>
                  </a:cubicBezTo>
                  <a:cubicBezTo>
                    <a:pt x="211" y="181"/>
                    <a:pt x="173" y="220"/>
                    <a:pt x="126" y="221"/>
                  </a:cubicBezTo>
                  <a:cubicBezTo>
                    <a:pt x="126" y="213"/>
                    <a:pt x="126" y="213"/>
                    <a:pt x="126" y="213"/>
                  </a:cubicBezTo>
                  <a:cubicBezTo>
                    <a:pt x="120" y="213"/>
                    <a:pt x="120" y="213"/>
                    <a:pt x="120" y="213"/>
                  </a:cubicBezTo>
                  <a:cubicBezTo>
                    <a:pt x="120" y="221"/>
                    <a:pt x="120" y="221"/>
                    <a:pt x="120" y="221"/>
                  </a:cubicBezTo>
                  <a:cubicBezTo>
                    <a:pt x="72" y="220"/>
                    <a:pt x="34" y="181"/>
                    <a:pt x="33" y="134"/>
                  </a:cubicBezTo>
                  <a:cubicBezTo>
                    <a:pt x="41" y="134"/>
                    <a:pt x="41" y="134"/>
                    <a:pt x="41" y="134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4" y="81"/>
                    <a:pt x="72" y="42"/>
                    <a:pt x="120" y="41"/>
                  </a:cubicBezTo>
                  <a:close/>
                  <a:moveTo>
                    <a:pt x="6" y="53"/>
                  </a:moveTo>
                  <a:cubicBezTo>
                    <a:pt x="6" y="43"/>
                    <a:pt x="10" y="33"/>
                    <a:pt x="17" y="26"/>
                  </a:cubicBezTo>
                  <a:cubicBezTo>
                    <a:pt x="24" y="18"/>
                    <a:pt x="34" y="14"/>
                    <a:pt x="44" y="14"/>
                  </a:cubicBezTo>
                  <a:cubicBezTo>
                    <a:pt x="54" y="14"/>
                    <a:pt x="62" y="18"/>
                    <a:pt x="69" y="24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9" y="71"/>
                    <a:pt x="6" y="62"/>
                    <a:pt x="6" y="53"/>
                  </a:cubicBez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</a:sysClr>
            </a:solidFill>
            <a:ln w="9525">
              <a:solidFill>
                <a:srgbClr val="255D7D"/>
              </a:solidFill>
              <a:round/>
              <a:headEnd/>
              <a:tailEnd/>
            </a:ln>
          </p:spPr>
          <p:txBody>
            <a:bodyPr vert="horz" wrap="square" lIns="68536" tIns="34268" rIns="68536" bIns="3426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1000" b="1" kern="0">
                <a:ea typeface="等线 Light" panose="02010600030101010101" pitchFamily="2" charset="-122"/>
              </a:endParaRPr>
            </a:p>
          </p:txBody>
        </p:sp>
        <p:sp>
          <p:nvSpPr>
            <p:cNvPr id="136" name="Freeform 223">
              <a:extLst>
                <a:ext uri="{FF2B5EF4-FFF2-40B4-BE49-F238E27FC236}">
                  <a16:creationId xmlns:a16="http://schemas.microsoft.com/office/drawing/2014/main" id="{35393D1B-AA59-40D7-8AE2-E7849E72F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17388" y="2739361"/>
              <a:ext cx="182563" cy="269873"/>
            </a:xfrm>
            <a:custGeom>
              <a:avLst/>
              <a:gdLst/>
              <a:ahLst/>
              <a:cxnLst>
                <a:cxn ang="0">
                  <a:pos x="115" y="158"/>
                </a:cxn>
                <a:cxn ang="0">
                  <a:pos x="14" y="156"/>
                </a:cxn>
                <a:cxn ang="0">
                  <a:pos x="44" y="2"/>
                </a:cxn>
                <a:cxn ang="0">
                  <a:pos x="32" y="0"/>
                </a:cxn>
                <a:cxn ang="0">
                  <a:pos x="0" y="168"/>
                </a:cxn>
                <a:cxn ang="0">
                  <a:pos x="115" y="170"/>
                </a:cxn>
                <a:cxn ang="0">
                  <a:pos x="115" y="158"/>
                </a:cxn>
              </a:cxnLst>
              <a:rect l="0" t="0" r="r" b="b"/>
              <a:pathLst>
                <a:path w="115" h="170">
                  <a:moveTo>
                    <a:pt x="115" y="158"/>
                  </a:moveTo>
                  <a:lnTo>
                    <a:pt x="14" y="156"/>
                  </a:lnTo>
                  <a:lnTo>
                    <a:pt x="44" y="2"/>
                  </a:lnTo>
                  <a:lnTo>
                    <a:pt x="32" y="0"/>
                  </a:lnTo>
                  <a:lnTo>
                    <a:pt x="0" y="168"/>
                  </a:lnTo>
                  <a:lnTo>
                    <a:pt x="115" y="170"/>
                  </a:lnTo>
                  <a:lnTo>
                    <a:pt x="115" y="158"/>
                  </a:ln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</a:sysClr>
            </a:solidFill>
            <a:ln w="9525">
              <a:solidFill>
                <a:srgbClr val="255D7D"/>
              </a:solidFill>
              <a:round/>
              <a:headEnd/>
              <a:tailEnd/>
            </a:ln>
          </p:spPr>
          <p:txBody>
            <a:bodyPr vert="horz" wrap="square" lIns="68536" tIns="34268" rIns="68536" bIns="34268" numCol="1" anchor="t" anchorCtr="0" compatLnSpc="1">
              <a:prstTxWarp prst="textNoShape">
                <a:avLst/>
              </a:prstTxWarp>
            </a:bodyPr>
            <a:lstStyle/>
            <a:p>
              <a:pPr defTabSz="1218682">
                <a:defRPr/>
              </a:pPr>
              <a:endParaRPr lang="zh-CN" altLang="en-US" sz="1000" b="1" kern="0">
                <a:ea typeface="等线 Light" panose="02010600030101010101" pitchFamily="2" charset="-122"/>
              </a:endParaRPr>
            </a:p>
          </p:txBody>
        </p:sp>
      </p:grpSp>
      <p:sp>
        <p:nvSpPr>
          <p:cNvPr id="137" name="矩形 147">
            <a:extLst>
              <a:ext uri="{FF2B5EF4-FFF2-40B4-BE49-F238E27FC236}">
                <a16:creationId xmlns:a16="http://schemas.microsoft.com/office/drawing/2014/main" id="{CFFB1B5C-F0DC-4D64-A53D-DAF8B198FBFA}"/>
              </a:ext>
            </a:extLst>
          </p:cNvPr>
          <p:cNvSpPr/>
          <p:nvPr/>
        </p:nvSpPr>
        <p:spPr bwMode="auto">
          <a:xfrm>
            <a:off x="2873291" y="4224149"/>
            <a:ext cx="1545195" cy="446461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8" name="文本框 148">
            <a:extLst>
              <a:ext uri="{FF2B5EF4-FFF2-40B4-BE49-F238E27FC236}">
                <a16:creationId xmlns:a16="http://schemas.microsoft.com/office/drawing/2014/main" id="{7DDA9F74-5D20-4058-BA57-FA0290CFA78C}"/>
              </a:ext>
            </a:extLst>
          </p:cNvPr>
          <p:cNvSpPr txBox="1"/>
          <p:nvPr/>
        </p:nvSpPr>
        <p:spPr bwMode="auto">
          <a:xfrm>
            <a:off x="3213792" y="4300284"/>
            <a:ext cx="1286763" cy="338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等线 Light" panose="02010600030101010101" pitchFamily="2" charset="-122"/>
              </a:rPr>
              <a:t>C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onnection</a:t>
            </a:r>
          </a:p>
        </p:txBody>
      </p:sp>
      <p:sp>
        <p:nvSpPr>
          <p:cNvPr id="139" name="矩形 117">
            <a:extLst>
              <a:ext uri="{FF2B5EF4-FFF2-40B4-BE49-F238E27FC236}">
                <a16:creationId xmlns:a16="http://schemas.microsoft.com/office/drawing/2014/main" id="{E62393CC-0583-49C3-BA55-36C720245E0C}"/>
              </a:ext>
            </a:extLst>
          </p:cNvPr>
          <p:cNvSpPr/>
          <p:nvPr/>
        </p:nvSpPr>
        <p:spPr bwMode="auto">
          <a:xfrm>
            <a:off x="3243053" y="2738408"/>
            <a:ext cx="1040274" cy="434652"/>
          </a:xfrm>
          <a:prstGeom prst="rect">
            <a:avLst/>
          </a:prstGeom>
          <a:solidFill>
            <a:srgbClr val="00B0F0">
              <a:alpha val="4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Connection service</a:t>
            </a:r>
          </a:p>
        </p:txBody>
      </p:sp>
      <p:sp>
        <p:nvSpPr>
          <p:cNvPr id="140" name="矩形 125">
            <a:extLst>
              <a:ext uri="{FF2B5EF4-FFF2-40B4-BE49-F238E27FC236}">
                <a16:creationId xmlns:a16="http://schemas.microsoft.com/office/drawing/2014/main" id="{EB15C2B2-2B9B-4D33-B63B-C874160210F4}"/>
              </a:ext>
            </a:extLst>
          </p:cNvPr>
          <p:cNvSpPr/>
          <p:nvPr/>
        </p:nvSpPr>
        <p:spPr bwMode="auto">
          <a:xfrm>
            <a:off x="4796254" y="2232888"/>
            <a:ext cx="1588665" cy="337179"/>
          </a:xfrm>
          <a:prstGeom prst="rect">
            <a:avLst/>
          </a:prstGeom>
          <a:solidFill>
            <a:srgbClr val="1D1D1A">
              <a:lumMod val="50000"/>
              <a:lumOff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Application components</a:t>
            </a:r>
          </a:p>
        </p:txBody>
      </p:sp>
      <p:sp>
        <p:nvSpPr>
          <p:cNvPr id="141" name="矩形 126">
            <a:extLst>
              <a:ext uri="{FF2B5EF4-FFF2-40B4-BE49-F238E27FC236}">
                <a16:creationId xmlns:a16="http://schemas.microsoft.com/office/drawing/2014/main" id="{01F6111C-E73E-4143-AE19-7C0243E6BF53}"/>
              </a:ext>
            </a:extLst>
          </p:cNvPr>
          <p:cNvSpPr/>
          <p:nvPr/>
        </p:nvSpPr>
        <p:spPr bwMode="auto">
          <a:xfrm>
            <a:off x="6429676" y="2232888"/>
            <a:ext cx="2117036" cy="327157"/>
          </a:xfrm>
          <a:prstGeom prst="rect">
            <a:avLst/>
          </a:prstGeom>
          <a:solidFill>
            <a:srgbClr val="1D1D1A">
              <a:lumMod val="50000"/>
              <a:lumOff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Application development platform</a:t>
            </a:r>
          </a:p>
        </p:txBody>
      </p:sp>
      <p:sp>
        <p:nvSpPr>
          <p:cNvPr id="142" name="文本框 127">
            <a:extLst>
              <a:ext uri="{FF2B5EF4-FFF2-40B4-BE49-F238E27FC236}">
                <a16:creationId xmlns:a16="http://schemas.microsoft.com/office/drawing/2014/main" id="{3D119740-DD3B-481F-BE9D-C0F2C12F325A}"/>
              </a:ext>
            </a:extLst>
          </p:cNvPr>
          <p:cNvSpPr txBox="1"/>
          <p:nvPr/>
        </p:nvSpPr>
        <p:spPr bwMode="auto">
          <a:xfrm>
            <a:off x="4452344" y="1768702"/>
            <a:ext cx="853570" cy="325298"/>
          </a:xfrm>
          <a:prstGeom prst="rect">
            <a:avLst/>
          </a:prstGeom>
          <a:solidFill>
            <a:srgbClr val="1D1D1A">
              <a:lumMod val="50000"/>
              <a:lumOff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APP</a:t>
            </a:r>
            <a:r>
              <a:rPr kumimoji="0" lang="zh-CN" altLang="en-US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（</a:t>
            </a:r>
            <a:r>
              <a:rPr kumimoji="0" lang="en-US" altLang="zh-CN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worker</a:t>
            </a:r>
            <a:r>
              <a:rPr kumimoji="0" lang="zh-CN" altLang="en-US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）</a:t>
            </a:r>
          </a:p>
        </p:txBody>
      </p:sp>
      <p:sp>
        <p:nvSpPr>
          <p:cNvPr id="143" name="文本框 130">
            <a:extLst>
              <a:ext uri="{FF2B5EF4-FFF2-40B4-BE49-F238E27FC236}">
                <a16:creationId xmlns:a16="http://schemas.microsoft.com/office/drawing/2014/main" id="{5B750670-5D38-4297-BA73-DD8161188C4A}"/>
              </a:ext>
            </a:extLst>
          </p:cNvPr>
          <p:cNvSpPr txBox="1"/>
          <p:nvPr/>
        </p:nvSpPr>
        <p:spPr bwMode="auto">
          <a:xfrm>
            <a:off x="7198181" y="1790005"/>
            <a:ext cx="309627" cy="276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218682">
              <a:buClr>
                <a:srgbClr val="CC9900"/>
              </a:buClr>
              <a:defRPr/>
            </a:pPr>
            <a:r>
              <a:rPr lang="en-US" altLang="zh-CN" sz="1200" b="1" kern="0" dirty="0">
                <a:ea typeface="等线 Light" panose="02010600030101010101" pitchFamily="2" charset="-122"/>
              </a:rPr>
              <a:t>…</a:t>
            </a:r>
            <a:endParaRPr lang="zh-CN" altLang="en-US" sz="1200" b="1" kern="0" dirty="0">
              <a:ea typeface="等线 Light" panose="02010600030101010101" pitchFamily="2" charset="-122"/>
            </a:endParaRPr>
          </a:p>
        </p:txBody>
      </p:sp>
      <p:sp>
        <p:nvSpPr>
          <p:cNvPr id="144" name="文本框 131">
            <a:extLst>
              <a:ext uri="{FF2B5EF4-FFF2-40B4-BE49-F238E27FC236}">
                <a16:creationId xmlns:a16="http://schemas.microsoft.com/office/drawing/2014/main" id="{344C4E79-A8B1-40BE-9AF5-8FE6DC9B69F9}"/>
              </a:ext>
            </a:extLst>
          </p:cNvPr>
          <p:cNvSpPr txBox="1"/>
          <p:nvPr/>
        </p:nvSpPr>
        <p:spPr bwMode="auto">
          <a:xfrm>
            <a:off x="8559088" y="2884930"/>
            <a:ext cx="309627" cy="276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218682">
              <a:buClr>
                <a:srgbClr val="CC9900"/>
              </a:buClr>
              <a:defRPr/>
            </a:pPr>
            <a:r>
              <a:rPr lang="en-US" altLang="zh-CN" sz="1200" b="1" kern="0" dirty="0">
                <a:ea typeface="等线 Light" panose="02010600030101010101" pitchFamily="2" charset="-122"/>
              </a:rPr>
              <a:t>…</a:t>
            </a:r>
            <a:endParaRPr lang="zh-CN" altLang="en-US" sz="1200" b="1" kern="0" dirty="0">
              <a:ea typeface="等线 Light" panose="02010600030101010101" pitchFamily="2" charset="-122"/>
            </a:endParaRPr>
          </a:p>
        </p:txBody>
      </p:sp>
      <p:cxnSp>
        <p:nvCxnSpPr>
          <p:cNvPr id="145" name="肘形连接符 132">
            <a:extLst>
              <a:ext uri="{FF2B5EF4-FFF2-40B4-BE49-F238E27FC236}">
                <a16:creationId xmlns:a16="http://schemas.microsoft.com/office/drawing/2014/main" id="{EBAE3CD9-2578-4D4B-9BAA-9383FB69E709}"/>
              </a:ext>
            </a:extLst>
          </p:cNvPr>
          <p:cNvCxnSpPr>
            <a:stCxn id="22" idx="3"/>
            <a:endCxn id="149" idx="6"/>
          </p:cNvCxnSpPr>
          <p:nvPr/>
        </p:nvCxnSpPr>
        <p:spPr bwMode="auto">
          <a:xfrm flipV="1">
            <a:off x="9848137" y="2253651"/>
            <a:ext cx="323809" cy="3315195"/>
          </a:xfrm>
          <a:prstGeom prst="bentConnector3">
            <a:avLst>
              <a:gd name="adj1" fmla="val 190764"/>
            </a:avLst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/>
            <a:tailEnd type="triangle"/>
          </a:ln>
          <a:effectLst/>
        </p:spPr>
      </p:cxnSp>
      <p:sp>
        <p:nvSpPr>
          <p:cNvPr id="146" name="文本框 133">
            <a:extLst>
              <a:ext uri="{FF2B5EF4-FFF2-40B4-BE49-F238E27FC236}">
                <a16:creationId xmlns:a16="http://schemas.microsoft.com/office/drawing/2014/main" id="{D16A9035-28BB-4326-9A21-A514757E82C6}"/>
              </a:ext>
            </a:extLst>
          </p:cNvPr>
          <p:cNvSpPr txBox="1"/>
          <p:nvPr/>
        </p:nvSpPr>
        <p:spPr bwMode="auto">
          <a:xfrm>
            <a:off x="10385940" y="3070148"/>
            <a:ext cx="369259" cy="15820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defTabSz="1219170">
              <a:buClr>
                <a:srgbClr val="CC9900"/>
              </a:buClr>
              <a:defRPr sz="1200" b="1" kern="0">
                <a:solidFill>
                  <a:srgbClr val="F3D2D5"/>
                </a:solidFill>
                <a:latin typeface="+mj-ea"/>
                <a:ea typeface="+mj-ea"/>
              </a:defRPr>
            </a:lvl1pPr>
          </a:lstStyle>
          <a:p>
            <a:pPr algn="ctr" defTabSz="1218682"/>
            <a:r>
              <a:rPr lang="en-US" altLang="zh-CN" dirty="0">
                <a:solidFill>
                  <a:schemeClr val="tx1"/>
                </a:solidFill>
                <a:latin typeface="BMW Group Condensed" panose="020B0606020202020204" pitchFamily="34" charset="0"/>
                <a:ea typeface="等线 Light" panose="02010600030101010101" pitchFamily="2" charset="-122"/>
              </a:rPr>
              <a:t>Information Feedback</a:t>
            </a:r>
            <a:endParaRPr lang="en-US" dirty="0">
              <a:solidFill>
                <a:schemeClr val="tx1"/>
              </a:solidFill>
              <a:latin typeface="BMW Group Condensed" panose="020B0606020202020204" pitchFamily="34" charset="0"/>
            </a:endParaRPr>
          </a:p>
        </p:txBody>
      </p:sp>
      <p:cxnSp>
        <p:nvCxnSpPr>
          <p:cNvPr id="147" name="肘形连接符 134">
            <a:extLst>
              <a:ext uri="{FF2B5EF4-FFF2-40B4-BE49-F238E27FC236}">
                <a16:creationId xmlns:a16="http://schemas.microsoft.com/office/drawing/2014/main" id="{54C64D49-08DC-4D80-844F-FD9F2A3D1575}"/>
              </a:ext>
            </a:extLst>
          </p:cNvPr>
          <p:cNvCxnSpPr>
            <a:stCxn id="148" idx="2"/>
            <a:endCxn id="22" idx="1"/>
          </p:cNvCxnSpPr>
          <p:nvPr/>
        </p:nvCxnSpPr>
        <p:spPr bwMode="auto">
          <a:xfrm rot="10800000" flipV="1">
            <a:off x="2156319" y="2337292"/>
            <a:ext cx="99956" cy="3231553"/>
          </a:xfrm>
          <a:prstGeom prst="bentConnector3">
            <a:avLst>
              <a:gd name="adj1" fmla="val 394031"/>
            </a:avLst>
          </a:prstGeom>
          <a:noFill/>
          <a:ln w="19050" cap="flat" cmpd="sng" algn="ctr">
            <a:solidFill>
              <a:srgbClr val="FFFFFF"/>
            </a:solidFill>
            <a:prstDash val="solid"/>
            <a:round/>
            <a:headEnd type="none"/>
            <a:tailEnd type="triangle"/>
          </a:ln>
          <a:effectLst/>
        </p:spPr>
      </p:cxnSp>
      <p:sp>
        <p:nvSpPr>
          <p:cNvPr id="148" name="椭圆 135">
            <a:extLst>
              <a:ext uri="{FF2B5EF4-FFF2-40B4-BE49-F238E27FC236}">
                <a16:creationId xmlns:a16="http://schemas.microsoft.com/office/drawing/2014/main" id="{4D8C743D-D568-43D3-8FE3-A6DFA7B0334C}"/>
              </a:ext>
            </a:extLst>
          </p:cNvPr>
          <p:cNvSpPr/>
          <p:nvPr/>
        </p:nvSpPr>
        <p:spPr bwMode="auto">
          <a:xfrm>
            <a:off x="2256272" y="2284096"/>
            <a:ext cx="167241" cy="10639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endParaRPr kumimoji="0" lang="en-US" sz="1399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9" name="椭圆 136">
            <a:extLst>
              <a:ext uri="{FF2B5EF4-FFF2-40B4-BE49-F238E27FC236}">
                <a16:creationId xmlns:a16="http://schemas.microsoft.com/office/drawing/2014/main" id="{CA598215-20CD-43CC-B0E6-59F5FC29934B}"/>
              </a:ext>
            </a:extLst>
          </p:cNvPr>
          <p:cNvSpPr/>
          <p:nvPr/>
        </p:nvSpPr>
        <p:spPr bwMode="auto">
          <a:xfrm>
            <a:off x="10004705" y="2200455"/>
            <a:ext cx="167241" cy="10639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endParaRPr kumimoji="0" lang="en-US" sz="1399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50" name="文本框 137">
            <a:extLst>
              <a:ext uri="{FF2B5EF4-FFF2-40B4-BE49-F238E27FC236}">
                <a16:creationId xmlns:a16="http://schemas.microsoft.com/office/drawing/2014/main" id="{C52C787F-B431-4855-8624-B4B7ED1EFA9F}"/>
              </a:ext>
            </a:extLst>
          </p:cNvPr>
          <p:cNvSpPr txBox="1"/>
          <p:nvPr/>
        </p:nvSpPr>
        <p:spPr bwMode="auto">
          <a:xfrm>
            <a:off x="1776633" y="3265172"/>
            <a:ext cx="369259" cy="1318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Precise Control</a:t>
            </a:r>
          </a:p>
        </p:txBody>
      </p:sp>
      <p:sp>
        <p:nvSpPr>
          <p:cNvPr id="151" name="文本框 312">
            <a:extLst>
              <a:ext uri="{FF2B5EF4-FFF2-40B4-BE49-F238E27FC236}">
                <a16:creationId xmlns:a16="http://schemas.microsoft.com/office/drawing/2014/main" id="{17E86043-320A-40B3-901C-15E64C12E19E}"/>
              </a:ext>
            </a:extLst>
          </p:cNvPr>
          <p:cNvSpPr txBox="1"/>
          <p:nvPr/>
        </p:nvSpPr>
        <p:spPr>
          <a:xfrm>
            <a:off x="2042619" y="1612021"/>
            <a:ext cx="1654620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01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99" b="1" kern="0" dirty="0">
                <a:ea typeface="等线" panose="02010600030101010101" pitchFamily="2" charset="-122"/>
              </a:rPr>
              <a:t>D</a:t>
            </a:r>
            <a:r>
              <a:rPr lang="en-US" altLang="zh-CN" sz="1599" b="1" kern="0" dirty="0">
                <a:ea typeface="等线" panose="02010600030101010101" pitchFamily="2" charset="-122"/>
              </a:rPr>
              <a:t>igital</a:t>
            </a: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" panose="02010600030101010101" pitchFamily="2" charset="-122"/>
              </a:rPr>
              <a:t> </a:t>
            </a:r>
            <a:r>
              <a:rPr lang="en-US" sz="1599" b="1" kern="0" dirty="0">
                <a:ea typeface="等线" panose="02010600030101010101" pitchFamily="2" charset="-122"/>
              </a:rPr>
              <a:t>P</a:t>
            </a:r>
            <a:r>
              <a:rPr kumimoji="0" lang="en-US" sz="1599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等线" panose="02010600030101010101" pitchFamily="2" charset="-122"/>
              </a:rPr>
              <a:t>latform</a:t>
            </a:r>
            <a:endParaRPr kumimoji="0" lang="en-US" sz="1599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等线" panose="02010600030101010101" pitchFamily="2" charset="-122"/>
            </a:endParaRPr>
          </a:p>
        </p:txBody>
      </p:sp>
      <p:sp>
        <p:nvSpPr>
          <p:cNvPr id="152" name="文本框 313">
            <a:extLst>
              <a:ext uri="{FF2B5EF4-FFF2-40B4-BE49-F238E27FC236}">
                <a16:creationId xmlns:a16="http://schemas.microsoft.com/office/drawing/2014/main" id="{6E2CE0C5-2F60-4146-BAE3-E054EAE10E3E}"/>
              </a:ext>
            </a:extLst>
          </p:cNvPr>
          <p:cNvSpPr txBox="1"/>
          <p:nvPr/>
        </p:nvSpPr>
        <p:spPr>
          <a:xfrm>
            <a:off x="2140975" y="3334738"/>
            <a:ext cx="1341926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01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99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" panose="02010600030101010101" pitchFamily="2" charset="-122"/>
              </a:rPr>
              <a:t>5G N</a:t>
            </a:r>
            <a:r>
              <a:rPr kumimoji="0" lang="en-US" sz="1599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" panose="02010600030101010101" pitchFamily="2" charset="-122"/>
              </a:rPr>
              <a:t>etwork</a:t>
            </a:r>
          </a:p>
        </p:txBody>
      </p:sp>
      <p:sp>
        <p:nvSpPr>
          <p:cNvPr id="153" name="文本框 314">
            <a:extLst>
              <a:ext uri="{FF2B5EF4-FFF2-40B4-BE49-F238E27FC236}">
                <a16:creationId xmlns:a16="http://schemas.microsoft.com/office/drawing/2014/main" id="{C05CAE90-B66F-4DE0-9C4C-E3912E012A40}"/>
              </a:ext>
            </a:extLst>
          </p:cNvPr>
          <p:cNvSpPr txBox="1"/>
          <p:nvPr/>
        </p:nvSpPr>
        <p:spPr>
          <a:xfrm>
            <a:off x="2212328" y="4784210"/>
            <a:ext cx="625492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011" fontAlgn="base">
              <a:spcBef>
                <a:spcPct val="0"/>
              </a:spcBef>
              <a:spcAft>
                <a:spcPct val="0"/>
              </a:spcAft>
            </a:pPr>
            <a:r>
              <a:rPr lang="en-US" sz="1599" b="1" dirty="0">
                <a:ea typeface="等线" panose="02010600030101010101" pitchFamily="2" charset="-122"/>
              </a:rPr>
              <a:t>Filed</a:t>
            </a:r>
          </a:p>
        </p:txBody>
      </p:sp>
      <p:pic>
        <p:nvPicPr>
          <p:cNvPr id="154" name="图片 4">
            <a:extLst>
              <a:ext uri="{FF2B5EF4-FFF2-40B4-BE49-F238E27FC236}">
                <a16:creationId xmlns:a16="http://schemas.microsoft.com/office/drawing/2014/main" id="{19B3EF08-1F4A-4341-B60B-808354E87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434" y="4343689"/>
            <a:ext cx="353785" cy="206985"/>
          </a:xfrm>
          <a:prstGeom prst="rect">
            <a:avLst/>
          </a:prstGeom>
        </p:spPr>
      </p:pic>
      <p:cxnSp>
        <p:nvCxnSpPr>
          <p:cNvPr id="155" name="直接箭头连接符 315">
            <a:extLst>
              <a:ext uri="{FF2B5EF4-FFF2-40B4-BE49-F238E27FC236}">
                <a16:creationId xmlns:a16="http://schemas.microsoft.com/office/drawing/2014/main" id="{06106ED1-31E1-4505-BD8A-F2A1B872889C}"/>
              </a:ext>
            </a:extLst>
          </p:cNvPr>
          <p:cNvCxnSpPr/>
          <p:nvPr/>
        </p:nvCxnSpPr>
        <p:spPr>
          <a:xfrm flipV="1">
            <a:off x="4251470" y="3661465"/>
            <a:ext cx="1467525" cy="259598"/>
          </a:xfrm>
          <a:prstGeom prst="straightConnector1">
            <a:avLst/>
          </a:prstGeom>
          <a:noFill/>
          <a:ln w="6350" cap="flat" cmpd="sng" algn="ctr">
            <a:solidFill>
              <a:srgbClr val="FFFFFF"/>
            </a:solidFill>
            <a:prstDash val="dash"/>
            <a:miter lim="800000"/>
            <a:headEnd type="stealth"/>
            <a:tailEnd type="stealth"/>
          </a:ln>
          <a:effectLst/>
        </p:spPr>
      </p:cxnSp>
      <p:cxnSp>
        <p:nvCxnSpPr>
          <p:cNvPr id="156" name="直接箭头连接符 318">
            <a:extLst>
              <a:ext uri="{FF2B5EF4-FFF2-40B4-BE49-F238E27FC236}">
                <a16:creationId xmlns:a16="http://schemas.microsoft.com/office/drawing/2014/main" id="{0F1F4A19-4B7A-4CE4-B2BE-CF7064CC022D}"/>
              </a:ext>
            </a:extLst>
          </p:cNvPr>
          <p:cNvCxnSpPr/>
          <p:nvPr/>
        </p:nvCxnSpPr>
        <p:spPr>
          <a:xfrm>
            <a:off x="4251470" y="3927639"/>
            <a:ext cx="3654293" cy="0"/>
          </a:xfrm>
          <a:prstGeom prst="straightConnector1">
            <a:avLst/>
          </a:prstGeom>
          <a:noFill/>
          <a:ln w="6350" cap="flat" cmpd="sng" algn="ctr">
            <a:solidFill>
              <a:srgbClr val="FFFFFF"/>
            </a:solidFill>
            <a:prstDash val="dash"/>
            <a:miter lim="800000"/>
            <a:headEnd type="stealth"/>
            <a:tailEnd type="stealth"/>
          </a:ln>
          <a:effectLst/>
        </p:spPr>
      </p:cxnSp>
      <p:cxnSp>
        <p:nvCxnSpPr>
          <p:cNvPr id="157" name="直接箭头连接符 320">
            <a:extLst>
              <a:ext uri="{FF2B5EF4-FFF2-40B4-BE49-F238E27FC236}">
                <a16:creationId xmlns:a16="http://schemas.microsoft.com/office/drawing/2014/main" id="{A0AA31E4-9BB0-4AB2-87E0-687BF37644B4}"/>
              </a:ext>
            </a:extLst>
          </p:cNvPr>
          <p:cNvCxnSpPr/>
          <p:nvPr/>
        </p:nvCxnSpPr>
        <p:spPr>
          <a:xfrm>
            <a:off x="6402132" y="3656457"/>
            <a:ext cx="1507315" cy="271182"/>
          </a:xfrm>
          <a:prstGeom prst="straightConnector1">
            <a:avLst/>
          </a:prstGeom>
          <a:noFill/>
          <a:ln w="6350" cap="flat" cmpd="sng" algn="ctr">
            <a:solidFill>
              <a:srgbClr val="FFFFFF"/>
            </a:solidFill>
            <a:prstDash val="dash"/>
            <a:miter lim="800000"/>
            <a:headEnd type="stealth"/>
            <a:tailEnd type="stealth"/>
          </a:ln>
          <a:effectLst/>
        </p:spPr>
      </p:cxnSp>
      <p:sp>
        <p:nvSpPr>
          <p:cNvPr id="158" name="Freeform 383">
            <a:extLst>
              <a:ext uri="{FF2B5EF4-FFF2-40B4-BE49-F238E27FC236}">
                <a16:creationId xmlns:a16="http://schemas.microsoft.com/office/drawing/2014/main" id="{3F8DB8E6-C25C-461D-A2CA-F289D9EEBEE1}"/>
              </a:ext>
            </a:extLst>
          </p:cNvPr>
          <p:cNvSpPr>
            <a:spLocks/>
          </p:cNvSpPr>
          <p:nvPr/>
        </p:nvSpPr>
        <p:spPr bwMode="auto">
          <a:xfrm>
            <a:off x="2817918" y="5434599"/>
            <a:ext cx="433621" cy="28624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等线 Light" panose="02010600030101010101" pitchFamily="2" charset="-122"/>
            </a:endParaRPr>
          </a:p>
        </p:txBody>
      </p:sp>
      <p:sp>
        <p:nvSpPr>
          <p:cNvPr id="159" name="文本框 325">
            <a:extLst>
              <a:ext uri="{FF2B5EF4-FFF2-40B4-BE49-F238E27FC236}">
                <a16:creationId xmlns:a16="http://schemas.microsoft.com/office/drawing/2014/main" id="{9885DD70-6C25-4907-868E-FFC9EDDE58CD}"/>
              </a:ext>
            </a:extLst>
          </p:cNvPr>
          <p:cNvSpPr txBox="1"/>
          <p:nvPr/>
        </p:nvSpPr>
        <p:spPr bwMode="auto">
          <a:xfrm>
            <a:off x="5350438" y="1768701"/>
            <a:ext cx="899508" cy="322316"/>
          </a:xfrm>
          <a:prstGeom prst="rect">
            <a:avLst/>
          </a:prstGeom>
          <a:solidFill>
            <a:srgbClr val="1D1D1A">
              <a:lumMod val="50000"/>
              <a:lumOff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APP</a:t>
            </a:r>
            <a:r>
              <a:rPr kumimoji="0" lang="zh-CN" altLang="en-US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（</a:t>
            </a:r>
            <a:r>
              <a:rPr kumimoji="0" lang="en-US" altLang="zh-CN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Equipment</a:t>
            </a:r>
            <a:r>
              <a:rPr kumimoji="0" lang="zh-CN" altLang="en-US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）</a:t>
            </a:r>
          </a:p>
        </p:txBody>
      </p:sp>
      <p:sp>
        <p:nvSpPr>
          <p:cNvPr id="160" name="文本框 327">
            <a:extLst>
              <a:ext uri="{FF2B5EF4-FFF2-40B4-BE49-F238E27FC236}">
                <a16:creationId xmlns:a16="http://schemas.microsoft.com/office/drawing/2014/main" id="{798F41DE-486D-40FE-A868-4F01C519D4D5}"/>
              </a:ext>
            </a:extLst>
          </p:cNvPr>
          <p:cNvSpPr txBox="1"/>
          <p:nvPr/>
        </p:nvSpPr>
        <p:spPr bwMode="auto">
          <a:xfrm>
            <a:off x="6275178" y="1768701"/>
            <a:ext cx="899508" cy="319375"/>
          </a:xfrm>
          <a:prstGeom prst="rect">
            <a:avLst/>
          </a:prstGeom>
          <a:solidFill>
            <a:srgbClr val="1D1D1A">
              <a:lumMod val="50000"/>
              <a:lumOff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APP</a:t>
            </a:r>
            <a:r>
              <a:rPr kumimoji="0" lang="zh-CN" altLang="en-US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（</a:t>
            </a:r>
            <a:r>
              <a:rPr kumimoji="0" lang="en-US" altLang="zh-CN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Material</a:t>
            </a:r>
            <a:r>
              <a:rPr kumimoji="0" lang="zh-CN" altLang="en-US" sz="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MW Group Condensed" panose="020B0606020202020204" pitchFamily="34" charset="0"/>
                <a:ea typeface="等线 Light" panose="02010600030101010101" pitchFamily="2" charset="-122"/>
              </a:rPr>
              <a:t>）</a:t>
            </a:r>
          </a:p>
        </p:txBody>
      </p:sp>
      <p:sp>
        <p:nvSpPr>
          <p:cNvPr id="161" name="矩形 329">
            <a:extLst>
              <a:ext uri="{FF2B5EF4-FFF2-40B4-BE49-F238E27FC236}">
                <a16:creationId xmlns:a16="http://schemas.microsoft.com/office/drawing/2014/main" id="{7F71429A-6085-4304-BAE9-FD3E51771F75}"/>
              </a:ext>
            </a:extLst>
          </p:cNvPr>
          <p:cNvSpPr/>
          <p:nvPr/>
        </p:nvSpPr>
        <p:spPr bwMode="auto">
          <a:xfrm>
            <a:off x="3340788" y="2229504"/>
            <a:ext cx="1406810" cy="339796"/>
          </a:xfrm>
          <a:prstGeom prst="rect">
            <a:avLst/>
          </a:prstGeom>
          <a:solidFill>
            <a:srgbClr val="1D1D1A">
              <a:lumMod val="50000"/>
              <a:lumOff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1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Digital model library</a:t>
            </a:r>
          </a:p>
        </p:txBody>
      </p:sp>
      <p:cxnSp>
        <p:nvCxnSpPr>
          <p:cNvPr id="162" name="直接连接符 330">
            <a:extLst>
              <a:ext uri="{FF2B5EF4-FFF2-40B4-BE49-F238E27FC236}">
                <a16:creationId xmlns:a16="http://schemas.microsoft.com/office/drawing/2014/main" id="{E917D6A0-D6A2-47DA-B477-05C374E52BE4}"/>
              </a:ext>
            </a:extLst>
          </p:cNvPr>
          <p:cNvCxnSpPr/>
          <p:nvPr/>
        </p:nvCxnSpPr>
        <p:spPr bwMode="auto">
          <a:xfrm flipV="1">
            <a:off x="2523144" y="2668118"/>
            <a:ext cx="6837329" cy="0"/>
          </a:xfrm>
          <a:prstGeom prst="line">
            <a:avLst/>
          </a:prstGeom>
          <a:noFill/>
          <a:ln w="3175" cap="flat" cmpd="sng" algn="ctr">
            <a:solidFill>
              <a:srgbClr val="DDDDDD">
                <a:lumMod val="90000"/>
              </a:srgb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63" name="组合 102">
            <a:extLst>
              <a:ext uri="{FF2B5EF4-FFF2-40B4-BE49-F238E27FC236}">
                <a16:creationId xmlns:a16="http://schemas.microsoft.com/office/drawing/2014/main" id="{54B135BF-4F4D-49CB-94A2-8E55EBF0CA0D}"/>
              </a:ext>
            </a:extLst>
          </p:cNvPr>
          <p:cNvGrpSpPr/>
          <p:nvPr/>
        </p:nvGrpSpPr>
        <p:grpSpPr>
          <a:xfrm>
            <a:off x="8648066" y="1771607"/>
            <a:ext cx="1437020" cy="969545"/>
            <a:chOff x="5501130" y="3980600"/>
            <a:chExt cx="1476808" cy="980904"/>
          </a:xfrm>
          <a:solidFill>
            <a:srgbClr val="1D1D1A">
              <a:lumMod val="50000"/>
              <a:lumOff val="50000"/>
            </a:srgbClr>
          </a:solidFill>
        </p:grpSpPr>
        <p:sp>
          <p:nvSpPr>
            <p:cNvPr id="164" name="Freeform 298">
              <a:extLst>
                <a:ext uri="{FF2B5EF4-FFF2-40B4-BE49-F238E27FC236}">
                  <a16:creationId xmlns:a16="http://schemas.microsoft.com/office/drawing/2014/main" id="{8F2AF419-F457-426F-9311-A2FDD5881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1130" y="4296266"/>
              <a:ext cx="1476808" cy="665238"/>
            </a:xfrm>
            <a:custGeom>
              <a:avLst/>
              <a:gdLst>
                <a:gd name="T0" fmla="*/ 216 w 396"/>
                <a:gd name="T1" fmla="*/ 0 h 241"/>
                <a:gd name="T2" fmla="*/ 216 w 396"/>
                <a:gd name="T3" fmla="*/ 72 h 241"/>
                <a:gd name="T4" fmla="*/ 117 w 396"/>
                <a:gd name="T5" fmla="*/ 0 h 241"/>
                <a:gd name="T6" fmla="*/ 117 w 396"/>
                <a:gd name="T7" fmla="*/ 70 h 241"/>
                <a:gd name="T8" fmla="*/ 0 w 396"/>
                <a:gd name="T9" fmla="*/ 0 h 241"/>
                <a:gd name="T10" fmla="*/ 0 w 396"/>
                <a:gd name="T11" fmla="*/ 101 h 241"/>
                <a:gd name="T12" fmla="*/ 0 w 396"/>
                <a:gd name="T13" fmla="*/ 218 h 241"/>
                <a:gd name="T14" fmla="*/ 18 w 396"/>
                <a:gd name="T15" fmla="*/ 241 h 241"/>
                <a:gd name="T16" fmla="*/ 305 w 396"/>
                <a:gd name="T17" fmla="*/ 241 h 241"/>
                <a:gd name="T18" fmla="*/ 323 w 396"/>
                <a:gd name="T19" fmla="*/ 241 h 241"/>
                <a:gd name="T20" fmla="*/ 323 w 396"/>
                <a:gd name="T21" fmla="*/ 183 h 241"/>
                <a:gd name="T22" fmla="*/ 367 w 396"/>
                <a:gd name="T23" fmla="*/ 183 h 241"/>
                <a:gd name="T24" fmla="*/ 367 w 396"/>
                <a:gd name="T25" fmla="*/ 241 h 241"/>
                <a:gd name="T26" fmla="*/ 396 w 396"/>
                <a:gd name="T27" fmla="*/ 241 h 241"/>
                <a:gd name="T28" fmla="*/ 396 w 396"/>
                <a:gd name="T29" fmla="*/ 76 h 241"/>
                <a:gd name="T30" fmla="*/ 305 w 396"/>
                <a:gd name="T31" fmla="*/ 76 h 241"/>
                <a:gd name="T32" fmla="*/ 216 w 396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6" h="241">
                  <a:moveTo>
                    <a:pt x="216" y="0"/>
                  </a:moveTo>
                  <a:cubicBezTo>
                    <a:pt x="216" y="72"/>
                    <a:pt x="216" y="72"/>
                    <a:pt x="216" y="72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8"/>
                    <a:pt x="2" y="241"/>
                    <a:pt x="18" y="241"/>
                  </a:cubicBezTo>
                  <a:cubicBezTo>
                    <a:pt x="35" y="241"/>
                    <a:pt x="305" y="241"/>
                    <a:pt x="305" y="241"/>
                  </a:cubicBezTo>
                  <a:cubicBezTo>
                    <a:pt x="323" y="241"/>
                    <a:pt x="323" y="241"/>
                    <a:pt x="323" y="241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367" y="183"/>
                    <a:pt x="367" y="183"/>
                    <a:pt x="367" y="183"/>
                  </a:cubicBezTo>
                  <a:cubicBezTo>
                    <a:pt x="367" y="241"/>
                    <a:pt x="367" y="241"/>
                    <a:pt x="367" y="241"/>
                  </a:cubicBezTo>
                  <a:cubicBezTo>
                    <a:pt x="396" y="241"/>
                    <a:pt x="396" y="241"/>
                    <a:pt x="396" y="241"/>
                  </a:cubicBezTo>
                  <a:cubicBezTo>
                    <a:pt x="396" y="76"/>
                    <a:pt x="396" y="76"/>
                    <a:pt x="396" y="76"/>
                  </a:cubicBezTo>
                  <a:cubicBezTo>
                    <a:pt x="305" y="76"/>
                    <a:pt x="305" y="76"/>
                    <a:pt x="305" y="76"/>
                  </a:cubicBez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6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endParaRPr>
            </a:p>
          </p:txBody>
        </p:sp>
        <p:sp>
          <p:nvSpPr>
            <p:cNvPr id="165" name="Rectangle 299">
              <a:extLst>
                <a:ext uri="{FF2B5EF4-FFF2-40B4-BE49-F238E27FC236}">
                  <a16:creationId xmlns:a16="http://schemas.microsoft.com/office/drawing/2014/main" id="{52E8C59B-0E58-45C1-A44F-AD92F27D2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8715" y="4409674"/>
              <a:ext cx="339223" cy="6313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6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endParaRPr>
            </a:p>
          </p:txBody>
        </p:sp>
        <p:sp>
          <p:nvSpPr>
            <p:cNvPr id="166" name="Rectangle 300">
              <a:extLst>
                <a:ext uri="{FF2B5EF4-FFF2-40B4-BE49-F238E27FC236}">
                  <a16:creationId xmlns:a16="http://schemas.microsoft.com/office/drawing/2014/main" id="{091138AF-028B-48F8-B123-1ACE053199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7539" y="3980600"/>
              <a:ext cx="107289" cy="4010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6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endParaRPr>
            </a:p>
          </p:txBody>
        </p:sp>
        <p:sp>
          <p:nvSpPr>
            <p:cNvPr id="167" name="Rectangle 301">
              <a:extLst>
                <a:ext uri="{FF2B5EF4-FFF2-40B4-BE49-F238E27FC236}">
                  <a16:creationId xmlns:a16="http://schemas.microsoft.com/office/drawing/2014/main" id="{CADCCDBC-B842-47C5-ACCD-2483CD6C3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4494" y="4179355"/>
              <a:ext cx="107289" cy="19992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53" tIns="34278" rIns="68553" bIns="342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6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endParaRPr>
            </a:p>
          </p:txBody>
        </p:sp>
        <p:sp>
          <p:nvSpPr>
            <p:cNvPr id="168" name="文本框 267">
              <a:extLst>
                <a:ext uri="{FF2B5EF4-FFF2-40B4-BE49-F238E27FC236}">
                  <a16:creationId xmlns:a16="http://schemas.microsoft.com/office/drawing/2014/main" id="{F21C0F56-2C8C-43F2-86A4-8D84D4FE3FFD}"/>
                </a:ext>
              </a:extLst>
            </p:cNvPr>
            <p:cNvSpPr txBox="1"/>
            <p:nvPr/>
          </p:nvSpPr>
          <p:spPr bwMode="auto">
            <a:xfrm>
              <a:off x="5534882" y="4503205"/>
              <a:ext cx="1362643" cy="3423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none" lIns="91404" tIns="45702" rIns="91404" bIns="45702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12186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1599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等线 Light" panose="02010600030101010101" pitchFamily="2" charset="-122"/>
                </a:rPr>
                <a:t>Digital Plant</a:t>
              </a:r>
            </a:p>
          </p:txBody>
        </p:sp>
      </p:grpSp>
      <p:sp>
        <p:nvSpPr>
          <p:cNvPr id="169" name="矩形 183">
            <a:extLst>
              <a:ext uri="{FF2B5EF4-FFF2-40B4-BE49-F238E27FC236}">
                <a16:creationId xmlns:a16="http://schemas.microsoft.com/office/drawing/2014/main" id="{64738990-04FD-4FDE-97DB-8A150852114C}"/>
              </a:ext>
            </a:extLst>
          </p:cNvPr>
          <p:cNvSpPr/>
          <p:nvPr/>
        </p:nvSpPr>
        <p:spPr bwMode="auto">
          <a:xfrm>
            <a:off x="4322415" y="2738408"/>
            <a:ext cx="1040274" cy="434652"/>
          </a:xfrm>
          <a:prstGeom prst="rect">
            <a:avLst/>
          </a:prstGeom>
          <a:solidFill>
            <a:srgbClr val="00B0F0">
              <a:alpha val="4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Positioning</a:t>
            </a:r>
          </a:p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Service</a:t>
            </a:r>
          </a:p>
        </p:txBody>
      </p:sp>
      <p:sp>
        <p:nvSpPr>
          <p:cNvPr id="170" name="矩形 184">
            <a:extLst>
              <a:ext uri="{FF2B5EF4-FFF2-40B4-BE49-F238E27FC236}">
                <a16:creationId xmlns:a16="http://schemas.microsoft.com/office/drawing/2014/main" id="{E87F5085-EA69-4EB0-A561-C1D772FCA361}"/>
              </a:ext>
            </a:extLst>
          </p:cNvPr>
          <p:cNvSpPr/>
          <p:nvPr/>
        </p:nvSpPr>
        <p:spPr bwMode="auto">
          <a:xfrm>
            <a:off x="5401778" y="2738408"/>
            <a:ext cx="1040274" cy="434652"/>
          </a:xfrm>
          <a:prstGeom prst="rect">
            <a:avLst/>
          </a:prstGeom>
          <a:solidFill>
            <a:srgbClr val="00B0F0">
              <a:alpha val="4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Identity/ID service</a:t>
            </a:r>
          </a:p>
        </p:txBody>
      </p:sp>
      <p:sp>
        <p:nvSpPr>
          <p:cNvPr id="171" name="矩形 185">
            <a:extLst>
              <a:ext uri="{FF2B5EF4-FFF2-40B4-BE49-F238E27FC236}">
                <a16:creationId xmlns:a16="http://schemas.microsoft.com/office/drawing/2014/main" id="{3F50513A-F76C-40CD-9882-EA3FCD3C8B9B}"/>
              </a:ext>
            </a:extLst>
          </p:cNvPr>
          <p:cNvSpPr/>
          <p:nvPr/>
        </p:nvSpPr>
        <p:spPr bwMode="auto">
          <a:xfrm>
            <a:off x="6481140" y="2738408"/>
            <a:ext cx="1040274" cy="434652"/>
          </a:xfrm>
          <a:prstGeom prst="rect">
            <a:avLst/>
          </a:prstGeom>
          <a:solidFill>
            <a:srgbClr val="00B0F0">
              <a:alpha val="4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User service</a:t>
            </a:r>
          </a:p>
        </p:txBody>
      </p:sp>
      <p:sp>
        <p:nvSpPr>
          <p:cNvPr id="172" name="矩形 186">
            <a:extLst>
              <a:ext uri="{FF2B5EF4-FFF2-40B4-BE49-F238E27FC236}">
                <a16:creationId xmlns:a16="http://schemas.microsoft.com/office/drawing/2014/main" id="{7CD4364C-3601-4A98-901D-B9CE2B2AD26D}"/>
              </a:ext>
            </a:extLst>
          </p:cNvPr>
          <p:cNvSpPr/>
          <p:nvPr/>
        </p:nvSpPr>
        <p:spPr bwMode="auto">
          <a:xfrm>
            <a:off x="7560501" y="2738408"/>
            <a:ext cx="1040274" cy="434652"/>
          </a:xfrm>
          <a:prstGeom prst="rect">
            <a:avLst/>
          </a:prstGeom>
          <a:solidFill>
            <a:srgbClr val="00B0F0">
              <a:alpha val="4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 Network Monitoring</a:t>
            </a:r>
          </a:p>
        </p:txBody>
      </p:sp>
      <p:sp>
        <p:nvSpPr>
          <p:cNvPr id="173" name="文本框 187">
            <a:extLst>
              <a:ext uri="{FF2B5EF4-FFF2-40B4-BE49-F238E27FC236}">
                <a16:creationId xmlns:a16="http://schemas.microsoft.com/office/drawing/2014/main" id="{4DEF9E17-6907-4B4A-BFBB-537AE3C5997E}"/>
              </a:ext>
            </a:extLst>
          </p:cNvPr>
          <p:cNvSpPr txBox="1"/>
          <p:nvPr/>
        </p:nvSpPr>
        <p:spPr bwMode="auto">
          <a:xfrm>
            <a:off x="6540442" y="3419312"/>
            <a:ext cx="1612617" cy="461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2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Data Interoperability</a:t>
            </a:r>
          </a:p>
        </p:txBody>
      </p:sp>
      <p:sp>
        <p:nvSpPr>
          <p:cNvPr id="174" name="文本框 195">
            <a:extLst>
              <a:ext uri="{FF2B5EF4-FFF2-40B4-BE49-F238E27FC236}">
                <a16:creationId xmlns:a16="http://schemas.microsoft.com/office/drawing/2014/main" id="{533FC3F2-AB90-4ACF-8DDC-243E8A2DD9FF}"/>
              </a:ext>
            </a:extLst>
          </p:cNvPr>
          <p:cNvSpPr txBox="1"/>
          <p:nvPr/>
        </p:nvSpPr>
        <p:spPr bwMode="auto">
          <a:xfrm>
            <a:off x="8415709" y="4300284"/>
            <a:ext cx="1273635" cy="338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12186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9900"/>
              </a:buClr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等线 Light" panose="02010600030101010101" pitchFamily="2" charset="-122"/>
              </a:rPr>
              <a:t>P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等线 Light" panose="02010600030101010101" pitchFamily="2" charset="-122"/>
              </a:rPr>
              <a:t>erception</a:t>
            </a:r>
          </a:p>
        </p:txBody>
      </p:sp>
      <p:pic>
        <p:nvPicPr>
          <p:cNvPr id="175" name="图片 12">
            <a:extLst>
              <a:ext uri="{FF2B5EF4-FFF2-40B4-BE49-F238E27FC236}">
                <a16:creationId xmlns:a16="http://schemas.microsoft.com/office/drawing/2014/main" id="{AEB4FE62-A333-487F-AB18-DBDFC36CA2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5C5C5C"/>
              </a:clrFrom>
              <a:clrTo>
                <a:srgbClr val="5C5C5C">
                  <a:alpha val="0"/>
                </a:srgbClr>
              </a:clrTo>
            </a:clrChange>
          </a:blip>
          <a:srcRect b="18028"/>
          <a:stretch/>
        </p:blipFill>
        <p:spPr>
          <a:xfrm>
            <a:off x="8109920" y="4331199"/>
            <a:ext cx="317348" cy="202906"/>
          </a:xfrm>
          <a:prstGeom prst="rect">
            <a:avLst/>
          </a:prstGeom>
        </p:spPr>
      </p:pic>
      <p:sp>
        <p:nvSpPr>
          <p:cNvPr id="176" name="文本框 267">
            <a:extLst>
              <a:ext uri="{FF2B5EF4-FFF2-40B4-BE49-F238E27FC236}">
                <a16:creationId xmlns:a16="http://schemas.microsoft.com/office/drawing/2014/main" id="{3FE0D639-1D29-455F-A80C-EEDB62B9984D}"/>
              </a:ext>
            </a:extLst>
          </p:cNvPr>
          <p:cNvSpPr txBox="1"/>
          <p:nvPr/>
        </p:nvSpPr>
        <p:spPr bwMode="auto">
          <a:xfrm>
            <a:off x="8764627" y="4872995"/>
            <a:ext cx="1293871" cy="30774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04" tIns="45702" rIns="91404" bIns="45702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218682">
              <a:buClr>
                <a:srgbClr val="CC9900"/>
              </a:buClr>
              <a:defRPr/>
            </a:pPr>
            <a:r>
              <a:rPr lang="en-US" altLang="zh-CN" sz="1400" b="1" i="1" kern="0" dirty="0">
                <a:ea typeface="等线 Light" panose="02010600030101010101" pitchFamily="2" charset="-122"/>
              </a:rPr>
              <a:t>Physical Plant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065ADAC6-1D05-4FA6-853F-B35E8374A7F1}"/>
              </a:ext>
            </a:extLst>
          </p:cNvPr>
          <p:cNvSpPr txBox="1"/>
          <p:nvPr/>
        </p:nvSpPr>
        <p:spPr>
          <a:xfrm>
            <a:off x="229122" y="109722"/>
            <a:ext cx="8952328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Overview--One network to support all the capabilities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灯片编号占位符 182">
            <a:extLst>
              <a:ext uri="{FF2B5EF4-FFF2-40B4-BE49-F238E27FC236}">
                <a16:creationId xmlns:a16="http://schemas.microsoft.com/office/drawing/2014/main" id="{24B08A13-E1BD-41CC-8232-DC826ACF8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0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16B2DCB-4515-4214-90BD-38B56DFA1BD0}"/>
              </a:ext>
            </a:extLst>
          </p:cNvPr>
          <p:cNvSpPr/>
          <p:nvPr/>
        </p:nvSpPr>
        <p:spPr>
          <a:xfrm>
            <a:off x="222450" y="1321153"/>
            <a:ext cx="11730653" cy="415018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副标题 1">
            <a:extLst>
              <a:ext uri="{FF2B5EF4-FFF2-40B4-BE49-F238E27FC236}">
                <a16:creationId xmlns:a16="http://schemas.microsoft.com/office/drawing/2014/main" id="{65AFE546-9025-49D9-848A-34BE29BE1D27}"/>
              </a:ext>
            </a:extLst>
          </p:cNvPr>
          <p:cNvSpPr txBox="1">
            <a:spLocks/>
          </p:cNvSpPr>
          <p:nvPr/>
        </p:nvSpPr>
        <p:spPr>
          <a:xfrm>
            <a:off x="283207" y="116173"/>
            <a:ext cx="10736446" cy="99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Overview--Use Cases for Automotive Industry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4D54BA-6099-4CCD-ADC0-01E033DAF516}"/>
              </a:ext>
            </a:extLst>
          </p:cNvPr>
          <p:cNvSpPr txBox="1"/>
          <p:nvPr/>
        </p:nvSpPr>
        <p:spPr>
          <a:xfrm>
            <a:off x="1645077" y="5588691"/>
            <a:ext cx="103680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7030A0"/>
                </a:solidFill>
              </a:rPr>
              <a:t>After field trial, we observed the above use cases marked with purple CANNOT be met by current 5G specification, which need further enhancement in Rel-18, including the support for Low-latency control of massive robotic arms, positioning for NLOS, perception of materials.</a:t>
            </a:r>
            <a:endParaRPr lang="zh-CN" altLang="en-US" sz="1400" b="1" dirty="0">
              <a:solidFill>
                <a:srgbClr val="7030A0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86CFAA1-7E7A-40EB-8C27-144794FADA4C}"/>
              </a:ext>
            </a:extLst>
          </p:cNvPr>
          <p:cNvGrpSpPr/>
          <p:nvPr/>
        </p:nvGrpSpPr>
        <p:grpSpPr>
          <a:xfrm>
            <a:off x="398585" y="1310908"/>
            <a:ext cx="11554518" cy="3816788"/>
            <a:chOff x="2972469" y="855839"/>
            <a:chExt cx="6953407" cy="413421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2BD5D29-5746-4929-B9C8-7B564DBB8695}"/>
                </a:ext>
              </a:extLst>
            </p:cNvPr>
            <p:cNvGrpSpPr/>
            <p:nvPr/>
          </p:nvGrpSpPr>
          <p:grpSpPr>
            <a:xfrm>
              <a:off x="2978032" y="855839"/>
              <a:ext cx="5803427" cy="3763677"/>
              <a:chOff x="864082" y="686318"/>
              <a:chExt cx="10463964" cy="5018242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FE11C055-5848-42AC-B470-C12985C4A0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64436" y="686318"/>
                <a:ext cx="1347061" cy="912498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EAF9EDDC-06EA-4925-B4B5-8B7A0D31C648}"/>
                  </a:ext>
                </a:extLst>
              </p:cNvPr>
              <p:cNvGrpSpPr/>
              <p:nvPr/>
            </p:nvGrpSpPr>
            <p:grpSpPr>
              <a:xfrm>
                <a:off x="864082" y="1051910"/>
                <a:ext cx="10463964" cy="4652650"/>
                <a:chOff x="864082" y="1051910"/>
                <a:chExt cx="10463964" cy="4652650"/>
              </a:xfrm>
            </p:grpSpPr>
            <p:pic>
              <p:nvPicPr>
                <p:cNvPr id="20" name="图片 189">
                  <a:extLst>
                    <a:ext uri="{FF2B5EF4-FFF2-40B4-BE49-F238E27FC236}">
                      <a16:creationId xmlns:a16="http://schemas.microsoft.com/office/drawing/2014/main" id="{1A97436B-1F60-42EE-92D7-2FDAEA3A18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20366"/>
                <a:stretch>
                  <a:fillRect/>
                </a:stretch>
              </p:blipFill>
              <p:spPr>
                <a:xfrm>
                  <a:off x="864082" y="1084444"/>
                  <a:ext cx="10463964" cy="462011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4D4AD902-43FA-4CCF-B4FE-40C2F2810B5B}"/>
                    </a:ext>
                  </a:extLst>
                </p:cNvPr>
                <p:cNvSpPr/>
                <p:nvPr/>
              </p:nvSpPr>
              <p:spPr>
                <a:xfrm>
                  <a:off x="9769219" y="4928323"/>
                  <a:ext cx="1338305" cy="369188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 anchor="ctr" anchorCtr="0">
                  <a:noAutofit/>
                </a:bodyPr>
                <a:lstStyle/>
                <a:p>
                  <a:pPr algn="ctr" defTabSz="913645" fontAlgn="ctr"/>
                  <a:r>
                    <a:rPr lang="en-US" altLang="zh-CN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PTL Trolley</a:t>
                  </a: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0D2F7DAE-8DB9-4FFE-B403-7CF65B42CE5A}"/>
                    </a:ext>
                  </a:extLst>
                </p:cNvPr>
                <p:cNvSpPr/>
                <p:nvPr/>
              </p:nvSpPr>
              <p:spPr>
                <a:xfrm>
                  <a:off x="933746" y="2766265"/>
                  <a:ext cx="1479848" cy="337264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 anchor="ctr" anchorCtr="0">
                  <a:noAutofit/>
                </a:bodyPr>
                <a:lstStyle/>
                <a:p>
                  <a:pPr algn="ctr" defTabSz="904420" fontAlgn="base"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</a:pPr>
                  <a:r>
                    <a:rPr lang="zh-CN" altLang="en-US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Machine Vision</a:t>
                  </a: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52FB381E-142D-4DB8-85B2-017C39543251}"/>
                    </a:ext>
                  </a:extLst>
                </p:cNvPr>
                <p:cNvSpPr/>
                <p:nvPr/>
              </p:nvSpPr>
              <p:spPr>
                <a:xfrm>
                  <a:off x="964491" y="1216823"/>
                  <a:ext cx="1754111" cy="350967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>
                  <a:spAutoFit/>
                </a:bodyPr>
                <a:lstStyle/>
                <a:p>
                  <a:pPr algn="ctr" defTabSz="913645" fontAlgn="ctr"/>
                  <a:r>
                    <a:rPr lang="zh-CN" altLang="en-US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Welding group control</a:t>
                  </a:r>
                </a:p>
              </p:txBody>
            </p:sp>
            <p:sp>
              <p:nvSpPr>
                <p:cNvPr id="24" name="椭圆 210">
                  <a:extLst>
                    <a:ext uri="{FF2B5EF4-FFF2-40B4-BE49-F238E27FC236}">
                      <a16:creationId xmlns:a16="http://schemas.microsoft.com/office/drawing/2014/main" id="{27E25CDE-3747-4E00-978A-900A7A695968}"/>
                    </a:ext>
                  </a:extLst>
                </p:cNvPr>
                <p:cNvSpPr/>
                <p:nvPr/>
              </p:nvSpPr>
              <p:spPr>
                <a:xfrm>
                  <a:off x="8646924" y="3227682"/>
                  <a:ext cx="475452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椭圆 210">
                  <a:extLst>
                    <a:ext uri="{FF2B5EF4-FFF2-40B4-BE49-F238E27FC236}">
                      <a16:creationId xmlns:a16="http://schemas.microsoft.com/office/drawing/2014/main" id="{03547F5D-9D42-4280-8066-CA31AD4E51B2}"/>
                    </a:ext>
                  </a:extLst>
                </p:cNvPr>
                <p:cNvSpPr/>
                <p:nvPr/>
              </p:nvSpPr>
              <p:spPr>
                <a:xfrm>
                  <a:off x="10293982" y="2732874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7B86A8B4-93BB-4C96-8ECC-5814F85A74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54743" y="4094029"/>
                  <a:ext cx="417970" cy="417970"/>
                </a:xfrm>
                <a:prstGeom prst="rect">
                  <a:avLst/>
                </a:prstGeom>
              </p:spPr>
            </p:pic>
            <p:sp>
              <p:nvSpPr>
                <p:cNvPr id="27" name="椭圆 210">
                  <a:extLst>
                    <a:ext uri="{FF2B5EF4-FFF2-40B4-BE49-F238E27FC236}">
                      <a16:creationId xmlns:a16="http://schemas.microsoft.com/office/drawing/2014/main" id="{84881FA3-EE62-4764-9C4D-8CA3DFB4DD2F}"/>
                    </a:ext>
                  </a:extLst>
                </p:cNvPr>
                <p:cNvSpPr/>
                <p:nvPr/>
              </p:nvSpPr>
              <p:spPr>
                <a:xfrm>
                  <a:off x="4867908" y="4908559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cxnSp>
              <p:nvCxnSpPr>
                <p:cNvPr id="28" name="直接连接符 192">
                  <a:extLst>
                    <a:ext uri="{FF2B5EF4-FFF2-40B4-BE49-F238E27FC236}">
                      <a16:creationId xmlns:a16="http://schemas.microsoft.com/office/drawing/2014/main" id="{2A187787-4A90-43B7-8174-0F0B74795863}"/>
                    </a:ext>
                  </a:extLst>
                </p:cNvPr>
                <p:cNvCxnSpPr/>
                <p:nvPr/>
              </p:nvCxnSpPr>
              <p:spPr>
                <a:xfrm>
                  <a:off x="2430199" y="5152014"/>
                  <a:ext cx="2662960" cy="1"/>
                </a:xfrm>
                <a:prstGeom prst="line">
                  <a:avLst/>
                </a:prstGeom>
                <a:noFill/>
                <a:ln w="41275">
                  <a:gradFill>
                    <a:gsLst>
                      <a:gs pos="100000">
                        <a:srgbClr val="04FBB5"/>
                      </a:gs>
                      <a:gs pos="0">
                        <a:srgbClr val="1FD7F7"/>
                      </a:gs>
                    </a:gsLst>
                    <a:lin ang="10800000" scaled="0"/>
                  </a:gradFill>
                  <a:tailEnd type="oval" w="med" len="med"/>
                </a:ln>
                <a:effectLst>
                  <a:outerShdw blurRad="292100" algn="ctr" rotWithShape="0">
                    <a:srgbClr val="04FBB5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D13098DE-CFCD-4358-BC9C-9B07E55E7BA5}"/>
                    </a:ext>
                  </a:extLst>
                </p:cNvPr>
                <p:cNvSpPr/>
                <p:nvPr/>
              </p:nvSpPr>
              <p:spPr>
                <a:xfrm>
                  <a:off x="953364" y="4951570"/>
                  <a:ext cx="1640281" cy="461665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 anchor="ctr" anchorCtr="0">
                  <a:noAutofit/>
                </a:bodyPr>
                <a:lstStyle/>
                <a:p>
                  <a:pPr algn="ctr" defTabSz="913645" fontAlgn="ctr"/>
                  <a:r>
                    <a:rPr lang="en-US" altLang="zh-CN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5G Networking AGV</a:t>
                  </a:r>
                  <a:endParaRPr lang="zh-CN" altLang="en-US" sz="1398" b="1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椭圆 210">
                  <a:extLst>
                    <a:ext uri="{FF2B5EF4-FFF2-40B4-BE49-F238E27FC236}">
                      <a16:creationId xmlns:a16="http://schemas.microsoft.com/office/drawing/2014/main" id="{3096844C-4FFE-44D4-9F10-2EA7FAA4BC04}"/>
                    </a:ext>
                  </a:extLst>
                </p:cNvPr>
                <p:cNvSpPr/>
                <p:nvPr/>
              </p:nvSpPr>
              <p:spPr>
                <a:xfrm>
                  <a:off x="3588983" y="1133469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椭圆 210">
                  <a:extLst>
                    <a:ext uri="{FF2B5EF4-FFF2-40B4-BE49-F238E27FC236}">
                      <a16:creationId xmlns:a16="http://schemas.microsoft.com/office/drawing/2014/main" id="{5D517424-5FDF-4754-9F2F-9E54B5605D65}"/>
                    </a:ext>
                  </a:extLst>
                </p:cNvPr>
                <p:cNvSpPr/>
                <p:nvPr/>
              </p:nvSpPr>
              <p:spPr>
                <a:xfrm>
                  <a:off x="4938434" y="3018715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cxnSp>
              <p:nvCxnSpPr>
                <p:cNvPr id="32" name="直接连接符 192">
                  <a:extLst>
                    <a:ext uri="{FF2B5EF4-FFF2-40B4-BE49-F238E27FC236}">
                      <a16:creationId xmlns:a16="http://schemas.microsoft.com/office/drawing/2014/main" id="{9C75A551-66F0-439B-B523-23A998F0FF5F}"/>
                    </a:ext>
                  </a:extLst>
                </p:cNvPr>
                <p:cNvCxnSpPr>
                  <a:stCxn id="22" idx="3"/>
                </p:cNvCxnSpPr>
                <p:nvPr/>
              </p:nvCxnSpPr>
              <p:spPr>
                <a:xfrm>
                  <a:off x="2413594" y="2934897"/>
                  <a:ext cx="2692040" cy="358255"/>
                </a:xfrm>
                <a:prstGeom prst="line">
                  <a:avLst/>
                </a:prstGeom>
                <a:noFill/>
                <a:ln w="41275">
                  <a:gradFill>
                    <a:gsLst>
                      <a:gs pos="100000">
                        <a:srgbClr val="04FBB5"/>
                      </a:gs>
                      <a:gs pos="0">
                        <a:srgbClr val="1FD7F7"/>
                      </a:gs>
                    </a:gsLst>
                    <a:lin ang="10800000" scaled="0"/>
                  </a:gradFill>
                  <a:tailEnd type="oval" w="med" len="med"/>
                </a:ln>
                <a:effectLst>
                  <a:outerShdw blurRad="292100" algn="ctr" rotWithShape="0">
                    <a:srgbClr val="04FBB5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3" name="直接连接符 192">
                  <a:extLst>
                    <a:ext uri="{FF2B5EF4-FFF2-40B4-BE49-F238E27FC236}">
                      <a16:creationId xmlns:a16="http://schemas.microsoft.com/office/drawing/2014/main" id="{AE697763-65DC-47AA-B445-D8A8DA6D1DFF}"/>
                    </a:ext>
                  </a:extLst>
                </p:cNvPr>
                <p:cNvCxnSpPr>
                  <a:stCxn id="23" idx="3"/>
                </p:cNvCxnSpPr>
                <p:nvPr/>
              </p:nvCxnSpPr>
              <p:spPr>
                <a:xfrm flipV="1">
                  <a:off x="2718601" y="1391689"/>
                  <a:ext cx="1119960" cy="618"/>
                </a:xfrm>
                <a:prstGeom prst="line">
                  <a:avLst/>
                </a:prstGeom>
                <a:noFill/>
                <a:ln w="41275">
                  <a:gradFill>
                    <a:gsLst>
                      <a:gs pos="100000">
                        <a:srgbClr val="04FBB5"/>
                      </a:gs>
                      <a:gs pos="0">
                        <a:srgbClr val="1FD7F7"/>
                      </a:gs>
                    </a:gsLst>
                    <a:lin ang="10800000" scaled="0"/>
                  </a:gradFill>
                  <a:tailEnd type="oval" w="med" len="med"/>
                </a:ln>
                <a:effectLst>
                  <a:outerShdw blurRad="292100" algn="ctr" rotWithShape="0">
                    <a:srgbClr val="04FBB5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4" name="肘形连接符 72">
                  <a:extLst>
                    <a:ext uri="{FF2B5EF4-FFF2-40B4-BE49-F238E27FC236}">
                      <a16:creationId xmlns:a16="http://schemas.microsoft.com/office/drawing/2014/main" id="{4D033190-F499-4FFA-A4ED-7F8A364B5F89}"/>
                    </a:ext>
                  </a:extLst>
                </p:cNvPr>
                <p:cNvCxnSpPr/>
                <p:nvPr/>
              </p:nvCxnSpPr>
              <p:spPr>
                <a:xfrm rot="16200000" flipH="1">
                  <a:off x="3776942" y="2362582"/>
                  <a:ext cx="2568836" cy="607488"/>
                </a:xfrm>
                <a:prstGeom prst="bentConnector3">
                  <a:avLst>
                    <a:gd name="adj1" fmla="val 54631"/>
                  </a:avLst>
                </a:prstGeom>
                <a:ln w="15875">
                  <a:solidFill>
                    <a:srgbClr val="0070C0">
                      <a:alpha val="50000"/>
                    </a:srgb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肘形连接符 73">
                  <a:extLst>
                    <a:ext uri="{FF2B5EF4-FFF2-40B4-BE49-F238E27FC236}">
                      <a16:creationId xmlns:a16="http://schemas.microsoft.com/office/drawing/2014/main" id="{EF71932A-22EB-41AA-8E59-0DCACB4AA476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952756" y="3161428"/>
                  <a:ext cx="1430307" cy="649095"/>
                </a:xfrm>
                <a:prstGeom prst="bentConnector3">
                  <a:avLst>
                    <a:gd name="adj1" fmla="val 921"/>
                  </a:avLst>
                </a:prstGeom>
                <a:ln w="15875">
                  <a:solidFill>
                    <a:srgbClr val="0070C0">
                      <a:alpha val="50000"/>
                    </a:srgb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肘形连接符 74">
                  <a:extLst>
                    <a:ext uri="{FF2B5EF4-FFF2-40B4-BE49-F238E27FC236}">
                      <a16:creationId xmlns:a16="http://schemas.microsoft.com/office/drawing/2014/main" id="{28E581BB-E777-4F7C-89C2-47E9148E0E31}"/>
                    </a:ext>
                  </a:extLst>
                </p:cNvPr>
                <p:cNvCxnSpPr/>
                <p:nvPr/>
              </p:nvCxnSpPr>
              <p:spPr>
                <a:xfrm rot="16200000" flipH="1">
                  <a:off x="5213073" y="3012618"/>
                  <a:ext cx="1765977" cy="1311612"/>
                </a:xfrm>
                <a:prstGeom prst="bentConnector3">
                  <a:avLst>
                    <a:gd name="adj1" fmla="val -102"/>
                  </a:avLst>
                </a:prstGeom>
                <a:ln w="15875">
                  <a:solidFill>
                    <a:srgbClr val="0070C0">
                      <a:alpha val="50000"/>
                    </a:srgb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右箭头 75">
                  <a:extLst>
                    <a:ext uri="{FF2B5EF4-FFF2-40B4-BE49-F238E27FC236}">
                      <a16:creationId xmlns:a16="http://schemas.microsoft.com/office/drawing/2014/main" id="{931DD48E-30B4-4493-9F51-EFB5CFBCB205}"/>
                    </a:ext>
                  </a:extLst>
                </p:cNvPr>
                <p:cNvSpPr/>
                <p:nvPr/>
              </p:nvSpPr>
              <p:spPr>
                <a:xfrm rot="15466981">
                  <a:off x="3150135" y="2182813"/>
                  <a:ext cx="503803" cy="368178"/>
                </a:xfrm>
                <a:prstGeom prst="rightArrow">
                  <a:avLst/>
                </a:prstGeom>
                <a:solidFill>
                  <a:srgbClr val="EA0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右箭头 76">
                  <a:extLst>
                    <a:ext uri="{FF2B5EF4-FFF2-40B4-BE49-F238E27FC236}">
                      <a16:creationId xmlns:a16="http://schemas.microsoft.com/office/drawing/2014/main" id="{14E5F17F-9F0C-41D4-ADF1-0F8D11F04DE1}"/>
                    </a:ext>
                  </a:extLst>
                </p:cNvPr>
                <p:cNvSpPr/>
                <p:nvPr/>
              </p:nvSpPr>
              <p:spPr>
                <a:xfrm rot="15202764">
                  <a:off x="2341661" y="2460505"/>
                  <a:ext cx="503803" cy="368178"/>
                </a:xfrm>
                <a:prstGeom prst="rightArrow">
                  <a:avLst/>
                </a:prstGeom>
                <a:solidFill>
                  <a:srgbClr val="EA0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F56C22D7-8CD1-435B-8FE8-B3CC72F71E80}"/>
                    </a:ext>
                  </a:extLst>
                </p:cNvPr>
                <p:cNvSpPr txBox="1"/>
                <p:nvPr/>
              </p:nvSpPr>
              <p:spPr>
                <a:xfrm rot="1047992">
                  <a:off x="5772117" y="1662456"/>
                  <a:ext cx="1563273" cy="506726"/>
                </a:xfrm>
                <a:prstGeom prst="rect">
                  <a:avLst/>
                </a:prstGeom>
                <a:solidFill>
                  <a:srgbClr val="0070C0">
                    <a:alpha val="50000"/>
                  </a:srgbClr>
                </a:solidFill>
                <a:ln>
                  <a:solidFill>
                    <a:srgbClr val="00B0F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 defTabSz="913359"/>
                  <a:r>
                    <a:rPr lang="zh-CN" altLang="en-US" sz="84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Automobile assembly workshop</a:t>
                  </a: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3D155B20-3459-4104-8A26-BB38EA6CDBC4}"/>
                    </a:ext>
                  </a:extLst>
                </p:cNvPr>
                <p:cNvSpPr txBox="1"/>
                <p:nvPr/>
              </p:nvSpPr>
              <p:spPr>
                <a:xfrm>
                  <a:off x="4225108" y="1051910"/>
                  <a:ext cx="714676" cy="2056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3359"/>
                  <a:r>
                    <a:rPr lang="zh-CN" altLang="en-US" sz="736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Data center</a:t>
                  </a:r>
                </a:p>
              </p:txBody>
            </p: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9F09C082-9C6B-4B3D-BC3B-D03148D63150}"/>
                    </a:ext>
                  </a:extLst>
                </p:cNvPr>
                <p:cNvCxnSpPr>
                  <a:stCxn id="40" idx="2"/>
                  <a:endCxn id="39" idx="1"/>
                </p:cNvCxnSpPr>
                <p:nvPr/>
              </p:nvCxnSpPr>
              <p:spPr>
                <a:xfrm>
                  <a:off x="4582446" y="1257558"/>
                  <a:ext cx="1225710" cy="342071"/>
                </a:xfrm>
                <a:prstGeom prst="line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49572025-567E-4744-B265-46F265BB9703}"/>
                    </a:ext>
                  </a:extLst>
                </p:cNvPr>
                <p:cNvSpPr/>
                <p:nvPr/>
              </p:nvSpPr>
              <p:spPr>
                <a:xfrm>
                  <a:off x="983185" y="3683884"/>
                  <a:ext cx="1479848" cy="393221"/>
                </a:xfrm>
                <a:prstGeom prst="rect">
                  <a:avLst/>
                </a:prstGeom>
                <a:solidFill>
                  <a:srgbClr val="7030A0">
                    <a:alpha val="30000"/>
                  </a:srgbClr>
                </a:solidFill>
              </p:spPr>
              <p:txBody>
                <a:bodyPr wrap="square" anchor="ctr" anchorCtr="0">
                  <a:noAutofit/>
                </a:bodyPr>
                <a:lstStyle/>
                <a:p>
                  <a:pPr algn="ctr" defTabSz="904420" fontAlgn="base"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</a:pPr>
                  <a:r>
                    <a:rPr lang="en-US" altLang="zh-CN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Robot Control</a:t>
                  </a:r>
                </a:p>
              </p:txBody>
            </p:sp>
            <p:sp>
              <p:nvSpPr>
                <p:cNvPr id="43" name="椭圆 210">
                  <a:extLst>
                    <a:ext uri="{FF2B5EF4-FFF2-40B4-BE49-F238E27FC236}">
                      <a16:creationId xmlns:a16="http://schemas.microsoft.com/office/drawing/2014/main" id="{4CAA6D71-BD99-4276-94EC-9D047D46F2F4}"/>
                    </a:ext>
                  </a:extLst>
                </p:cNvPr>
                <p:cNvSpPr/>
                <p:nvPr/>
              </p:nvSpPr>
              <p:spPr>
                <a:xfrm>
                  <a:off x="5035627" y="3676275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cxnSp>
              <p:nvCxnSpPr>
                <p:cNvPr id="44" name="直接连接符 192">
                  <a:extLst>
                    <a:ext uri="{FF2B5EF4-FFF2-40B4-BE49-F238E27FC236}">
                      <a16:creationId xmlns:a16="http://schemas.microsoft.com/office/drawing/2014/main" id="{48E39AA7-1FFC-4491-8CFE-DE9C3DA0040D}"/>
                    </a:ext>
                  </a:extLst>
                </p:cNvPr>
                <p:cNvCxnSpPr/>
                <p:nvPr/>
              </p:nvCxnSpPr>
              <p:spPr>
                <a:xfrm>
                  <a:off x="2445365" y="3809518"/>
                  <a:ext cx="2827989" cy="60417"/>
                </a:xfrm>
                <a:prstGeom prst="line">
                  <a:avLst/>
                </a:prstGeom>
                <a:noFill/>
                <a:ln w="41275">
                  <a:gradFill>
                    <a:gsLst>
                      <a:gs pos="100000">
                        <a:srgbClr val="04FBB5"/>
                      </a:gs>
                      <a:gs pos="0">
                        <a:srgbClr val="1FD7F7"/>
                      </a:gs>
                    </a:gsLst>
                    <a:lin ang="10800000" scaled="0"/>
                  </a:gradFill>
                  <a:tailEnd type="oval" w="med" len="med"/>
                </a:ln>
                <a:effectLst>
                  <a:outerShdw blurRad="292100" algn="ctr" rotWithShape="0">
                    <a:srgbClr val="04FBB5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D1E91FC-28F8-4CE0-8058-C1CFE006AFB7}"/>
                </a:ext>
              </a:extLst>
            </p:cNvPr>
            <p:cNvSpPr/>
            <p:nvPr/>
          </p:nvSpPr>
          <p:spPr>
            <a:xfrm>
              <a:off x="3034130" y="4392048"/>
              <a:ext cx="2319015" cy="420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>
                <a:defRPr/>
              </a:pPr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5G could solve frequent Wi-Fi disconnection causes information loss and system confusion.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B7E57CE-BE25-4EBF-9E62-4896A856478D}"/>
                </a:ext>
              </a:extLst>
            </p:cNvPr>
            <p:cNvSpPr/>
            <p:nvPr/>
          </p:nvSpPr>
          <p:spPr>
            <a:xfrm>
              <a:off x="7294480" y="4409982"/>
              <a:ext cx="2631396" cy="5800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PTL trolley communication is 10 times/minute. Single-vehicle, 1000 square meters, 200 concurrent requests per minute, Wi-Fi cannot meet large concurrency requirements.</a:t>
              </a:r>
            </a:p>
          </p:txBody>
        </p:sp>
        <p:cxnSp>
          <p:nvCxnSpPr>
            <p:cNvPr id="10" name="直接连接符 192">
              <a:extLst>
                <a:ext uri="{FF2B5EF4-FFF2-40B4-BE49-F238E27FC236}">
                  <a16:creationId xmlns:a16="http://schemas.microsoft.com/office/drawing/2014/main" id="{C7FF7686-FA85-43A0-B67E-497EFE6010C8}"/>
                </a:ext>
              </a:extLst>
            </p:cNvPr>
            <p:cNvCxnSpPr/>
            <p:nvPr/>
          </p:nvCxnSpPr>
          <p:spPr>
            <a:xfrm rot="10800000">
              <a:off x="7447920" y="2908139"/>
              <a:ext cx="9335" cy="660222"/>
            </a:xfrm>
            <a:prstGeom prst="line">
              <a:avLst/>
            </a:prstGeom>
            <a:noFill/>
            <a:ln w="41275">
              <a:gradFill>
                <a:gsLst>
                  <a:gs pos="100000">
                    <a:srgbClr val="04FBB5"/>
                  </a:gs>
                  <a:gs pos="0">
                    <a:srgbClr val="1FD7F7"/>
                  </a:gs>
                </a:gsLst>
                <a:lin ang="10800000" scaled="0"/>
              </a:gradFill>
              <a:tailEnd type="oval" w="med" len="med"/>
            </a:ln>
            <a:effectLst>
              <a:outerShdw blurRad="292100" algn="ctr" rotWithShape="0">
                <a:srgbClr val="04FBB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02B8398-1EC1-4E30-AFA7-7ED10144EF4A}"/>
                </a:ext>
              </a:extLst>
            </p:cNvPr>
            <p:cNvCxnSpPr/>
            <p:nvPr/>
          </p:nvCxnSpPr>
          <p:spPr>
            <a:xfrm>
              <a:off x="7443106" y="3561964"/>
              <a:ext cx="852966" cy="0"/>
            </a:xfrm>
            <a:prstGeom prst="line">
              <a:avLst/>
            </a:prstGeom>
            <a:noFill/>
            <a:ln w="41275">
              <a:gradFill>
                <a:gsLst>
                  <a:gs pos="100000">
                    <a:srgbClr val="04FBB5"/>
                  </a:gs>
                  <a:gs pos="0">
                    <a:srgbClr val="1FD7F7"/>
                  </a:gs>
                </a:gsLst>
                <a:lin ang="10800000" scaled="0"/>
              </a:gradFill>
              <a:headEnd type="none" w="med" len="med"/>
              <a:tailEnd type="none" w="med" len="med"/>
            </a:ln>
            <a:effectLst>
              <a:outerShdw blurRad="292100" algn="ctr" rotWithShape="0">
                <a:srgbClr val="04FBB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50CA71C-7C2A-4D07-A128-7DC0CB22C059}"/>
                </a:ext>
              </a:extLst>
            </p:cNvPr>
            <p:cNvCxnSpPr/>
            <p:nvPr/>
          </p:nvCxnSpPr>
          <p:spPr>
            <a:xfrm flipH="1" flipV="1">
              <a:off x="8296072" y="3569702"/>
              <a:ext cx="0" cy="465188"/>
            </a:xfrm>
            <a:prstGeom prst="line">
              <a:avLst/>
            </a:prstGeom>
            <a:noFill/>
            <a:ln w="41275">
              <a:gradFill>
                <a:gsLst>
                  <a:gs pos="100000">
                    <a:srgbClr val="04FBB5"/>
                  </a:gs>
                  <a:gs pos="0">
                    <a:srgbClr val="1FD7F7"/>
                  </a:gs>
                </a:gsLst>
                <a:lin ang="10800000" scaled="0"/>
              </a:gradFill>
              <a:headEnd type="none" w="med" len="med"/>
              <a:tailEnd type="none" w="med" len="med"/>
            </a:ln>
            <a:effectLst>
              <a:outerShdw blurRad="292100" algn="ctr" rotWithShape="0">
                <a:srgbClr val="04FBB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372DAA7-6EC2-405C-9550-1C3F1EB3FBCD}"/>
                </a:ext>
              </a:extLst>
            </p:cNvPr>
            <p:cNvSpPr/>
            <p:nvPr/>
          </p:nvSpPr>
          <p:spPr>
            <a:xfrm>
              <a:off x="6601169" y="1790544"/>
              <a:ext cx="1002354" cy="322567"/>
            </a:xfrm>
            <a:prstGeom prst="rect">
              <a:avLst/>
            </a:prstGeom>
            <a:solidFill>
              <a:srgbClr val="00B050">
                <a:alpha val="30000"/>
              </a:srgbClr>
            </a:solidFill>
          </p:spPr>
          <p:txBody>
            <a:bodyPr wrap="square" anchor="ctr" anchorCtr="0">
              <a:noAutofit/>
            </a:bodyPr>
            <a:lstStyle/>
            <a:p>
              <a:pPr algn="ctr" defTabSz="913645" fontAlgn="ctr"/>
              <a:r>
                <a:rPr lang="en-US" altLang="zh-CN" sz="979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MCU Software 5G Loading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6510645-71D7-479C-812E-045DDE48DC57}"/>
                </a:ext>
              </a:extLst>
            </p:cNvPr>
            <p:cNvSpPr/>
            <p:nvPr/>
          </p:nvSpPr>
          <p:spPr>
            <a:xfrm>
              <a:off x="7631188" y="1415525"/>
              <a:ext cx="2222995" cy="740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5G can provide software download for 100 vehicles at the same time, eliminating up to one hour of loading time and eliminating space consumption for centralized parking of vehicles.</a:t>
              </a:r>
              <a:endPara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D03CD57-3AC5-464D-84CC-35538988B42A}"/>
                </a:ext>
              </a:extLst>
            </p:cNvPr>
            <p:cNvSpPr/>
            <p:nvPr/>
          </p:nvSpPr>
          <p:spPr>
            <a:xfrm>
              <a:off x="2972469" y="1551628"/>
              <a:ext cx="1397628" cy="398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Dozens of network cables between the 5G welding control cabinet and computer</a:t>
              </a:r>
              <a:endPara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7244E61-1105-48DA-AB57-FD4A6AD212CE}"/>
                </a:ext>
              </a:extLst>
            </p:cNvPr>
            <p:cNvSpPr/>
            <p:nvPr/>
          </p:nvSpPr>
          <p:spPr>
            <a:xfrm>
              <a:off x="3046455" y="3392246"/>
              <a:ext cx="1526567" cy="5800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5G Substitutes Wired for Low-Latency Control of Robotic Arm and Flexible Deployment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96155D2-57C7-4ACE-ABA3-D3E6942EA8C1}"/>
                </a:ext>
              </a:extLst>
            </p:cNvPr>
            <p:cNvSpPr/>
            <p:nvPr/>
          </p:nvSpPr>
          <p:spPr>
            <a:xfrm>
              <a:off x="3016062" y="2688366"/>
              <a:ext cx="1122023" cy="380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84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5G supports remote upgrade and maintenance.</a:t>
              </a:r>
            </a:p>
          </p:txBody>
        </p:sp>
      </p:grpSp>
      <p:cxnSp>
        <p:nvCxnSpPr>
          <p:cNvPr id="45" name="直接连接符 192">
            <a:extLst>
              <a:ext uri="{FF2B5EF4-FFF2-40B4-BE49-F238E27FC236}">
                <a16:creationId xmlns:a16="http://schemas.microsoft.com/office/drawing/2014/main" id="{CFBABD16-F2EC-408E-9519-C5A988C4BC00}"/>
              </a:ext>
            </a:extLst>
          </p:cNvPr>
          <p:cNvCxnSpPr/>
          <p:nvPr/>
        </p:nvCxnSpPr>
        <p:spPr>
          <a:xfrm flipV="1">
            <a:off x="6086399" y="4188102"/>
            <a:ext cx="1764582" cy="836886"/>
          </a:xfrm>
          <a:prstGeom prst="line">
            <a:avLst/>
          </a:prstGeom>
          <a:noFill/>
          <a:ln w="41275">
            <a:gradFill>
              <a:gsLst>
                <a:gs pos="100000">
                  <a:srgbClr val="04FBB5"/>
                </a:gs>
                <a:gs pos="0">
                  <a:srgbClr val="1FD7F7"/>
                </a:gs>
              </a:gsLst>
              <a:lin ang="10800000" scaled="0"/>
            </a:gradFill>
            <a:tailEnd type="oval" w="med" len="med"/>
          </a:ln>
          <a:effectLst>
            <a:outerShdw blurRad="292100" algn="ctr" rotWithShape="0">
              <a:srgbClr val="04FBB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矩形 45">
            <a:extLst>
              <a:ext uri="{FF2B5EF4-FFF2-40B4-BE49-F238E27FC236}">
                <a16:creationId xmlns:a16="http://schemas.microsoft.com/office/drawing/2014/main" id="{5A9E1FA3-9C9A-49E6-A18D-AFE610FF6BA8}"/>
              </a:ext>
            </a:extLst>
          </p:cNvPr>
          <p:cNvSpPr/>
          <p:nvPr/>
        </p:nvSpPr>
        <p:spPr>
          <a:xfrm>
            <a:off x="5312266" y="4929211"/>
            <a:ext cx="1248902" cy="255631"/>
          </a:xfrm>
          <a:prstGeom prst="rect">
            <a:avLst/>
          </a:prstGeom>
          <a:solidFill>
            <a:srgbClr val="7030A0">
              <a:alpha val="30000"/>
            </a:srgbClr>
          </a:solidFill>
        </p:spPr>
        <p:txBody>
          <a:bodyPr wrap="square" anchor="ctr" anchorCtr="0">
            <a:noAutofit/>
          </a:bodyPr>
          <a:lstStyle/>
          <a:p>
            <a:pPr algn="ctr" defTabSz="913645" fontAlgn="ctr"/>
            <a:r>
              <a:rPr lang="en-US" altLang="zh-CN" sz="979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Positioning</a:t>
            </a:r>
          </a:p>
        </p:txBody>
      </p:sp>
      <p:cxnSp>
        <p:nvCxnSpPr>
          <p:cNvPr id="47" name="直接连接符 192">
            <a:extLst>
              <a:ext uri="{FF2B5EF4-FFF2-40B4-BE49-F238E27FC236}">
                <a16:creationId xmlns:a16="http://schemas.microsoft.com/office/drawing/2014/main" id="{13E17540-9D7D-4B69-9C3C-0AF678BA0238}"/>
              </a:ext>
            </a:extLst>
          </p:cNvPr>
          <p:cNvCxnSpPr/>
          <p:nvPr/>
        </p:nvCxnSpPr>
        <p:spPr>
          <a:xfrm flipH="1">
            <a:off x="3772215" y="1697537"/>
            <a:ext cx="1402146" cy="1036010"/>
          </a:xfrm>
          <a:prstGeom prst="line">
            <a:avLst/>
          </a:prstGeom>
          <a:noFill/>
          <a:ln w="41275">
            <a:gradFill>
              <a:gsLst>
                <a:gs pos="100000">
                  <a:srgbClr val="04FBB5"/>
                </a:gs>
                <a:gs pos="0">
                  <a:srgbClr val="1FD7F7"/>
                </a:gs>
              </a:gsLst>
              <a:lin ang="10800000" scaled="0"/>
            </a:gradFill>
            <a:tailEnd type="oval" w="med" len="med"/>
          </a:ln>
          <a:effectLst>
            <a:outerShdw blurRad="292100" algn="ctr" rotWithShape="0">
              <a:srgbClr val="04FBB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22D44BC6-59DD-4469-8FD1-4A6785352DCA}"/>
              </a:ext>
            </a:extLst>
          </p:cNvPr>
          <p:cNvSpPr/>
          <p:nvPr/>
        </p:nvSpPr>
        <p:spPr>
          <a:xfrm>
            <a:off x="4802172" y="1549674"/>
            <a:ext cx="1016689" cy="255631"/>
          </a:xfrm>
          <a:prstGeom prst="rect">
            <a:avLst/>
          </a:prstGeom>
          <a:solidFill>
            <a:srgbClr val="7030A0">
              <a:alpha val="30000"/>
            </a:srgbClr>
          </a:solidFill>
        </p:spPr>
        <p:txBody>
          <a:bodyPr wrap="square" anchor="ctr" anchorCtr="0">
            <a:noAutofit/>
          </a:bodyPr>
          <a:lstStyle/>
          <a:p>
            <a:pPr algn="ctr" defTabSz="913645" fontAlgn="ctr"/>
            <a:r>
              <a:rPr lang="en-US" altLang="zh-CN" sz="979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Perception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0A77D14-94EE-4639-B2F2-E6B43C3E6F57}"/>
              </a:ext>
            </a:extLst>
          </p:cNvPr>
          <p:cNvSpPr/>
          <p:nvPr/>
        </p:nvSpPr>
        <p:spPr>
          <a:xfrm>
            <a:off x="5831172" y="1558869"/>
            <a:ext cx="39469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multiple inbound and outbound crossings、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asset stocktaking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2FF24931-437C-4356-9DFC-42E3FC906BBE}"/>
              </a:ext>
            </a:extLst>
          </p:cNvPr>
          <p:cNvSpPr/>
          <p:nvPr/>
        </p:nvSpPr>
        <p:spPr>
          <a:xfrm>
            <a:off x="4541531" y="5203215"/>
            <a:ext cx="39469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Logistics Management 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vehicle positioning in product line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灯片编号占位符 50">
            <a:extLst>
              <a:ext uri="{FF2B5EF4-FFF2-40B4-BE49-F238E27FC236}">
                <a16:creationId xmlns:a16="http://schemas.microsoft.com/office/drawing/2014/main" id="{1597153A-A30A-4F9D-BD12-95E7CC7C8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93C019F-C724-491F-86E9-CB42A8B92590}"/>
              </a:ext>
            </a:extLst>
          </p:cNvPr>
          <p:cNvSpPr/>
          <p:nvPr/>
        </p:nvSpPr>
        <p:spPr>
          <a:xfrm>
            <a:off x="346618" y="5772816"/>
            <a:ext cx="1248902" cy="255631"/>
          </a:xfrm>
          <a:prstGeom prst="rect">
            <a:avLst/>
          </a:prstGeom>
          <a:solidFill>
            <a:srgbClr val="7030A0">
              <a:alpha val="30000"/>
            </a:srgbClr>
          </a:solidFill>
        </p:spPr>
        <p:txBody>
          <a:bodyPr wrap="square" anchor="ctr" anchorCtr="0">
            <a:noAutofit/>
          </a:bodyPr>
          <a:lstStyle/>
          <a:p>
            <a:pPr algn="ctr" defTabSz="913645" fontAlgn="ctr"/>
            <a:r>
              <a:rPr lang="en-US" altLang="zh-CN" sz="979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Purple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1FE1502-020C-4B95-961B-D958D9280C24}"/>
              </a:ext>
            </a:extLst>
          </p:cNvPr>
          <p:cNvSpPr txBox="1"/>
          <p:nvPr/>
        </p:nvSpPr>
        <p:spPr>
          <a:xfrm>
            <a:off x="1655510" y="6386681"/>
            <a:ext cx="10239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6">
                    <a:lumMod val="75000"/>
                  </a:schemeClr>
                </a:solidFill>
              </a:rPr>
              <a:t>The above use cases marked with green can be met by current 5G specification.</a:t>
            </a:r>
            <a:endParaRPr lang="zh-CN" altLang="en-US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24F596DE-D24F-451A-AC9A-BA048536D265}"/>
              </a:ext>
            </a:extLst>
          </p:cNvPr>
          <p:cNvSpPr/>
          <p:nvPr/>
        </p:nvSpPr>
        <p:spPr>
          <a:xfrm>
            <a:off x="346618" y="6413427"/>
            <a:ext cx="1233382" cy="255631"/>
          </a:xfrm>
          <a:prstGeom prst="rect">
            <a:avLst/>
          </a:prstGeom>
          <a:solidFill>
            <a:srgbClr val="00B050">
              <a:alpha val="30000"/>
            </a:srgbClr>
          </a:solidFill>
        </p:spPr>
        <p:txBody>
          <a:bodyPr wrap="square" anchor="ctr" anchorCtr="0">
            <a:noAutofit/>
          </a:bodyPr>
          <a:lstStyle/>
          <a:p>
            <a:pPr algn="ctr" defTabSz="913645" fontAlgn="ctr"/>
            <a:r>
              <a:rPr lang="en-US" altLang="zh-CN" sz="979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Green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2F05430-F8D8-45C7-A7AB-981215CC9385}"/>
              </a:ext>
            </a:extLst>
          </p:cNvPr>
          <p:cNvSpPr txBox="1"/>
          <p:nvPr/>
        </p:nvSpPr>
        <p:spPr>
          <a:xfrm>
            <a:off x="596" y="580598"/>
            <a:ext cx="12202985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altLang="zh-CN" dirty="0"/>
              <a:t>5G can satisfy several use cases, but some use cases (URLLC, Positioning and Perception) still need to be further enhanced to meet the requirement from automotive industry.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066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5" name="副标题 1">
            <a:extLst>
              <a:ext uri="{FF2B5EF4-FFF2-40B4-BE49-F238E27FC236}">
                <a16:creationId xmlns:a16="http://schemas.microsoft.com/office/drawing/2014/main" id="{A328874A-0919-401A-B272-8E2195E99597}"/>
              </a:ext>
            </a:extLst>
          </p:cNvPr>
          <p:cNvSpPr txBox="1">
            <a:spLocks/>
          </p:cNvSpPr>
          <p:nvPr/>
        </p:nvSpPr>
        <p:spPr>
          <a:xfrm>
            <a:off x="321269" y="140909"/>
            <a:ext cx="10736446" cy="99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Overview--Requirements for 5G-Advanced</a:t>
            </a:r>
            <a:endParaRPr lang="zh-CN" altLang="en-US" dirty="0"/>
          </a:p>
        </p:txBody>
      </p:sp>
      <p:sp>
        <p:nvSpPr>
          <p:cNvPr id="7" name="右箭头 12">
            <a:extLst>
              <a:ext uri="{FF2B5EF4-FFF2-40B4-BE49-F238E27FC236}">
                <a16:creationId xmlns:a16="http://schemas.microsoft.com/office/drawing/2014/main" id="{2528C6A7-F53D-4604-8EFF-5951EAA25D48}"/>
              </a:ext>
            </a:extLst>
          </p:cNvPr>
          <p:cNvSpPr/>
          <p:nvPr/>
        </p:nvSpPr>
        <p:spPr>
          <a:xfrm>
            <a:off x="5035439" y="2832377"/>
            <a:ext cx="1109546" cy="561975"/>
          </a:xfrm>
          <a:prstGeom prst="righ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BB20A75-C709-4297-A545-47C6D8D71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227936"/>
              </p:ext>
            </p:extLst>
          </p:nvPr>
        </p:nvGraphicFramePr>
        <p:xfrm>
          <a:off x="158791" y="1350010"/>
          <a:ext cx="11818560" cy="4366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2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12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849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958">
                <a:tc>
                  <a:txBody>
                    <a:bodyPr/>
                    <a:lstStyle/>
                    <a:p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0" i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Expected performance for 5G-Advanced</a:t>
                      </a:r>
                      <a:endParaRPr lang="zh-CN" alt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kern="12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Comparison Technology in industry</a:t>
                      </a:r>
                      <a:endParaRPr lang="zh-CN" altLang="en-US" sz="1800" b="0" i="0" kern="120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i="0" kern="12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Pain Point of comparison Technology </a:t>
                      </a:r>
                      <a:endParaRPr lang="zh-CN" altLang="en-US" sz="1800" b="0" i="0" kern="120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URLLC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Low latency and high reliability at high density factory: </a:t>
                      </a:r>
                      <a:r>
                        <a:rPr lang="en-US" altLang="zh-CN" sz="14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4ms, 99.9999% @ 400UE/5000m</a:t>
                      </a:r>
                      <a:r>
                        <a:rPr lang="en-US" altLang="zh-CN" sz="1400" b="0" kern="1200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Cable/</a:t>
                      </a:r>
                      <a:r>
                        <a:rPr lang="en-US" altLang="zh-CN" sz="1400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wifi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Flexibility Constraint for cable and performance disadvantages for </a:t>
                      </a:r>
                      <a:r>
                        <a:rPr lang="en-US" altLang="zh-CN" sz="1400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wifi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Positioning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Accuracy for NLOS indoor scenario: </a:t>
                      </a: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0.1m(Horizontal)@90%, 0.5m(Horizontal)@99.99%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="1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Battery life: </a:t>
                      </a: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~ 1 year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Low positioning interruption time when switching from indoor cellular positioning to outdoor GPS positioning.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UWB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equipment cost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Perception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(Passive IoT)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636" indent="-192011" defTabSz="1185721">
                        <a:spcAft>
                          <a:spcPts val="50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Coverage capability: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communication distance should support more than 30 meters to construct a feasible network coverage in the 5000 m</a:t>
                      </a:r>
                      <a:r>
                        <a:rPr lang="en-US" altLang="zh-CN" sz="1400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warehouse.</a:t>
                      </a:r>
                    </a:p>
                    <a:p>
                      <a:pPr marL="285636" indent="-192011" defTabSz="1185721">
                        <a:spcAft>
                          <a:spcPts val="50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UE power consumption: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 &lt;0.1mW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to support working without battery.</a:t>
                      </a:r>
                    </a:p>
                    <a:p>
                      <a:pPr marL="285636" indent="-192011" defTabSz="1185721">
                        <a:spcAft>
                          <a:spcPts val="50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Low cost: &lt;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0.1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￥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(~0.02$) to meet cost-sensitive applications.</a:t>
                      </a:r>
                    </a:p>
                    <a:p>
                      <a:pPr marL="285636" indent="-192011" defTabSz="1185721">
                        <a:spcAft>
                          <a:spcPts val="500"/>
                        </a:spcAft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Positioning accuracy</a:t>
                      </a:r>
                      <a:r>
                        <a:rPr lang="zh-CN" altLang="en-US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：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 3~5m(</a:t>
                      </a:r>
                      <a:r>
                        <a:rPr lang="en-US" altLang="zh-CN" sz="1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Horizontal&amp;Vertical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 Unicode MS" panose="020B0604020202020204"/>
                          <a:cs typeface="Arial" panose="020B0604020202020204" pitchFamily="34" charset="0"/>
                        </a:rPr>
                        <a:t>) @90% for positioning.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RFID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weak coverage </a:t>
                      </a:r>
                      <a:endParaRPr lang="zh-CN" altLang="en-US" sz="14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4E5324ED-A1E7-4915-8A35-E2B9CF87F67E}"/>
              </a:ext>
            </a:extLst>
          </p:cNvPr>
          <p:cNvSpPr txBox="1"/>
          <p:nvPr/>
        </p:nvSpPr>
        <p:spPr>
          <a:xfrm>
            <a:off x="0" y="800219"/>
            <a:ext cx="121920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Automotive industry expects one single network to support the following capabilities.</a:t>
            </a: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359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A6333966-723F-46FD-8465-F6DF845FB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787" y="0"/>
            <a:ext cx="10327216" cy="871539"/>
          </a:xfrm>
        </p:spPr>
        <p:txBody>
          <a:bodyPr/>
          <a:lstStyle/>
          <a:p>
            <a:r>
              <a:rPr lang="en-US" altLang="zh-CN" sz="2799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Outline</a:t>
            </a:r>
            <a:endParaRPr lang="zh-CN" altLang="en-US" sz="2799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A171979B-A39D-40B8-ADE6-9D25EE1B0FA9}"/>
              </a:ext>
            </a:extLst>
          </p:cNvPr>
          <p:cNvSpPr txBox="1"/>
          <p:nvPr/>
        </p:nvSpPr>
        <p:spPr>
          <a:xfrm>
            <a:off x="1040818" y="1315226"/>
            <a:ext cx="108322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Overview on Automotive Industry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rgbClr val="666666"/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URLLC enhancement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Positioning enhancement</a:t>
            </a: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  <a:p>
            <a:pPr marL="342617" indent="-342617" defTabSz="12186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Microsoft YaHei" panose="020B0503020204020204" pitchFamily="34" charset="-122"/>
              <a:buChar char="●"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Perception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Passive </a:t>
            </a:r>
            <a:r>
              <a:rPr lang="en-US" altLang="zh-CN" sz="2400" b="1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IoT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383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5" name="副标题 1">
            <a:extLst>
              <a:ext uri="{FF2B5EF4-FFF2-40B4-BE49-F238E27FC236}">
                <a16:creationId xmlns:a16="http://schemas.microsoft.com/office/drawing/2014/main" id="{A2ACF0A2-BFD1-42A2-9D61-C06BF3C5DBCE}"/>
              </a:ext>
            </a:extLst>
          </p:cNvPr>
          <p:cNvSpPr txBox="1">
            <a:spLocks/>
          </p:cNvSpPr>
          <p:nvPr/>
        </p:nvSpPr>
        <p:spPr>
          <a:xfrm>
            <a:off x="395062" y="136820"/>
            <a:ext cx="10736446" cy="568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URLLC enhancement--Motivation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358A68F-4D65-48F6-88BA-0FE029771792}"/>
              </a:ext>
            </a:extLst>
          </p:cNvPr>
          <p:cNvSpPr txBox="1"/>
          <p:nvPr/>
        </p:nvSpPr>
        <p:spPr>
          <a:xfrm>
            <a:off x="340564" y="3717693"/>
            <a:ext cx="3168910" cy="2506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gripper and its actuators mounted on industrial robots would currently be connected via cables.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Motivation</a:t>
            </a:r>
            <a:r>
              <a: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2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28600" indent="-2286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Cable-connected robot repetitively twists, turns, and bends with restricted motion trajectories leads to cable wear off and robot downtime;</a:t>
            </a:r>
          </a:p>
          <a:p>
            <a:pPr marL="228600" indent="-2286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Regular EOAT switching such as different sizes of grippers leads to interface (probes) wear off and downtime;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FF6EF4C-3EFE-49CA-B39D-7C63BC39E744}"/>
              </a:ext>
            </a:extLst>
          </p:cNvPr>
          <p:cNvSpPr txBox="1"/>
          <p:nvPr/>
        </p:nvSpPr>
        <p:spPr>
          <a:xfrm>
            <a:off x="8397110" y="4002042"/>
            <a:ext cx="3051889" cy="2277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product line would currently be connected via cables.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Motivation</a:t>
            </a:r>
            <a:r>
              <a: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2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、Resolves complex networks and complex installation and cabling；Resolves high hardware costs and </a:t>
            </a: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maintenance</a:t>
            </a:r>
            <a:r>
              <a: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Support flexible production in future with fast reconfiguration to product line.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2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F19D477-F7B0-4221-87A0-02E2FEF0F400}"/>
              </a:ext>
            </a:extLst>
          </p:cNvPr>
          <p:cNvGrpSpPr/>
          <p:nvPr/>
        </p:nvGrpSpPr>
        <p:grpSpPr>
          <a:xfrm>
            <a:off x="8397111" y="1766410"/>
            <a:ext cx="3163911" cy="4529977"/>
            <a:chOff x="5849352" y="1631683"/>
            <a:chExt cx="5342157" cy="5649478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0FD28469-86D1-45BF-B5C5-92E980164FB1}"/>
                </a:ext>
              </a:extLst>
            </p:cNvPr>
            <p:cNvSpPr/>
            <p:nvPr/>
          </p:nvSpPr>
          <p:spPr>
            <a:xfrm>
              <a:off x="5849352" y="1631683"/>
              <a:ext cx="5153012" cy="564947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 anchor="ctr">
              <a:noAutofit/>
            </a:bodyPr>
            <a:lstStyle/>
            <a:p>
              <a:pPr algn="ctr"/>
              <a:endPara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DEE67CBE-8FA1-4197-9555-0DC9D41F3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9000" y="2757048"/>
              <a:ext cx="492007" cy="492006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1677AE67-3CAC-4C9C-8531-6B0615D3BC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4729" y="1956245"/>
              <a:ext cx="492007" cy="492006"/>
            </a:xfrm>
            <a:prstGeom prst="rect">
              <a:avLst/>
            </a:pr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3B33741E-45D3-4C33-88A4-11FB85DDF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9070" y="2855756"/>
              <a:ext cx="492007" cy="492006"/>
            </a:xfrm>
            <a:prstGeom prst="rect">
              <a:avLst/>
            </a:prstGeom>
          </p:spPr>
        </p:pic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9508DABD-CEBB-411B-B156-08598198EF04}"/>
                </a:ext>
              </a:extLst>
            </p:cNvPr>
            <p:cNvCxnSpPr/>
            <p:nvPr/>
          </p:nvCxnSpPr>
          <p:spPr bwMode="auto">
            <a:xfrm flipH="1">
              <a:off x="6837311" y="2274834"/>
              <a:ext cx="736186" cy="710589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78D4B5CB-CC79-4B59-8A2F-A018F37557BA}"/>
                </a:ext>
              </a:extLst>
            </p:cNvPr>
            <p:cNvCxnSpPr/>
            <p:nvPr/>
          </p:nvCxnSpPr>
          <p:spPr bwMode="auto">
            <a:xfrm>
              <a:off x="8187035" y="2368199"/>
              <a:ext cx="535862" cy="578964"/>
            </a:xfrm>
            <a:prstGeom prst="line">
              <a:avLst/>
            </a:prstGeom>
            <a:noFill/>
            <a:ln w="28575" cap="flat" cmpd="sng" algn="ctr">
              <a:solidFill>
                <a:srgbClr val="FFC000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E9E576CB-3315-4CB0-A3E0-87CBE88003A8}"/>
                </a:ext>
              </a:extLst>
            </p:cNvPr>
            <p:cNvCxnSpPr/>
            <p:nvPr/>
          </p:nvCxnSpPr>
          <p:spPr bwMode="auto">
            <a:xfrm>
              <a:off x="8211554" y="2139503"/>
              <a:ext cx="1319397" cy="772096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C2782BC0-1996-4088-95B2-85E5A35AFE59}"/>
                </a:ext>
              </a:extLst>
            </p:cNvPr>
            <p:cNvCxnSpPr/>
            <p:nvPr/>
          </p:nvCxnSpPr>
          <p:spPr bwMode="auto">
            <a:xfrm>
              <a:off x="8343490" y="2081174"/>
              <a:ext cx="1422636" cy="262293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2426A179-CC90-4528-AAE2-B4269C718D42}"/>
                </a:ext>
              </a:extLst>
            </p:cNvPr>
            <p:cNvCxnSpPr/>
            <p:nvPr/>
          </p:nvCxnSpPr>
          <p:spPr bwMode="auto">
            <a:xfrm flipH="1">
              <a:off x="7002546" y="2382590"/>
              <a:ext cx="736186" cy="710589"/>
            </a:xfrm>
            <a:prstGeom prst="line">
              <a:avLst/>
            </a:prstGeom>
            <a:noFill/>
            <a:ln w="28575" cap="flat" cmpd="sng" algn="ctr">
              <a:solidFill>
                <a:srgbClr val="FFC000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79D8C62E-BF11-4748-ABC9-80CB6C3F41FA}"/>
                </a:ext>
              </a:extLst>
            </p:cNvPr>
            <p:cNvCxnSpPr/>
            <p:nvPr/>
          </p:nvCxnSpPr>
          <p:spPr bwMode="auto">
            <a:xfrm flipH="1">
              <a:off x="6705599" y="2126751"/>
              <a:ext cx="736186" cy="710588"/>
            </a:xfrm>
            <a:prstGeom prst="line">
              <a:avLst/>
            </a:prstGeom>
            <a:noFill/>
            <a:ln w="28575" cap="flat" cmpd="sng" algn="ctr">
              <a:solidFill>
                <a:srgbClr val="FF0000"/>
              </a:solidFill>
              <a:prstDash val="sysDash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75" name="立方体 74">
              <a:extLst>
                <a:ext uri="{FF2B5EF4-FFF2-40B4-BE49-F238E27FC236}">
                  <a16:creationId xmlns:a16="http://schemas.microsoft.com/office/drawing/2014/main" id="{39D803FD-5FF2-4E1F-B7E9-E5B2A21F7138}"/>
                </a:ext>
              </a:extLst>
            </p:cNvPr>
            <p:cNvSpPr/>
            <p:nvPr/>
          </p:nvSpPr>
          <p:spPr>
            <a:xfrm>
              <a:off x="5957338" y="3230717"/>
              <a:ext cx="756052" cy="411616"/>
            </a:xfrm>
            <a:prstGeom prst="cub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6036599-1BAD-4A1D-8A01-C107D4B24D14}"/>
                </a:ext>
              </a:extLst>
            </p:cNvPr>
            <p:cNvSpPr txBox="1"/>
            <p:nvPr/>
          </p:nvSpPr>
          <p:spPr>
            <a:xfrm>
              <a:off x="5867795" y="3658938"/>
              <a:ext cx="1560021" cy="53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Line controller</a:t>
              </a:r>
              <a:endPara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4B931973-B522-4464-BDE7-BA95F2D14925}"/>
                </a:ext>
              </a:extLst>
            </p:cNvPr>
            <p:cNvGrpSpPr/>
            <p:nvPr/>
          </p:nvGrpSpPr>
          <p:grpSpPr>
            <a:xfrm>
              <a:off x="8331072" y="3259860"/>
              <a:ext cx="525203" cy="631577"/>
              <a:chOff x="4682125" y="3463736"/>
              <a:chExt cx="665840" cy="804855"/>
            </a:xfrm>
          </p:grpSpPr>
          <p:sp>
            <p:nvSpPr>
              <p:cNvPr id="92" name="立方体 91">
                <a:extLst>
                  <a:ext uri="{FF2B5EF4-FFF2-40B4-BE49-F238E27FC236}">
                    <a16:creationId xmlns:a16="http://schemas.microsoft.com/office/drawing/2014/main" id="{15816BF8-6737-4600-84AF-81229CCA03EE}"/>
                  </a:ext>
                </a:extLst>
              </p:cNvPr>
              <p:cNvSpPr/>
              <p:nvPr/>
            </p:nvSpPr>
            <p:spPr bwMode="auto">
              <a:xfrm>
                <a:off x="4682125" y="3463736"/>
                <a:ext cx="665840" cy="803538"/>
              </a:xfrm>
              <a:prstGeom prst="cube">
                <a:avLst>
                  <a:gd name="adj" fmla="val 18517"/>
                </a:avLst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45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2A2A2"/>
                  </a:buClr>
                  <a:buSzPct val="90000"/>
                  <a:buFont typeface="Monotype Sorts" pitchFamily="2" charset="2"/>
                  <a:buNone/>
                  <a:tabLst/>
                </a:pPr>
                <a:endParaRPr kumimoji="0" lang="zh-CN" altLang="en-US" sz="2600" b="0" i="0" u="none" strike="noStrike" cap="none" normalizeH="0" baseline="0">
                  <a:ln>
                    <a:noFill/>
                  </a:ln>
                  <a:solidFill>
                    <a:srgbClr val="990000"/>
                  </a:solidFill>
                  <a:effectLst/>
                  <a:latin typeface="Arial" pitchFamily="34" charset="0"/>
                  <a:ea typeface="黑体" pitchFamily="2" charset="-122"/>
                </a:endParaRPr>
              </a:p>
            </p:txBody>
          </p:sp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299D5E97-15FF-48B2-9424-2B1CEC3341BB}"/>
                  </a:ext>
                </a:extLst>
              </p:cNvPr>
              <p:cNvSpPr/>
              <p:nvPr/>
            </p:nvSpPr>
            <p:spPr bwMode="auto">
              <a:xfrm>
                <a:off x="4767115" y="3620695"/>
                <a:ext cx="457766" cy="647896"/>
              </a:xfrm>
              <a:prstGeom prst="rect">
                <a:avLst/>
              </a:prstGeom>
              <a:noFill/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45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2A2A2"/>
                  </a:buClr>
                  <a:buSzPct val="90000"/>
                  <a:buFont typeface="Monotype Sorts" pitchFamily="2" charset="2"/>
                  <a:buNone/>
                  <a:tabLst/>
                </a:pPr>
                <a:endParaRPr kumimoji="0" lang="zh-CN" altLang="en-US" sz="2600" b="0" i="0" u="none" strike="noStrike" cap="none" normalizeH="0" baseline="0">
                  <a:ln>
                    <a:noFill/>
                  </a:ln>
                  <a:solidFill>
                    <a:srgbClr val="990000"/>
                  </a:solidFill>
                  <a:effectLst/>
                  <a:latin typeface="Arial" pitchFamily="34" charset="0"/>
                  <a:ea typeface="黑体" pitchFamily="2" charset="-122"/>
                </a:endParaRP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AFFE6D29-6C73-4E8C-8156-EB1B0123F971}"/>
                  </a:ext>
                </a:extLst>
              </p:cNvPr>
              <p:cNvSpPr/>
              <p:nvPr/>
            </p:nvSpPr>
            <p:spPr bwMode="auto">
              <a:xfrm>
                <a:off x="4815743" y="3818542"/>
                <a:ext cx="57680" cy="162018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4445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A2A2A2"/>
                  </a:buClr>
                  <a:buSzPct val="90000"/>
                  <a:buFont typeface="Monotype Sorts" pitchFamily="2" charset="2"/>
                  <a:buNone/>
                  <a:tabLst/>
                </a:pPr>
                <a:endParaRPr kumimoji="0" lang="zh-CN" altLang="en-US" sz="2600" b="0" i="0" u="none" strike="noStrike" cap="none" normalizeH="0" baseline="0">
                  <a:ln>
                    <a:noFill/>
                  </a:ln>
                  <a:solidFill>
                    <a:srgbClr val="990000"/>
                  </a:solidFill>
                  <a:effectLst/>
                  <a:latin typeface="Arial" pitchFamily="34" charset="0"/>
                  <a:ea typeface="黑体" pitchFamily="2" charset="-122"/>
                </a:endParaRPr>
              </a:p>
            </p:txBody>
          </p:sp>
        </p:grpSp>
        <p:sp>
          <p:nvSpPr>
            <p:cNvPr id="78" name="文本框 114">
              <a:extLst>
                <a:ext uri="{FF2B5EF4-FFF2-40B4-BE49-F238E27FC236}">
                  <a16:creationId xmlns:a16="http://schemas.microsoft.com/office/drawing/2014/main" id="{E943FA94-740B-4A0F-BEAD-1EA47E81D1FA}"/>
                </a:ext>
              </a:extLst>
            </p:cNvPr>
            <p:cNvSpPr txBox="1"/>
            <p:nvPr/>
          </p:nvSpPr>
          <p:spPr>
            <a:xfrm>
              <a:off x="7951395" y="3834733"/>
              <a:ext cx="2596648" cy="30712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prstClr val="black"/>
                  </a:solidFill>
                  <a:latin typeface="Arial" pitchFamily="34" charset="0"/>
                  <a:ea typeface="黑体" pitchFamily="2" charset="-122"/>
                </a:rPr>
                <a:t>Robot controller</a:t>
              </a:r>
              <a:endParaRPr lang="zh-CN" altLang="en-US" sz="1000" dirty="0">
                <a:solidFill>
                  <a:prstClr val="black"/>
                </a:solidFill>
                <a:latin typeface="Arial" pitchFamily="34" charset="0"/>
                <a:ea typeface="黑体" pitchFamily="2" charset="-122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F2E6858A-083A-4AB3-93BB-BB576BEADCFE}"/>
                </a:ext>
              </a:extLst>
            </p:cNvPr>
            <p:cNvSpPr/>
            <p:nvPr/>
          </p:nvSpPr>
          <p:spPr>
            <a:xfrm>
              <a:off x="9593286" y="2747423"/>
              <a:ext cx="243178" cy="4635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62FD0520-A611-4656-A5E8-9F3C1F45FE3E}"/>
                </a:ext>
              </a:extLst>
            </p:cNvPr>
            <p:cNvSpPr txBox="1"/>
            <p:nvPr/>
          </p:nvSpPr>
          <p:spPr>
            <a:xfrm>
              <a:off x="9338358" y="3266602"/>
              <a:ext cx="1135598" cy="53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MURR module</a:t>
              </a:r>
              <a:endParaRPr lang="zh-CN" altLang="en-US" sz="1000" dirty="0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1831FA85-CF0D-4983-A446-DC3EB1B69AF4}"/>
                </a:ext>
              </a:extLst>
            </p:cNvPr>
            <p:cNvSpPr/>
            <p:nvPr/>
          </p:nvSpPr>
          <p:spPr>
            <a:xfrm>
              <a:off x="9630593" y="2795063"/>
              <a:ext cx="73926" cy="768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F0A11AF0-C1C5-4F31-AA8E-405EC075F670}"/>
                </a:ext>
              </a:extLst>
            </p:cNvPr>
            <p:cNvSpPr/>
            <p:nvPr/>
          </p:nvSpPr>
          <p:spPr>
            <a:xfrm>
              <a:off x="9725327" y="2790941"/>
              <a:ext cx="73926" cy="768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7E5C18EF-7D13-43BF-B0DA-0529E1474B79}"/>
                </a:ext>
              </a:extLst>
            </p:cNvPr>
            <p:cNvSpPr/>
            <p:nvPr/>
          </p:nvSpPr>
          <p:spPr>
            <a:xfrm>
              <a:off x="9626471" y="2906273"/>
              <a:ext cx="73926" cy="768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F2BB0B0-F8AF-4D73-8D32-9A127BB4CB80}"/>
                </a:ext>
              </a:extLst>
            </p:cNvPr>
            <p:cNvSpPr/>
            <p:nvPr/>
          </p:nvSpPr>
          <p:spPr>
            <a:xfrm>
              <a:off x="9729443" y="2910389"/>
              <a:ext cx="73926" cy="768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同侧圆角矩形 33">
              <a:extLst>
                <a:ext uri="{FF2B5EF4-FFF2-40B4-BE49-F238E27FC236}">
                  <a16:creationId xmlns:a16="http://schemas.microsoft.com/office/drawing/2014/main" id="{CD6E0F94-C20F-4245-AAAC-529C77D4A9E2}"/>
                </a:ext>
              </a:extLst>
            </p:cNvPr>
            <p:cNvSpPr/>
            <p:nvPr/>
          </p:nvSpPr>
          <p:spPr>
            <a:xfrm>
              <a:off x="9626471" y="3040837"/>
              <a:ext cx="73926" cy="88925"/>
            </a:xfrm>
            <a:prstGeom prst="round2Same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同侧圆角矩形 72">
              <a:extLst>
                <a:ext uri="{FF2B5EF4-FFF2-40B4-BE49-F238E27FC236}">
                  <a16:creationId xmlns:a16="http://schemas.microsoft.com/office/drawing/2014/main" id="{47F99C62-162B-47C0-BC19-D639DEA030E7}"/>
                </a:ext>
              </a:extLst>
            </p:cNvPr>
            <p:cNvSpPr/>
            <p:nvPr/>
          </p:nvSpPr>
          <p:spPr>
            <a:xfrm>
              <a:off x="9729443" y="3044954"/>
              <a:ext cx="73926" cy="88925"/>
            </a:xfrm>
            <a:prstGeom prst="round2Same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70243831-74D4-4FB7-8DCA-61D7B5384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25145" y="1905823"/>
              <a:ext cx="486408" cy="670853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B1632702-4E4D-4254-862A-2B323A819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6990" y="2426334"/>
              <a:ext cx="492007" cy="492006"/>
            </a:xfrm>
            <a:prstGeom prst="rect">
              <a:avLst/>
            </a:prstGeom>
          </p:spPr>
        </p:pic>
        <p:sp>
          <p:nvSpPr>
            <p:cNvPr id="89" name="L 形 88">
              <a:extLst>
                <a:ext uri="{FF2B5EF4-FFF2-40B4-BE49-F238E27FC236}">
                  <a16:creationId xmlns:a16="http://schemas.microsoft.com/office/drawing/2014/main" id="{F9F8E0F0-C497-4EBC-B75B-739666AC1189}"/>
                </a:ext>
              </a:extLst>
            </p:cNvPr>
            <p:cNvSpPr/>
            <p:nvPr/>
          </p:nvSpPr>
          <p:spPr>
            <a:xfrm>
              <a:off x="10103667" y="2276792"/>
              <a:ext cx="444375" cy="166352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同侧圆角矩形 40">
              <a:extLst>
                <a:ext uri="{FF2B5EF4-FFF2-40B4-BE49-F238E27FC236}">
                  <a16:creationId xmlns:a16="http://schemas.microsoft.com/office/drawing/2014/main" id="{A98828C2-7C95-48EA-9471-B31A62DC1114}"/>
                </a:ext>
              </a:extLst>
            </p:cNvPr>
            <p:cNvSpPr/>
            <p:nvPr/>
          </p:nvSpPr>
          <p:spPr>
            <a:xfrm>
              <a:off x="10094763" y="2228637"/>
              <a:ext cx="453280" cy="228583"/>
            </a:xfrm>
            <a:prstGeom prst="round2Same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155F9BDC-915F-47FF-8652-83BACE8EBDF7}"/>
                </a:ext>
              </a:extLst>
            </p:cNvPr>
            <p:cNvSpPr/>
            <p:nvPr/>
          </p:nvSpPr>
          <p:spPr>
            <a:xfrm>
              <a:off x="9832110" y="2482045"/>
              <a:ext cx="1359399" cy="5116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frequency </a:t>
              </a:r>
            </a:p>
            <a:p>
              <a:pPr algn="ctr" eaLnBrk="0" hangingPunct="0"/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converter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6" name="图片 95">
            <a:extLst>
              <a:ext uri="{FF2B5EF4-FFF2-40B4-BE49-F238E27FC236}">
                <a16:creationId xmlns:a16="http://schemas.microsoft.com/office/drawing/2014/main" id="{50E1A9B7-863F-4A35-9E37-29F5D2C6A0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14" y="1907498"/>
            <a:ext cx="893407" cy="1453315"/>
          </a:xfrm>
          <a:prstGeom prst="rect">
            <a:avLst/>
          </a:prstGeom>
        </p:spPr>
      </p:pic>
      <p:sp>
        <p:nvSpPr>
          <p:cNvPr id="105" name="矩形 104">
            <a:extLst>
              <a:ext uri="{FF2B5EF4-FFF2-40B4-BE49-F238E27FC236}">
                <a16:creationId xmlns:a16="http://schemas.microsoft.com/office/drawing/2014/main" id="{289CF5DF-F947-4939-AC19-29A095FB2D94}"/>
              </a:ext>
            </a:extLst>
          </p:cNvPr>
          <p:cNvSpPr/>
          <p:nvPr/>
        </p:nvSpPr>
        <p:spPr>
          <a:xfrm>
            <a:off x="338832" y="1662979"/>
            <a:ext cx="3159719" cy="4616610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文本框 114">
            <a:extLst>
              <a:ext uri="{FF2B5EF4-FFF2-40B4-BE49-F238E27FC236}">
                <a16:creationId xmlns:a16="http://schemas.microsoft.com/office/drawing/2014/main" id="{C4C450B6-F10A-4FC8-B384-AE1459DBA0AF}"/>
              </a:ext>
            </a:extLst>
          </p:cNvPr>
          <p:cNvSpPr txBox="1"/>
          <p:nvPr/>
        </p:nvSpPr>
        <p:spPr>
          <a:xfrm>
            <a:off x="2442731" y="3238887"/>
            <a:ext cx="1017975" cy="318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black"/>
                </a:solidFill>
                <a:latin typeface="Arial" pitchFamily="34" charset="0"/>
                <a:ea typeface="黑体" pitchFamily="2" charset="-122"/>
              </a:rPr>
              <a:t>Robot controller</a:t>
            </a:r>
            <a:endParaRPr lang="zh-CN" altLang="en-US" sz="1000" dirty="0">
              <a:solidFill>
                <a:prstClr val="black"/>
              </a:solidFill>
              <a:latin typeface="Arial" pitchFamily="34" charset="0"/>
              <a:ea typeface="黑体" pitchFamily="2" charset="-122"/>
            </a:endParaRPr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BE5F07E9-6506-4BB8-BCD0-2D3402D2A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251" y="2454487"/>
            <a:ext cx="317083" cy="510070"/>
          </a:xfrm>
          <a:prstGeom prst="rect">
            <a:avLst/>
          </a:prstGeom>
        </p:spPr>
      </p:pic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DA54E3C7-2DFF-4A40-98C2-9FB80843BE19}"/>
              </a:ext>
            </a:extLst>
          </p:cNvPr>
          <p:cNvCxnSpPr/>
          <p:nvPr/>
        </p:nvCxnSpPr>
        <p:spPr bwMode="auto">
          <a:xfrm flipH="1">
            <a:off x="1403527" y="1983177"/>
            <a:ext cx="463613" cy="468107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ysDash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42F7B5A6-D51D-4266-BFB0-7836B18A0CC3}"/>
              </a:ext>
            </a:extLst>
          </p:cNvPr>
          <p:cNvCxnSpPr/>
          <p:nvPr/>
        </p:nvCxnSpPr>
        <p:spPr bwMode="auto">
          <a:xfrm>
            <a:off x="2331307" y="2024068"/>
            <a:ext cx="554133" cy="557439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ysDash"/>
            <a:round/>
            <a:headEnd type="triangle" w="med" len="med"/>
            <a:tailEnd type="triangle" w="med" len="med"/>
          </a:ln>
          <a:effectLst/>
        </p:spPr>
      </p:cxnSp>
      <p:pic>
        <p:nvPicPr>
          <p:cNvPr id="110" name="图片 109">
            <a:extLst>
              <a:ext uri="{FF2B5EF4-FFF2-40B4-BE49-F238E27FC236}">
                <a16:creationId xmlns:a16="http://schemas.microsoft.com/office/drawing/2014/main" id="{0E1F5733-D8A2-4CD0-8C72-52948C1587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14" y="2307708"/>
            <a:ext cx="317083" cy="510070"/>
          </a:xfrm>
          <a:prstGeom prst="rect">
            <a:avLst/>
          </a:prstGeom>
        </p:spPr>
      </p:pic>
      <p:sp>
        <p:nvSpPr>
          <p:cNvPr id="98" name="矩形 97">
            <a:extLst>
              <a:ext uri="{FF2B5EF4-FFF2-40B4-BE49-F238E27FC236}">
                <a16:creationId xmlns:a16="http://schemas.microsoft.com/office/drawing/2014/main" id="{70CFE182-EA15-426B-8063-CBC1C959FAE5}"/>
              </a:ext>
            </a:extLst>
          </p:cNvPr>
          <p:cNvSpPr/>
          <p:nvPr/>
        </p:nvSpPr>
        <p:spPr>
          <a:xfrm>
            <a:off x="874953" y="1474017"/>
            <a:ext cx="2010487" cy="2616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Wireless EOAT for Robots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8A5EFD28-85D0-4425-B563-15EE541537B9}"/>
              </a:ext>
            </a:extLst>
          </p:cNvPr>
          <p:cNvGrpSpPr/>
          <p:nvPr/>
        </p:nvGrpSpPr>
        <p:grpSpPr>
          <a:xfrm>
            <a:off x="2818697" y="2573330"/>
            <a:ext cx="338477" cy="654766"/>
            <a:chOff x="4682125" y="3463736"/>
            <a:chExt cx="665840" cy="804855"/>
          </a:xfrm>
        </p:grpSpPr>
        <p:sp>
          <p:nvSpPr>
            <p:cNvPr id="102" name="立方体 101">
              <a:extLst>
                <a:ext uri="{FF2B5EF4-FFF2-40B4-BE49-F238E27FC236}">
                  <a16:creationId xmlns:a16="http://schemas.microsoft.com/office/drawing/2014/main" id="{B1A0FBAE-2E44-4364-A0DD-AED588B3CF38}"/>
                </a:ext>
              </a:extLst>
            </p:cNvPr>
            <p:cNvSpPr/>
            <p:nvPr/>
          </p:nvSpPr>
          <p:spPr bwMode="auto">
            <a:xfrm>
              <a:off x="4682125" y="3463736"/>
              <a:ext cx="665840" cy="803538"/>
            </a:xfrm>
            <a:prstGeom prst="cube">
              <a:avLst>
                <a:gd name="adj" fmla="val 18517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45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A2A2A2"/>
                </a:buClr>
                <a:buSzPct val="90000"/>
                <a:buFont typeface="Monotype Sorts" pitchFamily="2" charset="2"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黑体" pitchFamily="2" charset="-122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A38CD113-46C7-4ADB-A79B-6F1E0DF3635A}"/>
                </a:ext>
              </a:extLst>
            </p:cNvPr>
            <p:cNvSpPr/>
            <p:nvPr/>
          </p:nvSpPr>
          <p:spPr bwMode="auto">
            <a:xfrm>
              <a:off x="4767115" y="3620695"/>
              <a:ext cx="457766" cy="647896"/>
            </a:xfrm>
            <a:prstGeom prst="rect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45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A2A2A2"/>
                </a:buClr>
                <a:buSzPct val="90000"/>
                <a:buFont typeface="Monotype Sorts" pitchFamily="2" charset="2"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黑体" pitchFamily="2" charset="-122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CD192400-D86A-41D3-BC07-51B14A896850}"/>
                </a:ext>
              </a:extLst>
            </p:cNvPr>
            <p:cNvSpPr/>
            <p:nvPr/>
          </p:nvSpPr>
          <p:spPr bwMode="auto">
            <a:xfrm>
              <a:off x="4815743" y="3818542"/>
              <a:ext cx="57680" cy="16201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45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A2A2A2"/>
                </a:buClr>
                <a:buSzPct val="90000"/>
                <a:buFont typeface="Monotype Sorts" pitchFamily="2" charset="2"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黑体" pitchFamily="2" charset="-122"/>
              </a:endParaRPr>
            </a:p>
          </p:txBody>
        </p:sp>
      </p:grpSp>
      <p:pic>
        <p:nvPicPr>
          <p:cNvPr id="100" name="图片 99">
            <a:extLst>
              <a:ext uri="{FF2B5EF4-FFF2-40B4-BE49-F238E27FC236}">
                <a16:creationId xmlns:a16="http://schemas.microsoft.com/office/drawing/2014/main" id="{20223F79-EF75-4C04-AF7C-AE8E6FE25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650" y="1811599"/>
            <a:ext cx="300863" cy="478946"/>
          </a:xfrm>
          <a:prstGeom prst="rect">
            <a:avLst/>
          </a:prstGeom>
        </p:spPr>
      </p:pic>
      <p:sp>
        <p:nvSpPr>
          <p:cNvPr id="101" name="文本框 100">
            <a:extLst>
              <a:ext uri="{FF2B5EF4-FFF2-40B4-BE49-F238E27FC236}">
                <a16:creationId xmlns:a16="http://schemas.microsoft.com/office/drawing/2014/main" id="{21F47343-5B7E-4A4E-AF54-D6AAB0D06545}"/>
              </a:ext>
            </a:extLst>
          </p:cNvPr>
          <p:cNvSpPr txBox="1"/>
          <p:nvPr/>
        </p:nvSpPr>
        <p:spPr>
          <a:xfrm>
            <a:off x="500907" y="3324410"/>
            <a:ext cx="1649275" cy="33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EOAT</a:t>
            </a:r>
            <a:r>
              <a:rPr lang="zh-CN" altLang="en-US" sz="1000" dirty="0"/>
              <a:t>：</a:t>
            </a:r>
            <a:r>
              <a:rPr lang="en-US" altLang="zh-CN" sz="1000" dirty="0"/>
              <a:t>End of arm tool</a:t>
            </a:r>
            <a:endParaRPr lang="zh-CN" altLang="en-US" sz="1000" dirty="0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1F9E555A-53C9-4481-856B-8663E5DF01AD}"/>
              </a:ext>
            </a:extLst>
          </p:cNvPr>
          <p:cNvSpPr/>
          <p:nvPr/>
        </p:nvSpPr>
        <p:spPr>
          <a:xfrm>
            <a:off x="8733751" y="1598083"/>
            <a:ext cx="2290292" cy="2616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Wireless product line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E1813E7B-BE44-4E86-A5C0-E77A417F8EA7}"/>
              </a:ext>
            </a:extLst>
          </p:cNvPr>
          <p:cNvSpPr/>
          <p:nvPr/>
        </p:nvSpPr>
        <p:spPr>
          <a:xfrm>
            <a:off x="373274" y="853231"/>
            <a:ext cx="3699962" cy="39244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Use cases and Motivation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8A4406B6-E7A6-451E-A6AF-F90165C7A4B7}"/>
              </a:ext>
            </a:extLst>
          </p:cNvPr>
          <p:cNvSpPr/>
          <p:nvPr/>
        </p:nvSpPr>
        <p:spPr>
          <a:xfrm>
            <a:off x="4428015" y="1735193"/>
            <a:ext cx="3119245" cy="45611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1067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9D54323D-18EE-476B-9247-54845417BD2C}"/>
              </a:ext>
            </a:extLst>
          </p:cNvPr>
          <p:cNvSpPr/>
          <p:nvPr/>
        </p:nvSpPr>
        <p:spPr>
          <a:xfrm>
            <a:off x="5029755" y="1552568"/>
            <a:ext cx="1470274" cy="2616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11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Wireless Slide Rail</a:t>
            </a:r>
            <a:endParaRPr lang="zh-CN" altLang="en-US" sz="1100" dirty="0">
              <a:solidFill>
                <a:schemeClr val="tx1"/>
              </a:solidFill>
            </a:endParaRPr>
          </a:p>
        </p:txBody>
      </p:sp>
      <p:pic>
        <p:nvPicPr>
          <p:cNvPr id="116" name="图片 115">
            <a:extLst>
              <a:ext uri="{FF2B5EF4-FFF2-40B4-BE49-F238E27FC236}">
                <a16:creationId xmlns:a16="http://schemas.microsoft.com/office/drawing/2014/main" id="{C8C2C94F-B5AB-4817-9E42-7A6B1FD60E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5323" y="1878605"/>
            <a:ext cx="2605478" cy="1557256"/>
          </a:xfrm>
          <a:prstGeom prst="rect">
            <a:avLst/>
          </a:prstGeom>
        </p:spPr>
      </p:pic>
      <p:sp>
        <p:nvSpPr>
          <p:cNvPr id="117" name="文本框 116">
            <a:extLst>
              <a:ext uri="{FF2B5EF4-FFF2-40B4-BE49-F238E27FC236}">
                <a16:creationId xmlns:a16="http://schemas.microsoft.com/office/drawing/2014/main" id="{E66A9BA8-2526-4DC3-AF04-E37531B73D0D}"/>
              </a:ext>
            </a:extLst>
          </p:cNvPr>
          <p:cNvSpPr txBox="1"/>
          <p:nvPr/>
        </p:nvSpPr>
        <p:spPr>
          <a:xfrm>
            <a:off x="4458268" y="3762385"/>
            <a:ext cx="3088991" cy="24237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AGV slides on the rail for transport and would currently be connected via copper core deployed aligned with the rail.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Motivation</a:t>
            </a:r>
            <a:r>
              <a: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2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28600" indent="-2286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Unstable signal transmission and high fault rate due to sliding on the Rail. </a:t>
            </a:r>
          </a:p>
          <a:p>
            <a:pPr marL="228600" indent="-2286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transmission media(copper) oxidizes easily. Large effort on Deployment</a:t>
            </a:r>
            <a:r>
              <a: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Operation &amp; Maintenance</a:t>
            </a:r>
            <a:r>
              <a:rPr lang="zh-CN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2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7EFAF21C-471F-4907-90BE-DD80B3104E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248" y="2035868"/>
            <a:ext cx="224284" cy="360790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294149D3-1B6F-40F1-BA2E-23EE435974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955" y="2307276"/>
            <a:ext cx="224284" cy="360790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8E4356EA-15E9-41DD-B810-A9E7957E5D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267" y="2089939"/>
            <a:ext cx="224284" cy="360790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id="{7F072CA6-A539-4C93-A590-A2384EB6F1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119" y="1838234"/>
            <a:ext cx="224284" cy="360790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D5ABA310-EC2B-47C5-AAC3-FBA0CFA7A4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799" y="1878605"/>
            <a:ext cx="224284" cy="36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03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17" name="副标题 1">
            <a:extLst>
              <a:ext uri="{FF2B5EF4-FFF2-40B4-BE49-F238E27FC236}">
                <a16:creationId xmlns:a16="http://schemas.microsoft.com/office/drawing/2014/main" id="{11F2E66A-9B5E-48E9-BB40-8114C9A74A4E}"/>
              </a:ext>
            </a:extLst>
          </p:cNvPr>
          <p:cNvSpPr txBox="1">
            <a:spLocks/>
          </p:cNvSpPr>
          <p:nvPr/>
        </p:nvSpPr>
        <p:spPr>
          <a:xfrm>
            <a:off x="395062" y="136820"/>
            <a:ext cx="10736446" cy="568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URLLC enhancement--Requirement</a:t>
            </a:r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1C6E80DC-96C5-4E1F-87AA-5A315B0DA1B7}"/>
              </a:ext>
            </a:extLst>
          </p:cNvPr>
          <p:cNvSpPr txBox="1">
            <a:spLocks/>
          </p:cNvSpPr>
          <p:nvPr/>
        </p:nvSpPr>
        <p:spPr>
          <a:xfrm>
            <a:off x="505485" y="1311348"/>
            <a:ext cx="11484746" cy="488339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70000"/>
              </a:lnSpc>
              <a:spcBef>
                <a:spcPts val="6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Automotive industry requirement for URLLC enhancement: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Low latency and high reliability at high density factory: 4ms, 99.9999% @ 400UE/5000m</a:t>
            </a:r>
            <a:r>
              <a:rPr lang="en-US" altLang="zh-CN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latency and reliability should be close to current wired system, while supporting high density UEs in the factory, e.g. 100 line PLC in a Body shop (about 100000 m</a:t>
            </a:r>
            <a:r>
              <a:rPr lang="en-US" altLang="zh-CN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), each PLC consist of average 80 slave stations with wireless requirement.   </a:t>
            </a:r>
          </a:p>
          <a:p>
            <a:pPr marL="742950" lvl="1" indent="-285750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Compatibility with OT network: Integrated with industrial Ethernet, e.g. </a:t>
            </a:r>
            <a:r>
              <a:rPr lang="en-US" altLang="zh-CN" b="1" dirty="0" err="1">
                <a:latin typeface="Arial" panose="020B0604020202020204" pitchFamily="34" charset="0"/>
                <a:cs typeface="Arial" panose="020B0604020202020204" pitchFamily="34" charset="0"/>
              </a:rPr>
              <a:t>Profinet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RT.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Profinet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is widely used in some Automotive Industry like BMW Brilliance Automotive (BBA). Note: mainly SA2 impact</a:t>
            </a:r>
          </a:p>
          <a:p>
            <a:pPr marL="742950" lvl="1" indent="-285750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70000"/>
              </a:lnSpc>
              <a:spcBef>
                <a:spcPts val="6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In addition, 5G-Advanced network for vertical user should take following aspects into consideration</a:t>
            </a:r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One network supporting multi-functions: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URLLC should co-exist with other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eMBB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services with high uplink rate,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e.g. Machine vision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；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Indoor and outdoor interference coordination, when different TDD configuration is applied</a:t>
            </a:r>
          </a:p>
          <a:p>
            <a:pPr marL="1200150" lvl="2" indent="-285750">
              <a:lnSpc>
                <a:spcPct val="17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Chip capability: Self-contained is not supported in the chip and URLLC should be compatible with the current chip ecosystem. </a:t>
            </a: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D97A30-6B03-470D-956C-41503487C0A0}"/>
              </a:ext>
            </a:extLst>
          </p:cNvPr>
          <p:cNvSpPr/>
          <p:nvPr/>
        </p:nvSpPr>
        <p:spPr>
          <a:xfrm>
            <a:off x="505485" y="970526"/>
            <a:ext cx="2210206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Requirement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121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1756</Words>
  <Application>Microsoft Office PowerPoint</Application>
  <PresentationFormat>宽屏</PresentationFormat>
  <Paragraphs>222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BMW Group Condensed</vt:lpstr>
      <vt:lpstr>Monotype Sorts</vt:lpstr>
      <vt:lpstr>等线</vt:lpstr>
      <vt:lpstr>等线 Light</vt:lpstr>
      <vt:lpstr>Microsoft YaHei</vt:lpstr>
      <vt:lpstr>Microsoft YaHei</vt:lpstr>
      <vt:lpstr>Arial</vt:lpstr>
      <vt:lpstr>Calibri</vt:lpstr>
      <vt:lpstr>Wingdings</vt:lpstr>
      <vt:lpstr>Office 主题​​</vt:lpstr>
      <vt:lpstr>Requirements to URLLC, positioning and perception for automotive industry</vt:lpstr>
      <vt:lpstr>Outline</vt:lpstr>
      <vt:lpstr>PowerPoint 演示文稿</vt:lpstr>
      <vt:lpstr>PowerPoint 演示文稿</vt:lpstr>
      <vt:lpstr>PowerPoint 演示文稿</vt:lpstr>
      <vt:lpstr>PowerPoint 演示文稿</vt:lpstr>
      <vt:lpstr>Outline</vt:lpstr>
      <vt:lpstr>PowerPoint 演示文稿</vt:lpstr>
      <vt:lpstr>PowerPoint 演示文稿</vt:lpstr>
      <vt:lpstr>Outline</vt:lpstr>
      <vt:lpstr>PowerPoint 演示文稿</vt:lpstr>
      <vt:lpstr>PowerPoint 演示文稿</vt:lpstr>
      <vt:lpstr>Outline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to URLLC, positioning and perception for automotive industry</dc:title>
  <dc:creator>CMCC</dc:creator>
  <cp:lastModifiedBy>Rapporteur</cp:lastModifiedBy>
  <cp:revision>136</cp:revision>
  <dcterms:created xsi:type="dcterms:W3CDTF">2021-06-04T12:11:05Z</dcterms:created>
  <dcterms:modified xsi:type="dcterms:W3CDTF">2021-06-07T12:03:58Z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(2)uzBLbvFEz/Ii8YwRvqWNfFn9PhJaWzSGVNP9vzdCVlizb7S0M/XD1O4sDJ3/B0MHT2WX57OU
XEChD9P+Dzcj1k+BfYKraK1ZbwcCNGWKeDgRQcjIkgyxSfqYcAFY8lS3u8I69Q1aLylSBzAj
fvYBuEwGFT3BLPinKic6D/r7UhpbUu8GkNCxpzYvfeVlqJ+AsGpneClJkWEmKgyKR4MWnwhJ
/ARxlkKl6qS4CJRTF9</vt:lpwstr>
  </property>
  <property fmtid="{D5CDD505-2E9C-101B-9397-08002B2CF9AE}" pid="3" name="_2015_ms_pID_7253431">
    <vt:lpwstr>KFkh4rMyL7SGFdH57c/rXgdu/LLMYvsHCA1NuMxK9LU5Fe3c6ZynJt
4YjQPmHmi50ENqbil65EytgEcbO2TprrJNqmIaMx5p+qhCLowcfsP5YBw+8RdlRECRUPCZWJ
vzv/7bir2iHRjFxyEIJhuPpDtHkfu/RLDNEexmWFEgZBPe3jHCNQQ4KE8BbuT0OrbvE=</vt:lpwstr>
  </property>
</Properties>
</file>