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  <p:sldMasterId id="2147483668" r:id="rId5"/>
  </p:sldMasterIdLst>
  <p:notesMasterIdLst>
    <p:notesMasterId r:id="rId13"/>
  </p:notesMasterIdLst>
  <p:sldIdLst>
    <p:sldId id="950" r:id="rId6"/>
    <p:sldId id="257" r:id="rId7"/>
    <p:sldId id="263" r:id="rId8"/>
    <p:sldId id="264" r:id="rId9"/>
    <p:sldId id="272" r:id="rId10"/>
    <p:sldId id="274" r:id="rId11"/>
    <p:sldId id="1033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in Workshop" id="{AAC3EB5D-2AC3-CF4F-8F8F-078C4D07D29C}">
          <p14:sldIdLst>
            <p14:sldId id="950"/>
            <p14:sldId id="257"/>
            <p14:sldId id="263"/>
            <p14:sldId id="264"/>
            <p14:sldId id="272"/>
            <p14:sldId id="274"/>
            <p14:sldId id="10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D1C5"/>
    <a:srgbClr val="A7D6E3"/>
    <a:srgbClr val="FAD1B0"/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1970" autoAdjust="0"/>
  </p:normalViewPr>
  <p:slideViewPr>
    <p:cSldViewPr snapToGrid="0" snapToObjects="1">
      <p:cViewPr varScale="1">
        <p:scale>
          <a:sx n="143" d="100"/>
          <a:sy n="143" d="100"/>
        </p:scale>
        <p:origin x="224" y="8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D2F01-4607-9A48-8C74-B8479FC5CE41}" type="datetimeFigureOut">
              <a:rPr lang="de-DE" smtClean="0"/>
              <a:t>07.06.21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40039-0A72-5E43-8325-B03295AAD68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2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96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5343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4629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6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33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2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650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6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7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8945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0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8262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6826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921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7976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14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667" b="0">
                <a:solidFill>
                  <a:schemeClr val="tx2"/>
                </a:solidFill>
                <a:latin typeface="+mn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636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9556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2" y="6335484"/>
            <a:ext cx="48015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dirty="0">
                <a:latin typeface="+mj-lt"/>
              </a:rPr>
              <a:t>3GPP TSG Rel-18 WS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</a:t>
            </a:r>
            <a:r>
              <a:rPr lang="en-US" sz="1100" b="0" dirty="0" err="1">
                <a:latin typeface="+mj-lt"/>
              </a:rPr>
              <a:t>eMeeting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June 28th – July 2nd, 2021 | RWS-210326</a:t>
            </a:r>
          </a:p>
        </p:txBody>
      </p:sp>
    </p:spTree>
    <p:extLst>
      <p:ext uri="{BB962C8B-B14F-4D97-AF65-F5344CB8AC3E}">
        <p14:creationId xmlns:p14="http://schemas.microsoft.com/office/powerpoint/2010/main" val="35179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TSG Rel-18 WS,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eMeeting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June 28th –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July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2nd, 2021</a:t>
            </a:r>
          </a:p>
        </p:txBody>
      </p:sp>
    </p:spTree>
    <p:extLst>
      <p:ext uri="{BB962C8B-B14F-4D97-AF65-F5344CB8AC3E}">
        <p14:creationId xmlns:p14="http://schemas.microsoft.com/office/powerpoint/2010/main" val="11523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1689235"/>
            <a:ext cx="10944000" cy="1008140"/>
          </a:xfrm>
        </p:spPr>
        <p:txBody>
          <a:bodyPr/>
          <a:lstStyle/>
          <a:p>
            <a:pPr algn="ctr"/>
            <a:r>
              <a:rPr lang="en-GB" sz="3600" cap="none" dirty="0"/>
              <a:t>Scope for Full Duplex Operation Study for Rel-18</a:t>
            </a:r>
            <a:br>
              <a:rPr lang="de-DE" sz="4400" dirty="0"/>
            </a:br>
            <a:r>
              <a:rPr lang="de-DE" sz="44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505155"/>
            <a:ext cx="10944000" cy="64762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3GPP TSG RAN Rel-18 workshop																	    RWS-210326</a:t>
            </a:r>
          </a:p>
          <a:p>
            <a:pPr>
              <a:spcAft>
                <a:spcPts val="0"/>
              </a:spcAft>
            </a:pPr>
            <a:r>
              <a:rPr lang="en-US" dirty="0"/>
              <a:t>Electronic Meeting, June 28th - July 2nd, 2021</a:t>
            </a:r>
          </a:p>
        </p:txBody>
      </p:sp>
    </p:spTree>
    <p:extLst>
      <p:ext uri="{BB962C8B-B14F-4D97-AF65-F5344CB8AC3E}">
        <p14:creationId xmlns:p14="http://schemas.microsoft.com/office/powerpoint/2010/main" val="178642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835" y="176453"/>
            <a:ext cx="11520000" cy="369332"/>
          </a:xfrm>
        </p:spPr>
        <p:txBody>
          <a:bodyPr/>
          <a:lstStyle/>
          <a:p>
            <a:r>
              <a:rPr lang="en-US" dirty="0"/>
              <a:t>MOTIVATION &amp; KEY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043" y="1022355"/>
            <a:ext cx="7496357" cy="2217715"/>
          </a:xfrm>
        </p:spPr>
        <p:txBody>
          <a:bodyPr/>
          <a:lstStyle/>
          <a:p>
            <a:r>
              <a:rPr lang="en-US" sz="1867" b="1" dirty="0">
                <a:latin typeface="+mj-lt"/>
              </a:rPr>
              <a:t>In general, full-duplex (FD) duplexing scheme offers: </a:t>
            </a:r>
          </a:p>
          <a:p>
            <a:pPr lvl="1">
              <a:spcAft>
                <a:spcPts val="1600"/>
              </a:spcAft>
            </a:pPr>
            <a:r>
              <a:rPr lang="en-US" sz="1333" i="1" dirty="0">
                <a:latin typeface="+mj-lt"/>
              </a:rPr>
              <a:t>Low latency </a:t>
            </a:r>
            <a:r>
              <a:rPr lang="en-US" sz="1333" dirty="0">
                <a:latin typeface="+mj-lt"/>
              </a:rPr>
              <a:t>bidirectional link enabled by </a:t>
            </a:r>
            <a:r>
              <a:rPr lang="en-US" sz="1333" dirty="0">
                <a:solidFill>
                  <a:srgbClr val="27BAE3"/>
                </a:solidFill>
                <a:latin typeface="+mj-lt"/>
              </a:rPr>
              <a:t>DL </a:t>
            </a:r>
            <a:r>
              <a:rPr lang="en-US" sz="1333" dirty="0">
                <a:latin typeface="+mj-lt"/>
              </a:rPr>
              <a:t>and </a:t>
            </a:r>
            <a:r>
              <a:rPr lang="en-US" sz="1333" dirty="0">
                <a:solidFill>
                  <a:srgbClr val="B2C801"/>
                </a:solidFill>
                <a:latin typeface="+mj-lt"/>
              </a:rPr>
              <a:t>UL</a:t>
            </a:r>
            <a:r>
              <a:rPr lang="en-US" sz="1333" dirty="0">
                <a:latin typeface="+mj-lt"/>
              </a:rPr>
              <a:t> data channels coexistence over the same frequency bandwidth parts  </a:t>
            </a:r>
            <a:r>
              <a:rPr lang="en-US" sz="1333" i="1" dirty="0">
                <a:latin typeface="+mj-lt"/>
              </a:rPr>
              <a:t>Reuse of the frequency spectrum recourses</a:t>
            </a:r>
            <a:r>
              <a:rPr lang="en-US" sz="1333" dirty="0">
                <a:latin typeface="+mj-lt"/>
              </a:rPr>
              <a:t>, and accordingly doubling the aggregated </a:t>
            </a:r>
            <a:r>
              <a:rPr lang="mr-IN" sz="1333" dirty="0">
                <a:latin typeface="+mj-lt"/>
              </a:rPr>
              <a:t>–</a:t>
            </a:r>
            <a:r>
              <a:rPr lang="en-US" sz="1333" dirty="0">
                <a:latin typeface="+mj-lt"/>
              </a:rPr>
              <a:t> </a:t>
            </a:r>
            <a:r>
              <a:rPr lang="en-US" sz="1333" dirty="0">
                <a:solidFill>
                  <a:srgbClr val="27BAE3"/>
                </a:solidFill>
                <a:latin typeface="+mj-lt"/>
              </a:rPr>
              <a:t>DL</a:t>
            </a:r>
            <a:r>
              <a:rPr lang="en-US" sz="1333" dirty="0">
                <a:latin typeface="+mj-lt"/>
              </a:rPr>
              <a:t> and </a:t>
            </a:r>
            <a:r>
              <a:rPr lang="en-US" sz="1333" dirty="0">
                <a:solidFill>
                  <a:srgbClr val="B2C801"/>
                </a:solidFill>
                <a:latin typeface="+mj-lt"/>
              </a:rPr>
              <a:t>UL</a:t>
            </a:r>
            <a:r>
              <a:rPr lang="en-US" sz="1333" dirty="0">
                <a:latin typeface="+mj-lt"/>
              </a:rPr>
              <a:t> </a:t>
            </a:r>
            <a:r>
              <a:rPr lang="mr-IN" sz="1333" dirty="0">
                <a:latin typeface="+mj-lt"/>
              </a:rPr>
              <a:t>–</a:t>
            </a:r>
            <a:r>
              <a:rPr lang="en-US" sz="1333" dirty="0">
                <a:latin typeface="+mj-lt"/>
              </a:rPr>
              <a:t> data throughput</a:t>
            </a:r>
          </a:p>
          <a:p>
            <a:pPr lvl="1">
              <a:spcAft>
                <a:spcPts val="4800"/>
              </a:spcAft>
            </a:pPr>
            <a:r>
              <a:rPr lang="en-US" sz="1333" dirty="0">
                <a:latin typeface="+mj-lt"/>
              </a:rPr>
              <a:t>Efficient spectral utilization while </a:t>
            </a:r>
            <a:r>
              <a:rPr lang="en-US" sz="1333" i="1" dirty="0">
                <a:latin typeface="+mj-lt"/>
              </a:rPr>
              <a:t>less spectrum pollution is occurred; </a:t>
            </a:r>
            <a:r>
              <a:rPr lang="en-US" sz="1333" dirty="0">
                <a:latin typeface="+mj-lt"/>
              </a:rPr>
              <a:t>due to the fact that OOB emissions are centered around single unpaired spectral band</a:t>
            </a:r>
          </a:p>
          <a:p>
            <a:endParaRPr lang="en-US" sz="1867" dirty="0">
              <a:latin typeface="+mj-lt"/>
            </a:endParaRPr>
          </a:p>
          <a:p>
            <a:endParaRPr lang="en-US" sz="1867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2902" y="2173697"/>
            <a:ext cx="1857868" cy="1381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8209" y="1827740"/>
            <a:ext cx="1361836" cy="6919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2331" y="1154266"/>
            <a:ext cx="2295423" cy="5340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587BE1E-A435-1941-BAC8-43C044E08C7B}"/>
              </a:ext>
            </a:extLst>
          </p:cNvPr>
          <p:cNvSpPr txBox="1">
            <a:spLocks/>
          </p:cNvSpPr>
          <p:nvPr/>
        </p:nvSpPr>
        <p:spPr bwMode="auto">
          <a:xfrm>
            <a:off x="327835" y="3692936"/>
            <a:ext cx="8090371" cy="221771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67" b="1" kern="0" dirty="0">
                <a:latin typeface="+mj-lt"/>
              </a:rPr>
              <a:t>Realization challenges /requirements for full-duplex (FD) duplexing: </a:t>
            </a:r>
          </a:p>
          <a:p>
            <a:pPr lvl="1">
              <a:spcAft>
                <a:spcPts val="1600"/>
              </a:spcAft>
            </a:pPr>
            <a:r>
              <a:rPr lang="en-US" sz="1333" i="1" kern="0" dirty="0">
                <a:solidFill>
                  <a:srgbClr val="FF0000"/>
                </a:solidFill>
                <a:latin typeface="+mj-lt"/>
              </a:rPr>
              <a:t>Severe self-interference </a:t>
            </a:r>
            <a:r>
              <a:rPr lang="en-US" sz="1333" kern="0" dirty="0">
                <a:latin typeface="+mj-lt"/>
              </a:rPr>
              <a:t>at the FD Node that must be cancelled by the receiver without delay</a:t>
            </a:r>
          </a:p>
          <a:p>
            <a:pPr lvl="1">
              <a:spcAft>
                <a:spcPts val="1600"/>
              </a:spcAft>
            </a:pPr>
            <a:r>
              <a:rPr lang="en-US" sz="1333" i="1" kern="0" dirty="0">
                <a:solidFill>
                  <a:schemeClr val="accent1"/>
                </a:solidFill>
                <a:latin typeface="+mj-lt"/>
              </a:rPr>
              <a:t>Inter cellular network entities interferences </a:t>
            </a:r>
            <a:r>
              <a:rPr lang="en-US" sz="1333" kern="0" dirty="0">
                <a:latin typeface="+mj-lt"/>
              </a:rPr>
              <a:t>in association to flexible duplexing, full-duplex duplexing and flexible resource allocation</a:t>
            </a:r>
          </a:p>
          <a:p>
            <a:pPr lvl="1">
              <a:spcAft>
                <a:spcPts val="4800"/>
              </a:spcAft>
            </a:pPr>
            <a:r>
              <a:rPr lang="en-US" sz="1333" i="1" kern="0" dirty="0">
                <a:solidFill>
                  <a:srgbClr val="FF0000"/>
                </a:solidFill>
                <a:latin typeface="+mj-lt"/>
              </a:rPr>
              <a:t>Self-interference channel </a:t>
            </a:r>
            <a:r>
              <a:rPr lang="en-US" sz="1333" i="1" kern="0" dirty="0">
                <a:latin typeface="+mj-lt"/>
              </a:rPr>
              <a:t>tracking </a:t>
            </a:r>
            <a:r>
              <a:rPr lang="en-US" sz="1333" kern="0" dirty="0">
                <a:latin typeface="+mj-lt"/>
              </a:rPr>
              <a:t>for uninterrupted full-duplex wireless communication link</a:t>
            </a:r>
          </a:p>
          <a:p>
            <a:endParaRPr lang="en-US" sz="1867" kern="0" dirty="0">
              <a:latin typeface="+mj-lt"/>
            </a:endParaRPr>
          </a:p>
          <a:p>
            <a:endParaRPr lang="en-US" sz="1867" kern="0" dirty="0">
              <a:latin typeface="+mj-lt"/>
            </a:endParaRPr>
          </a:p>
        </p:txBody>
      </p:sp>
      <p:pic>
        <p:nvPicPr>
          <p:cNvPr id="12" name="Grafik 3">
            <a:extLst>
              <a:ext uri="{FF2B5EF4-FFF2-40B4-BE49-F238E27FC236}">
                <a16:creationId xmlns:a16="http://schemas.microsoft.com/office/drawing/2014/main" id="{80E923CA-8E41-0345-B03D-D2E3660216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3198" y="3755745"/>
            <a:ext cx="2764556" cy="10460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49DF0-313C-4248-9A21-402FCE8343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0579" y="4943898"/>
            <a:ext cx="1056117" cy="966753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7318925-07E1-5849-9318-D32B5604857E}"/>
              </a:ext>
            </a:extLst>
          </p:cNvPr>
          <p:cNvSpPr txBox="1"/>
          <p:nvPr/>
        </p:nvSpPr>
        <p:spPr>
          <a:xfrm>
            <a:off x="9035792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7233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820" y="793026"/>
            <a:ext cx="7512321" cy="52375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06325" y="3742389"/>
            <a:ext cx="2577707" cy="1077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b="1" u="sng" dirty="0">
                <a:latin typeface="+mj-lt"/>
              </a:rPr>
              <a:t>BS’s capabilities:</a:t>
            </a:r>
          </a:p>
          <a:p>
            <a:pPr marL="228594" indent="-228594">
              <a:buFont typeface="Arial" charset="0"/>
              <a:buChar char="•"/>
            </a:pPr>
            <a:r>
              <a:rPr lang="en-US" sz="1067" dirty="0">
                <a:latin typeface="+mj-lt"/>
              </a:rPr>
              <a:t>Self-interference cancellation /concurrent UL reception in presence of active DL transmission</a:t>
            </a:r>
          </a:p>
          <a:p>
            <a:pPr marL="228594" indent="-228594">
              <a:buFont typeface="Arial" charset="0"/>
              <a:buChar char="•"/>
            </a:pPr>
            <a:r>
              <a:rPr lang="en-US" sz="1067" dirty="0">
                <a:latin typeface="+mj-lt"/>
              </a:rPr>
              <a:t>Flexible UL-DL frequency sub-band allocation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68075" y="5145850"/>
            <a:ext cx="2246316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b="1" u="sng" dirty="0">
                <a:latin typeface="+mj-lt"/>
              </a:rPr>
              <a:t>UEs’ capabilities:</a:t>
            </a:r>
          </a:p>
          <a:p>
            <a:pPr marL="228594" indent="-228594">
              <a:buFont typeface="Arial" charset="0"/>
              <a:buChar char="•"/>
            </a:pPr>
            <a:r>
              <a:rPr lang="en-US" sz="1067" dirty="0">
                <a:latin typeface="+mj-lt"/>
              </a:rPr>
              <a:t>Flexible UL band allocation</a:t>
            </a:r>
          </a:p>
          <a:p>
            <a:pPr marL="228594" indent="-228594">
              <a:buFont typeface="Arial" charset="0"/>
              <a:buChar char="•"/>
            </a:pPr>
            <a:r>
              <a:rPr lang="en-US" sz="1067" dirty="0">
                <a:latin typeface="+mj-lt"/>
              </a:rPr>
              <a:t>[Optional] Partial self-interference cancellation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7835" y="1124745"/>
            <a:ext cx="29848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9988" indent="-479988" defTabSz="479988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600" dirty="0">
                <a:latin typeface="+mj-lt"/>
              </a:rPr>
              <a:t>UL and DL share the same band (unpaired spectrum)</a:t>
            </a:r>
          </a:p>
          <a:p>
            <a:pPr marL="479988" indent="-479988" defTabSz="479988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600" dirty="0">
                <a:latin typeface="+mj-lt"/>
              </a:rPr>
              <a:t>Flexible UL and DL band allocation within the shared band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7835" y="334801"/>
            <a:ext cx="11520000" cy="369332"/>
          </a:xfrm>
        </p:spPr>
        <p:txBody>
          <a:bodyPr/>
          <a:lstStyle/>
          <a:p>
            <a:r>
              <a:rPr lang="en-US" dirty="0"/>
              <a:t>Full-Duplex gNB and Multi-User FDM Uplink (Flexible FDD UEs)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4C3476B-0139-A44D-A306-2C830C069121}"/>
              </a:ext>
            </a:extLst>
          </p:cNvPr>
          <p:cNvSpPr txBox="1"/>
          <p:nvPr/>
        </p:nvSpPr>
        <p:spPr>
          <a:xfrm>
            <a:off x="9035792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105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766" y="1124744"/>
            <a:ext cx="8095188" cy="504264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7835" y="334801"/>
            <a:ext cx="11520000" cy="656591"/>
          </a:xfrm>
        </p:spPr>
        <p:txBody>
          <a:bodyPr/>
          <a:lstStyle/>
          <a:p>
            <a:r>
              <a:rPr lang="en-US" sz="2133" dirty="0"/>
              <a:t>Crosslink (UE-UE) Interference Handling Techniques for Full-Duplex gNB </a:t>
            </a:r>
            <a:r>
              <a:rPr lang="en-US" dirty="0"/>
              <a:t>Operation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835" y="1508787"/>
            <a:ext cx="336037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9988" indent="-479988" defTabSz="479988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600" dirty="0">
                <a:latin typeface="+mj-lt"/>
              </a:rPr>
              <a:t>A UE subject to interference from other UE might hold a spatial signature that can exploit at the Interfered UE to be avoided/suppressed</a:t>
            </a:r>
          </a:p>
          <a:p>
            <a:pPr marL="479988" indent="-479988" defTabSz="479988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600" dirty="0">
                <a:latin typeface="+mj-lt"/>
              </a:rPr>
              <a:t>A UE can implement a proactive inter-UE avoidance techniques. These technique can signaled to the UE by the BS to configure with respect to maximum interfered 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5BD63-FB87-0341-8215-AF01F5B41BD5}"/>
              </a:ext>
            </a:extLst>
          </p:cNvPr>
          <p:cNvSpPr/>
          <p:nvPr/>
        </p:nvSpPr>
        <p:spPr>
          <a:xfrm>
            <a:off x="327835" y="5153081"/>
            <a:ext cx="489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9988" indent="-479988" defTabSz="479988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600" b="1" dirty="0">
                <a:latin typeface="+mj-lt"/>
              </a:rPr>
              <a:t>Alternative methods at the UE side can be used to avoid interference with respect to the </a:t>
            </a:r>
            <a:r>
              <a:rPr lang="en-US" sz="1600" b="1" dirty="0" err="1">
                <a:latin typeface="+mj-lt"/>
              </a:rPr>
              <a:t>gNB</a:t>
            </a:r>
            <a:r>
              <a:rPr lang="en-US" sz="1600" b="1" dirty="0">
                <a:latin typeface="+mj-lt"/>
              </a:rPr>
              <a:t> full-duplex operation 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124E164-C7E7-1646-A98A-D2DE11B324EC}"/>
              </a:ext>
            </a:extLst>
          </p:cNvPr>
          <p:cNvSpPr txBox="1"/>
          <p:nvPr/>
        </p:nvSpPr>
        <p:spPr>
          <a:xfrm>
            <a:off x="9035792" y="7841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908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58063"/>
            <a:ext cx="11520000" cy="369332"/>
          </a:xfrm>
        </p:spPr>
        <p:txBody>
          <a:bodyPr/>
          <a:lstStyle/>
          <a:p>
            <a:r>
              <a:rPr lang="en-US" dirty="0"/>
              <a:t>Scope and Objectives of FDR Study Item 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00" y="836712"/>
            <a:ext cx="10947400" cy="5280587"/>
          </a:xfrm>
        </p:spPr>
        <p:txBody>
          <a:bodyPr/>
          <a:lstStyle/>
          <a:p>
            <a:pPr marL="245527" indent="-245527"/>
            <a:r>
              <a:rPr lang="en-US" sz="1867" b="1" dirty="0">
                <a:solidFill>
                  <a:srgbClr val="179C7D"/>
                </a:solidFill>
                <a:latin typeface="+mj-lt"/>
              </a:rPr>
              <a:t>Feasibility study for self-interference cancellation as an enabler and flexible duplexing and full-duplex duplexing use-cases [RAN1/RAN4]</a:t>
            </a:r>
          </a:p>
          <a:p>
            <a:pPr marL="776798" lvl="1" indent="-296326"/>
            <a:r>
              <a:rPr lang="en-US" sz="1600" dirty="0">
                <a:latin typeface="+mj-lt"/>
              </a:rPr>
              <a:t>Study use-case for application for benefiting from full-duplex operation, such as latency reduction and throughput enhancement</a:t>
            </a:r>
          </a:p>
          <a:p>
            <a:pPr marL="776798" lvl="1" indent="-296326">
              <a:buClr>
                <a:srgbClr val="A8AFAF"/>
              </a:buClr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Define self-interference cancellation requirements with respect to (maximum) transmit power at </a:t>
            </a:r>
            <a:r>
              <a:rPr lang="en-US" sz="1600" dirty="0" err="1">
                <a:solidFill>
                  <a:srgbClr val="000000"/>
                </a:solidFill>
                <a:latin typeface="+mj-lt"/>
              </a:rPr>
              <a:t>gNB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 and UE</a:t>
            </a:r>
          </a:p>
          <a:p>
            <a:pPr marL="776798" lvl="1" indent="-296326">
              <a:buClr>
                <a:srgbClr val="A8AFAF"/>
              </a:buClr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Define achievable self-interference cancellation levels with respect to overlapping bandwidth and wireless transceiver characteristics at </a:t>
            </a:r>
            <a:r>
              <a:rPr lang="en-US" sz="1600" dirty="0" err="1">
                <a:solidFill>
                  <a:srgbClr val="000000"/>
                </a:solidFill>
                <a:latin typeface="+mj-lt"/>
              </a:rPr>
              <a:t>gNB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 and UE</a:t>
            </a:r>
            <a:endParaRPr lang="en-US" sz="1600" dirty="0">
              <a:latin typeface="+mj-lt"/>
            </a:endParaRPr>
          </a:p>
          <a:p>
            <a:pPr marL="776798" lvl="1" indent="-296326"/>
            <a:r>
              <a:rPr lang="en-US" sz="1600" dirty="0">
                <a:latin typeface="+mj-lt"/>
              </a:rPr>
              <a:t>Study effectiveness of self-interference cancellation techniques in various bands of FR1 &amp; FR2:</a:t>
            </a:r>
          </a:p>
          <a:p>
            <a:pPr marL="1189537" lvl="2" indent="-228594"/>
            <a:r>
              <a:rPr lang="en-US" sz="1400" dirty="0">
                <a:latin typeface="+mj-lt"/>
              </a:rPr>
              <a:t>Antenna separation and polarization techniques </a:t>
            </a:r>
          </a:p>
          <a:p>
            <a:pPr marL="1189537" lvl="2" indent="-228594"/>
            <a:r>
              <a:rPr lang="en-US" sz="1400" dirty="0">
                <a:latin typeface="+mj-lt"/>
              </a:rPr>
              <a:t>Beam and phased-array panel based self-interference cancellation</a:t>
            </a:r>
          </a:p>
          <a:p>
            <a:pPr marL="1189537" lvl="2" indent="-228594"/>
            <a:r>
              <a:rPr lang="en-US" sz="1400" dirty="0">
                <a:latin typeface="+mj-lt"/>
              </a:rPr>
              <a:t>Active hybrid and analog self-interference cancellation </a:t>
            </a:r>
          </a:p>
          <a:p>
            <a:pPr marL="1189537" lvl="2" indent="-228594"/>
            <a:r>
              <a:rPr lang="en-US" sz="1400" dirty="0">
                <a:latin typeface="+mj-lt"/>
              </a:rPr>
              <a:t>Solely digital self-interference cancellation</a:t>
            </a:r>
          </a:p>
          <a:p>
            <a:pPr marL="776798" lvl="1" indent="-296326"/>
            <a:r>
              <a:rPr lang="en-US" sz="1600" dirty="0">
                <a:latin typeface="+mj-lt"/>
              </a:rPr>
              <a:t>Study impact of self-interference cancellation on the reciprocity of bidirectional FD radio communication channel</a:t>
            </a: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067" b="1" dirty="0">
              <a:latin typeface="+mj-lt"/>
            </a:endParaRPr>
          </a:p>
          <a:p>
            <a:pPr marL="895328" lvl="1" indent="-355591">
              <a:spcAft>
                <a:spcPts val="400"/>
              </a:spcAft>
              <a:buNone/>
            </a:pPr>
            <a:r>
              <a:rPr lang="en-US" sz="1067" i="1" dirty="0">
                <a:latin typeface="+mj-lt"/>
              </a:rPr>
              <a:t>Note: </a:t>
            </a:r>
            <a:r>
              <a:rPr lang="en-US" sz="1067" dirty="0">
                <a:latin typeface="+mj-lt"/>
              </a:rPr>
              <a:t>The study has the primary goal to investigate the flexible and full-duplex operation at the </a:t>
            </a:r>
            <a:r>
              <a:rPr lang="en-US" sz="1067" dirty="0" err="1">
                <a:latin typeface="+mj-lt"/>
              </a:rPr>
              <a:t>gNB</a:t>
            </a:r>
            <a:r>
              <a:rPr lang="en-US" sz="1067" dirty="0">
                <a:latin typeface="+mj-lt"/>
              </a:rPr>
              <a:t>, however, some of the results might be reused (adapt) for UEs as well.</a:t>
            </a:r>
          </a:p>
          <a:p>
            <a:pPr marL="895328" lvl="1" indent="-355591">
              <a:spcAft>
                <a:spcPts val="400"/>
              </a:spcAft>
              <a:buNone/>
            </a:pPr>
            <a:r>
              <a:rPr lang="en-US" sz="1067" i="1" dirty="0">
                <a:latin typeface="+mj-lt"/>
              </a:rPr>
              <a:t>Note: </a:t>
            </a:r>
            <a:r>
              <a:rPr lang="en-US" sz="1067" dirty="0">
                <a:latin typeface="+mj-lt"/>
              </a:rPr>
              <a:t>The study has the primary goal to investigate the flexible and full-duplex operation in unpaired spectrum, however, paired spectrum bands are not excluded and can be covered within the study as well.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0C90087-690D-0640-BE63-1816C8B5E8B1}"/>
              </a:ext>
            </a:extLst>
          </p:cNvPr>
          <p:cNvSpPr txBox="1"/>
          <p:nvPr/>
        </p:nvSpPr>
        <p:spPr>
          <a:xfrm>
            <a:off x="9035792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76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58063"/>
            <a:ext cx="11520000" cy="369332"/>
          </a:xfrm>
        </p:spPr>
        <p:txBody>
          <a:bodyPr/>
          <a:lstStyle/>
          <a:p>
            <a:r>
              <a:rPr lang="en-US" dirty="0"/>
              <a:t>Scope and Objectives of FDR Study Item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00" y="1028734"/>
            <a:ext cx="10947400" cy="5088565"/>
          </a:xfrm>
        </p:spPr>
        <p:txBody>
          <a:bodyPr/>
          <a:lstStyle/>
          <a:p>
            <a:pPr marL="245527" indent="-245527">
              <a:spcAft>
                <a:spcPts val="1600"/>
              </a:spcAft>
            </a:pPr>
            <a:r>
              <a:rPr lang="en-US" sz="1867" b="1" dirty="0">
                <a:solidFill>
                  <a:srgbClr val="179C7D"/>
                </a:solidFill>
                <a:latin typeface="+mj-lt"/>
              </a:rPr>
              <a:t>Standardization-impact study in presence of self-interference cancellation to enable flexible duplexing and full-duplex schemes [RAN1]</a:t>
            </a:r>
          </a:p>
          <a:p>
            <a:pPr marL="776798" lvl="1" indent="-296326">
              <a:spcAft>
                <a:spcPts val="1600"/>
              </a:spcAft>
            </a:pPr>
            <a:r>
              <a:rPr lang="en-US" sz="1867" dirty="0">
                <a:latin typeface="+mj-lt"/>
              </a:rPr>
              <a:t>Study legacy sounding reference signals for self-interference channel estimation and tracking</a:t>
            </a:r>
          </a:p>
          <a:p>
            <a:pPr marL="776798" lvl="1" indent="-296326">
              <a:spcAft>
                <a:spcPts val="1600"/>
              </a:spcAft>
            </a:pPr>
            <a:r>
              <a:rPr lang="en-US" sz="1867" dirty="0">
                <a:latin typeface="+mj-lt"/>
              </a:rPr>
              <a:t>Resource allocation and interference coordination in presence of CLI  (gNB-to-gNB and UE-to-UE) </a:t>
            </a:r>
          </a:p>
          <a:p>
            <a:pPr marL="776798" lvl="1" indent="-296326">
              <a:spcAft>
                <a:spcPts val="1600"/>
              </a:spcAft>
            </a:pPr>
            <a:r>
              <a:rPr lang="en-US" sz="1867" dirty="0">
                <a:latin typeface="+mj-lt"/>
              </a:rPr>
              <a:t>Coexistence scenarios for operation of Full-Duplex and Half-Duplex for support of legacy UEs</a:t>
            </a:r>
          </a:p>
          <a:p>
            <a:pPr marL="776798" lvl="1" indent="-296326">
              <a:spcAft>
                <a:spcPts val="1600"/>
              </a:spcAft>
            </a:pPr>
            <a:r>
              <a:rPr lang="en-US" sz="1867" dirty="0">
                <a:latin typeface="+mj-lt"/>
              </a:rPr>
              <a:t>MIMO operation, including Beam Management, Multi-TRP, CSI, CLI measurements</a:t>
            </a: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776798" lvl="1" indent="-296326">
              <a:spcAft>
                <a:spcPts val="400"/>
              </a:spcAft>
            </a:pPr>
            <a:endParaRPr lang="en-US" sz="1333" dirty="0">
              <a:latin typeface="+mj-lt"/>
            </a:endParaRPr>
          </a:p>
          <a:p>
            <a:pPr marL="895328" lvl="1" indent="-355591">
              <a:spcAft>
                <a:spcPts val="400"/>
              </a:spcAft>
              <a:buNone/>
            </a:pPr>
            <a:r>
              <a:rPr lang="en-US" sz="1067" i="1" dirty="0">
                <a:latin typeface="+mj-lt"/>
              </a:rPr>
              <a:t>Note: </a:t>
            </a:r>
            <a:r>
              <a:rPr lang="en-US" sz="1067" dirty="0">
                <a:latin typeface="+mj-lt"/>
              </a:rPr>
              <a:t>The study has the primary goal to investigate the flexible and full-duplex operation at the </a:t>
            </a:r>
            <a:r>
              <a:rPr lang="en-US" sz="1067" dirty="0" err="1">
                <a:latin typeface="+mj-lt"/>
              </a:rPr>
              <a:t>gNB</a:t>
            </a:r>
            <a:r>
              <a:rPr lang="en-US" sz="1067" dirty="0">
                <a:latin typeface="+mj-lt"/>
              </a:rPr>
              <a:t>, however, some of the results might be reused (adapt) for UEs as well.</a:t>
            </a:r>
          </a:p>
          <a:p>
            <a:pPr marL="895328" lvl="1" indent="-355591">
              <a:spcAft>
                <a:spcPts val="400"/>
              </a:spcAft>
              <a:buNone/>
            </a:pPr>
            <a:r>
              <a:rPr lang="en-US" sz="1067" i="1" dirty="0">
                <a:latin typeface="+mj-lt"/>
              </a:rPr>
              <a:t>Note: </a:t>
            </a:r>
            <a:r>
              <a:rPr lang="en-US" sz="1067" dirty="0">
                <a:latin typeface="+mj-lt"/>
              </a:rPr>
              <a:t>The study has the primary goal to investigate the flexible and full-duplex operation in unpaired spectrum, however, paired spectrum bands are not excluded and can be covered within the study as well.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D2F318B-1454-214C-BFC7-E20C98990F70}"/>
              </a:ext>
            </a:extLst>
          </p:cNvPr>
          <p:cNvSpPr txBox="1"/>
          <p:nvPr/>
        </p:nvSpPr>
        <p:spPr>
          <a:xfrm>
            <a:off x="9035792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759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Summary of Objectives and Scope for Rel-18 SID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Objectives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latin typeface="+mj-lt"/>
              </a:rPr>
              <a:t>Definition of Self-and Cross-Link-Interference-Requirements</a:t>
            </a:r>
          </a:p>
          <a:p>
            <a:pPr lvl="2">
              <a:spcAft>
                <a:spcPts val="1200"/>
              </a:spcAft>
            </a:pPr>
            <a:r>
              <a:rPr lang="en-US" dirty="0">
                <a:latin typeface="+mj-lt"/>
              </a:rPr>
              <a:t>Support of legacy devices</a:t>
            </a:r>
          </a:p>
          <a:p>
            <a:pPr lvl="2">
              <a:spcAft>
                <a:spcPts val="1200"/>
              </a:spcAft>
            </a:pPr>
            <a:r>
              <a:rPr lang="en-US" dirty="0">
                <a:latin typeface="+mj-lt"/>
              </a:rPr>
              <a:t>Flexible sub-band allocation</a:t>
            </a:r>
          </a:p>
          <a:p>
            <a:r>
              <a:rPr lang="en-US" dirty="0">
                <a:latin typeface="+mj-lt"/>
              </a:rPr>
              <a:t>Scope</a:t>
            </a:r>
          </a:p>
          <a:p>
            <a:pPr lvl="1"/>
            <a:r>
              <a:rPr lang="en-US" dirty="0">
                <a:latin typeface="+mj-lt"/>
              </a:rPr>
              <a:t>Study and categorize relevant Use Cases and Application Scenarios</a:t>
            </a:r>
          </a:p>
          <a:p>
            <a:pPr lvl="1"/>
            <a:r>
              <a:rPr lang="en-US" dirty="0">
                <a:latin typeface="+mj-lt"/>
              </a:rPr>
              <a:t>Enhanced throughput, reliability, sensing and positioning by supporting FDR</a:t>
            </a:r>
          </a:p>
          <a:p>
            <a:pPr lvl="1"/>
            <a:r>
              <a:rPr lang="en-US" dirty="0">
                <a:latin typeface="+mj-lt"/>
              </a:rPr>
              <a:t>Enhanced interference management in FDR scenarios e.g. by enhanced CLI reporting functionality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B4876F1-9479-114C-B386-D193C462DFEB}"/>
              </a:ext>
            </a:extLst>
          </p:cNvPr>
          <p:cNvSpPr txBox="1"/>
          <p:nvPr/>
        </p:nvSpPr>
        <p:spPr>
          <a:xfrm>
            <a:off x="9035792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0381578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624D4BD603C494D8619E511287172B4" ma:contentTypeVersion="10" ma:contentTypeDescription="Ein neues Dokument erstellen." ma:contentTypeScope="" ma:versionID="a922b3cf7250923750feab0075387c22">
  <xsd:schema xmlns:xsd="http://www.w3.org/2001/XMLSchema" xmlns:xs="http://www.w3.org/2001/XMLSchema" xmlns:p="http://schemas.microsoft.com/office/2006/metadata/properties" xmlns:ns2="81f21dd9-5de3-44a3-9c4e-ab308fbc6c41" targetNamespace="http://schemas.microsoft.com/office/2006/metadata/properties" ma:root="true" ma:fieldsID="39ca93584b6cb59a43196dc73dfbb633" ns2:_="">
    <xsd:import namespace="81f21dd9-5de3-44a3-9c4e-ab308fbc6c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21dd9-5de3-44a3-9c4e-ab308fbc6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FB6722-A9DE-4EE1-99C1-B18D7100C6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B0BC42-2B65-4ED8-9272-2C9841268A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9F8235-BAA3-4E7E-9610-142952AA7CAC}">
  <ds:schemaRefs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Microsoft Macintosh PowerPoint</Application>
  <PresentationFormat>Breitbild</PresentationFormat>
  <Paragraphs>75</Paragraphs>
  <Slides>7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Arial</vt:lpstr>
      <vt:lpstr>Calibri</vt:lpstr>
      <vt:lpstr>Frutiger LT Com 45 Light</vt:lpstr>
      <vt:lpstr>Frutiger LT Com 55 Roman</vt:lpstr>
      <vt:lpstr>Wingdings</vt:lpstr>
      <vt:lpstr>P10_110616_ppt_Master_Ins_de_4zu3</vt:lpstr>
      <vt:lpstr>1_P10_110616_ppt_Master_Ins_de_4zu3</vt:lpstr>
      <vt:lpstr>Scope for Full Duplex Operation Study for Rel-18  </vt:lpstr>
      <vt:lpstr>MOTIVATION &amp; KEY CHALLENGES</vt:lpstr>
      <vt:lpstr>Full-Duplex gNB and Multi-User FDM Uplink (Flexible FDD UEs)</vt:lpstr>
      <vt:lpstr>Crosslink (UE-UE) Interference Handling Techniques for Full-Duplex gNB Operation</vt:lpstr>
      <vt:lpstr>Scope and Objectives of FDR Study Item  (I)</vt:lpstr>
      <vt:lpstr>Scope and Objectives of FDR Study Item (II)</vt:lpstr>
      <vt:lpstr>Enhanced Sidelink Features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Fraunhofer View on rel-18 (DRAFT)</dc:title>
  <dc:creator/>
  <cp:lastModifiedBy/>
  <cp:revision>31</cp:revision>
  <dcterms:created xsi:type="dcterms:W3CDTF">2019-05-27T16:19:08Z</dcterms:created>
  <dcterms:modified xsi:type="dcterms:W3CDTF">2021-06-07T12:23:43Z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0x010100E624D4BD603C494D8619E511287172B4</vt:lpwstr>
  </property>
</Properties>
</file>