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60" r:id="rId1"/>
    <p:sldMasterId id="2147483668" r:id="rId2"/>
  </p:sldMasterIdLst>
  <p:notesMasterIdLst>
    <p:notesMasterId r:id="rId9"/>
  </p:notesMasterIdLst>
  <p:sldIdLst>
    <p:sldId id="950" r:id="rId3"/>
    <p:sldId id="1046" r:id="rId4"/>
    <p:sldId id="1047" r:id="rId5"/>
    <p:sldId id="1048" r:id="rId6"/>
    <p:sldId id="1049" r:id="rId7"/>
    <p:sldId id="1050" r:id="rId8"/>
  </p:sldIdLst>
  <p:sldSz cx="12192000" cy="6858000"/>
  <p:notesSz cx="6858000" cy="9144000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Frutiger LT Com 55 Roman" panose="020B0503030504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Frutiger LT Com 55 Roman" panose="020B0503030504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Frutiger LT Com 55 Roman" panose="020B0503030504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Frutiger LT Com 55 Roman" panose="020B0503030504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Frutiger LT Com 55 Roman" panose="020B0503030504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Frutiger LT Com 55 Roman" panose="020B0503030504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Frutiger LT Com 55 Roman" panose="020B0503030504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Frutiger LT Com 55 Roman" panose="020B0503030504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Frutiger LT Com 55 Roman" panose="020B0503030504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573CD"/>
    <a:srgbClr val="0462B0"/>
    <a:srgbClr val="0085B4"/>
    <a:srgbClr val="DD6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589" autoAdjust="0"/>
    <p:restoredTop sz="90123" autoAdjust="0"/>
  </p:normalViewPr>
  <p:slideViewPr>
    <p:cSldViewPr snapToGrid="0" snapToObjects="1" showGuides="1">
      <p:cViewPr varScale="1">
        <p:scale>
          <a:sx n="147" d="100"/>
          <a:sy n="147" d="100"/>
        </p:scale>
        <p:origin x="1314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commentAuthors" Target="commentAuthor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70BA6F18-C63C-443C-BFC0-8ABB4C5DC06C}" type="datetimeFigureOut">
              <a:rPr lang="de-DE"/>
              <a:pPr>
                <a:defRPr/>
              </a:pPr>
              <a:t>07.06.2021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de-DE" noProof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noProof="0"/>
              <a:t>Mastertextformat bearbeiten
Zweite Ebene
Dritte Ebene
Vierte Ebene
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7EB42600-BE7C-4DF4-AA6A-A7ADAAF17964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742950" indent="-28575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1143000" indent="-228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600200" indent="-228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2057400" indent="-228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Folienbildplatzhalt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Notizenplatzhalt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 dirty="0"/>
          </a:p>
        </p:txBody>
      </p:sp>
      <p:sp>
        <p:nvSpPr>
          <p:cNvPr id="11268" name="Foliennummernplatzhalt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Frutiger LT Com 55 Roman" panose="020B0503030504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utiger LT Com 55 Roman" panose="020B0503030504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utiger LT Com 55 Roman" panose="020B0503030504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utiger LT Com 55 Roman" panose="020B0503030504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utiger LT Com 55 Roman" panose="020B0503030504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anose="020B0503030504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anose="020B0503030504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anose="020B0503030504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anose="020B0503030504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BDAF04F-0C7C-43E2-845B-396172DC05AD}" type="slidenum">
              <a:rPr lang="de-DE" altLang="en-US">
                <a:latin typeface="Calibri" panose="020F050202020403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de-DE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340039-0A72-5E43-8325-B03295AAD689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958670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Line 13"/>
          <p:cNvSpPr>
            <a:spLocks noChangeShapeType="1"/>
          </p:cNvSpPr>
          <p:nvPr userDrawn="1"/>
        </p:nvSpPr>
        <p:spPr bwMode="auto">
          <a:xfrm>
            <a:off x="622300" y="2492375"/>
            <a:ext cx="10942638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" name="Line 12"/>
          <p:cNvSpPr>
            <a:spLocks noChangeShapeType="1"/>
          </p:cNvSpPr>
          <p:nvPr userDrawn="1"/>
        </p:nvSpPr>
        <p:spPr bwMode="auto">
          <a:xfrm flipV="1">
            <a:off x="622300" y="404813"/>
            <a:ext cx="10942638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22300" y="1773238"/>
            <a:ext cx="10944000" cy="64762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 noProof="0"/>
              <a:t>Formatvorlage des Untertitelmasters durch Klicken bearbeiten</a:t>
            </a:r>
            <a:endParaRPr lang="de-DE" noProof="0" dirty="0"/>
          </a:p>
        </p:txBody>
      </p:sp>
      <p:sp>
        <p:nvSpPr>
          <p:cNvPr id="5" name="Bildplatzhalter 2"/>
          <p:cNvSpPr>
            <a:spLocks noGrp="1"/>
          </p:cNvSpPr>
          <p:nvPr>
            <p:ph type="pic" sz="quarter" idx="10"/>
          </p:nvPr>
        </p:nvSpPr>
        <p:spPr>
          <a:xfrm>
            <a:off x="622300" y="2636912"/>
            <a:ext cx="10944000" cy="3384470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pPr lvl="0"/>
            <a:r>
              <a:rPr lang="de-DE" noProof="0"/>
              <a:t>Bild durch Klicken auf Symbol hinzufügen</a:t>
            </a:r>
          </a:p>
        </p:txBody>
      </p:sp>
      <p:sp>
        <p:nvSpPr>
          <p:cNvPr id="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22300" y="476823"/>
            <a:ext cx="10944000" cy="1008140"/>
          </a:xfrm>
          <a:noFill/>
        </p:spPr>
        <p:txBody>
          <a:bodyPr/>
          <a:lstStyle>
            <a:lvl1pPr marL="0" indent="0">
              <a:defRPr sz="3200" cap="all" baseline="0"/>
            </a:lvl1pPr>
          </a:lstStyle>
          <a:p>
            <a:pPr lvl="0"/>
            <a:r>
              <a:rPr lang="de-DE" noProof="0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40357909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mit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12"/>
          <p:cNvSpPr>
            <a:spLocks noChangeShapeType="1"/>
          </p:cNvSpPr>
          <p:nvPr userDrawn="1"/>
        </p:nvSpPr>
        <p:spPr bwMode="auto">
          <a:xfrm flipV="1">
            <a:off x="622300" y="406400"/>
            <a:ext cx="10942638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13"/>
          <p:cNvSpPr>
            <a:spLocks noChangeShapeType="1"/>
          </p:cNvSpPr>
          <p:nvPr userDrawn="1"/>
        </p:nvSpPr>
        <p:spPr bwMode="auto">
          <a:xfrm>
            <a:off x="622300" y="2492375"/>
            <a:ext cx="10942638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7"/>
          <p:cNvSpPr>
            <a:spLocks noChangeShapeType="1"/>
          </p:cNvSpPr>
          <p:nvPr userDrawn="1"/>
        </p:nvSpPr>
        <p:spPr bwMode="auto">
          <a:xfrm flipV="1">
            <a:off x="627063" y="6165850"/>
            <a:ext cx="10942637" cy="0"/>
          </a:xfrm>
          <a:prstGeom prst="line">
            <a:avLst/>
          </a:prstGeom>
          <a:noFill/>
          <a:ln w="317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7" name="Grafik 1" descr="Logo_ausgetauscht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3300" y="6337300"/>
            <a:ext cx="1519238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Grafik 1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6335713"/>
            <a:ext cx="1474788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feld 2"/>
          <p:cNvSpPr txBox="1">
            <a:spLocks noChangeArrowheads="1"/>
          </p:cNvSpPr>
          <p:nvPr userDrawn="1"/>
        </p:nvSpPr>
        <p:spPr bwMode="auto">
          <a:xfrm>
            <a:off x="11088688" y="6337300"/>
            <a:ext cx="588962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9pPr>
          </a:lstStyle>
          <a:p>
            <a:pPr eaLnBrk="1" hangingPunct="1">
              <a:defRPr/>
            </a:pPr>
            <a:fld id="{41B5004B-D97E-4041-B830-D4E263145E36}" type="slidenum">
              <a:rPr lang="de-DE" sz="1100">
                <a:solidFill>
                  <a:srgbClr val="000000"/>
                </a:solidFill>
                <a:latin typeface="Frutiger LT Com 45 Light" pitchFamily="34" charset="0"/>
              </a:rPr>
              <a:pPr eaLnBrk="1" hangingPunct="1">
                <a:defRPr/>
              </a:pPr>
              <a:t>‹#›</a:t>
            </a:fld>
            <a:endParaRPr lang="de-DE" sz="1100" dirty="0">
              <a:solidFill>
                <a:srgbClr val="000000"/>
              </a:solidFill>
              <a:latin typeface="Frutiger LT Com 45 Light" pitchFamily="34" charset="0"/>
            </a:endParaRPr>
          </a:p>
        </p:txBody>
      </p:sp>
      <p:sp>
        <p:nvSpPr>
          <p:cNvPr id="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22300" y="476823"/>
            <a:ext cx="10944000" cy="1008140"/>
          </a:xfrm>
          <a:noFill/>
        </p:spPr>
        <p:txBody>
          <a:bodyPr/>
          <a:lstStyle>
            <a:lvl1pPr marL="0" indent="0">
              <a:defRPr sz="3200" cap="all" baseline="0"/>
            </a:lvl1pPr>
          </a:lstStyle>
          <a:p>
            <a:pPr lvl="0"/>
            <a:r>
              <a:rPr lang="de-DE" noProof="0"/>
              <a:t>Titelmasterformat durch Klicken bearbeiten</a:t>
            </a:r>
            <a:endParaRPr lang="de-DE" noProof="0" dirty="0"/>
          </a:p>
        </p:txBody>
      </p:sp>
      <p:sp>
        <p:nvSpPr>
          <p:cNvPr id="1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22300" y="1773238"/>
            <a:ext cx="10944000" cy="64762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 noProof="0" dirty="0"/>
              <a:t>Formatvorlage des Untertitelmasters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18096323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12"/>
          <p:cNvSpPr>
            <a:spLocks noChangeShapeType="1"/>
          </p:cNvSpPr>
          <p:nvPr userDrawn="1"/>
        </p:nvSpPr>
        <p:spPr bwMode="auto">
          <a:xfrm flipV="1">
            <a:off x="622300" y="406400"/>
            <a:ext cx="10942638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623888" y="1558925"/>
            <a:ext cx="10944225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22300" y="476823"/>
            <a:ext cx="10944000" cy="1007908"/>
          </a:xfrm>
        </p:spPr>
        <p:txBody>
          <a:bodyPr/>
          <a:lstStyle>
            <a:lvl1pPr marL="0" indent="0">
              <a:defRPr sz="3200" cap="all" baseline="0"/>
            </a:lvl1pPr>
          </a:lstStyle>
          <a:p>
            <a:pPr lvl="0"/>
            <a:r>
              <a:rPr lang="de-DE" noProof="0" dirty="0"/>
              <a:t>Titelmasterformat durch Klicken bearbeiten</a:t>
            </a:r>
          </a:p>
        </p:txBody>
      </p:sp>
      <p:sp>
        <p:nvSpPr>
          <p:cNvPr id="6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622301" y="1773238"/>
            <a:ext cx="10945700" cy="4248150"/>
          </a:xfrm>
        </p:spPr>
        <p:txBody>
          <a:bodyPr/>
          <a:lstStyle>
            <a:lvl1pPr marL="360000" indent="-360000">
              <a:buFont typeface="Wingdings" pitchFamily="2" charset="2"/>
              <a:buChar char="n"/>
              <a:defRPr/>
            </a:lvl1pPr>
            <a:lvl2pPr marL="720000" indent="-360000">
              <a:buFont typeface="Wingdings" pitchFamily="2" charset="2"/>
              <a:buChar char="n"/>
              <a:defRPr/>
            </a:lvl2pPr>
            <a:lvl3pPr marL="1080000">
              <a:defRPr/>
            </a:lvl3pPr>
            <a:lvl4pPr marL="1440000">
              <a:defRPr/>
            </a:lvl4pPr>
            <a:lvl5pPr marL="1800000" indent="-360000">
              <a:defRPr/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0376088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2300" y="334800"/>
            <a:ext cx="10944000" cy="369332"/>
          </a:xfrm>
        </p:spPr>
        <p:txBody>
          <a:bodyPr>
            <a:spAutoFit/>
          </a:bodyPr>
          <a:lstStyle>
            <a:lvl1pPr marL="0" indent="0" defTabSz="504000">
              <a:defRPr/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22300" y="1773238"/>
            <a:ext cx="10944000" cy="4248150"/>
          </a:xfr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3003656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zwei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2300" y="334800"/>
            <a:ext cx="10944000" cy="369332"/>
          </a:xfrm>
        </p:spPr>
        <p:txBody>
          <a:bodyPr>
            <a:spAutoFit/>
          </a:bodyPr>
          <a:lstStyle>
            <a:lvl1pPr marL="0" indent="0" defTabSz="504000">
              <a:defRPr/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22301" y="1773238"/>
            <a:ext cx="5377689" cy="4248050"/>
          </a:xfr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2"/>
          <p:cNvSpPr>
            <a:spLocks noGrp="1"/>
          </p:cNvSpPr>
          <p:nvPr>
            <p:ph idx="10"/>
          </p:nvPr>
        </p:nvSpPr>
        <p:spPr>
          <a:xfrm>
            <a:off x="6192012" y="1772816"/>
            <a:ext cx="5377689" cy="4248050"/>
          </a:xfr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21405319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_mit_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2300" y="334800"/>
            <a:ext cx="10944000" cy="369332"/>
          </a:xfrm>
        </p:spPr>
        <p:txBody>
          <a:bodyPr>
            <a:spAutoFit/>
          </a:bodyPr>
          <a:lstStyle>
            <a:lvl1pPr marL="0" indent="0" defTabSz="504000">
              <a:defRPr/>
            </a:lvl1pPr>
          </a:lstStyle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266529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67480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mit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12"/>
          <p:cNvSpPr>
            <a:spLocks noChangeShapeType="1"/>
          </p:cNvSpPr>
          <p:nvPr userDrawn="1"/>
        </p:nvSpPr>
        <p:spPr bwMode="auto">
          <a:xfrm flipV="1">
            <a:off x="622300" y="406400"/>
            <a:ext cx="10942638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13"/>
          <p:cNvSpPr>
            <a:spLocks noChangeShapeType="1"/>
          </p:cNvSpPr>
          <p:nvPr userDrawn="1"/>
        </p:nvSpPr>
        <p:spPr bwMode="auto">
          <a:xfrm>
            <a:off x="622300" y="2492375"/>
            <a:ext cx="10942638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Line 7"/>
          <p:cNvSpPr>
            <a:spLocks noChangeShapeType="1"/>
          </p:cNvSpPr>
          <p:nvPr userDrawn="1"/>
        </p:nvSpPr>
        <p:spPr bwMode="auto">
          <a:xfrm flipV="1">
            <a:off x="627063" y="6165850"/>
            <a:ext cx="10942637" cy="0"/>
          </a:xfrm>
          <a:prstGeom prst="line">
            <a:avLst/>
          </a:prstGeom>
          <a:noFill/>
          <a:ln w="317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7" name="Grafik 1" descr="Logo_ausgetauscht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3300" y="6337300"/>
            <a:ext cx="1519238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Grafik 1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6335713"/>
            <a:ext cx="1474788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feld 2"/>
          <p:cNvSpPr txBox="1">
            <a:spLocks noChangeArrowheads="1"/>
          </p:cNvSpPr>
          <p:nvPr userDrawn="1"/>
        </p:nvSpPr>
        <p:spPr bwMode="auto">
          <a:xfrm>
            <a:off x="11088688" y="6337300"/>
            <a:ext cx="588962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9pPr>
          </a:lstStyle>
          <a:p>
            <a:pPr eaLnBrk="1" hangingPunct="1">
              <a:defRPr/>
            </a:pPr>
            <a:fld id="{ED509D37-B9AC-495A-9056-47C205B675AB}" type="slidenum">
              <a:rPr lang="de-DE" sz="1100">
                <a:solidFill>
                  <a:srgbClr val="000000"/>
                </a:solidFill>
                <a:latin typeface="Frutiger LT Com 45 Light" pitchFamily="34" charset="0"/>
              </a:rPr>
              <a:pPr eaLnBrk="1" hangingPunct="1">
                <a:defRPr/>
              </a:pPr>
              <a:t>‹#›</a:t>
            </a:fld>
            <a:endParaRPr lang="de-DE" sz="1100" dirty="0">
              <a:solidFill>
                <a:srgbClr val="000000"/>
              </a:solidFill>
              <a:latin typeface="Frutiger LT Com 45 Light" pitchFamily="34" charset="0"/>
            </a:endParaRPr>
          </a:p>
        </p:txBody>
      </p:sp>
      <p:sp>
        <p:nvSpPr>
          <p:cNvPr id="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22300" y="476823"/>
            <a:ext cx="10944000" cy="1008140"/>
          </a:xfrm>
          <a:noFill/>
        </p:spPr>
        <p:txBody>
          <a:bodyPr/>
          <a:lstStyle>
            <a:lvl1pPr marL="0" indent="0">
              <a:defRPr sz="3200" cap="all" baseline="0"/>
            </a:lvl1pPr>
          </a:lstStyle>
          <a:p>
            <a:pPr lvl="0"/>
            <a:r>
              <a:rPr lang="de-DE" noProof="0"/>
              <a:t>Titelmasterformat durch Klicken bearbeiten</a:t>
            </a:r>
            <a:endParaRPr lang="de-DE" noProof="0" dirty="0"/>
          </a:p>
        </p:txBody>
      </p:sp>
      <p:sp>
        <p:nvSpPr>
          <p:cNvPr id="1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22300" y="1773238"/>
            <a:ext cx="10944000" cy="64762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 noProof="0" dirty="0"/>
              <a:t>Formatvorlage des Untertitelmasters durch Klicken bearbeiten</a:t>
            </a:r>
          </a:p>
        </p:txBody>
      </p:sp>
      <p:sp>
        <p:nvSpPr>
          <p:cNvPr id="2" name="TextBox 1"/>
          <p:cNvSpPr txBox="1"/>
          <p:nvPr userDrawn="1"/>
        </p:nvSpPr>
        <p:spPr>
          <a:xfrm>
            <a:off x="0" y="6342063"/>
            <a:ext cx="1219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RWS-210324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76761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12"/>
          <p:cNvSpPr>
            <a:spLocks noChangeShapeType="1"/>
          </p:cNvSpPr>
          <p:nvPr userDrawn="1"/>
        </p:nvSpPr>
        <p:spPr bwMode="auto">
          <a:xfrm flipV="1">
            <a:off x="622300" y="406400"/>
            <a:ext cx="10942638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623888" y="1558925"/>
            <a:ext cx="10944225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22300" y="476823"/>
            <a:ext cx="10944000" cy="1007908"/>
          </a:xfrm>
        </p:spPr>
        <p:txBody>
          <a:bodyPr/>
          <a:lstStyle>
            <a:lvl1pPr marL="0" indent="0">
              <a:defRPr sz="3200" cap="all" baseline="0"/>
            </a:lvl1pPr>
          </a:lstStyle>
          <a:p>
            <a:pPr lvl="0"/>
            <a:r>
              <a:rPr lang="de-DE" noProof="0" dirty="0"/>
              <a:t>Titelmasterformat durch Klicken bearbeiten</a:t>
            </a:r>
          </a:p>
        </p:txBody>
      </p:sp>
      <p:sp>
        <p:nvSpPr>
          <p:cNvPr id="6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622301" y="1773238"/>
            <a:ext cx="10945700" cy="4248150"/>
          </a:xfrm>
        </p:spPr>
        <p:txBody>
          <a:bodyPr/>
          <a:lstStyle>
            <a:lvl1pPr marL="360000" indent="-360000">
              <a:buFont typeface="Wingdings" pitchFamily="2" charset="2"/>
              <a:buChar char="n"/>
              <a:defRPr/>
            </a:lvl1pPr>
            <a:lvl2pPr marL="720000" indent="-360000">
              <a:buFont typeface="Wingdings" pitchFamily="2" charset="2"/>
              <a:buChar char="n"/>
              <a:defRPr/>
            </a:lvl2pPr>
            <a:lvl3pPr marL="1080000">
              <a:defRPr/>
            </a:lvl3pPr>
            <a:lvl4pPr marL="1440000">
              <a:defRPr/>
            </a:lvl4pPr>
            <a:lvl5pPr marL="1800000" indent="-360000">
              <a:defRPr/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4607168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2300" y="334800"/>
            <a:ext cx="10944000" cy="369332"/>
          </a:xfrm>
        </p:spPr>
        <p:txBody>
          <a:bodyPr>
            <a:spAutoFit/>
          </a:bodyPr>
          <a:lstStyle>
            <a:lvl1pPr marL="0" indent="0" defTabSz="504000">
              <a:defRPr/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22300" y="1773238"/>
            <a:ext cx="10944000" cy="4248150"/>
          </a:xfr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5637392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zwei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2300" y="334800"/>
            <a:ext cx="10944000" cy="369332"/>
          </a:xfrm>
        </p:spPr>
        <p:txBody>
          <a:bodyPr>
            <a:spAutoFit/>
          </a:bodyPr>
          <a:lstStyle>
            <a:lvl1pPr marL="0" indent="0" defTabSz="504000">
              <a:defRPr/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22301" y="1773238"/>
            <a:ext cx="5377689" cy="4248050"/>
          </a:xfr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2"/>
          <p:cNvSpPr>
            <a:spLocks noGrp="1"/>
          </p:cNvSpPr>
          <p:nvPr>
            <p:ph idx="10"/>
          </p:nvPr>
        </p:nvSpPr>
        <p:spPr>
          <a:xfrm>
            <a:off x="6192012" y="1772816"/>
            <a:ext cx="5377689" cy="4248050"/>
          </a:xfr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40819038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_mit_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2300" y="334800"/>
            <a:ext cx="10944000" cy="369332"/>
          </a:xfrm>
        </p:spPr>
        <p:txBody>
          <a:bodyPr>
            <a:spAutoFit/>
          </a:bodyPr>
          <a:lstStyle>
            <a:lvl1pPr marL="0" indent="0" defTabSz="504000">
              <a:defRPr/>
            </a:lvl1pPr>
          </a:lstStyle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24312897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53569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halt mit Unter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15"/>
          <p:cNvSpPr>
            <a:spLocks noGrp="1"/>
          </p:cNvSpPr>
          <p:nvPr>
            <p:ph type="body" sz="quarter" idx="10"/>
          </p:nvPr>
        </p:nvSpPr>
        <p:spPr>
          <a:xfrm>
            <a:off x="638355" y="836712"/>
            <a:ext cx="10921041" cy="494400"/>
          </a:xfrm>
        </p:spPr>
        <p:txBody>
          <a:bodyPr/>
          <a:lstStyle>
            <a:lvl1pPr marL="0" indent="0">
              <a:buNone/>
              <a:defRPr sz="2400" b="1">
                <a:solidFill>
                  <a:schemeClr val="tx2"/>
                </a:solidFill>
                <a:latin typeface="+mj-lt"/>
              </a:defRPr>
            </a:lvl1pPr>
            <a:lvl2pPr marL="479988" indent="0">
              <a:buNone/>
              <a:defRPr/>
            </a:lvl2pPr>
            <a:lvl3pPr marL="959976" indent="0">
              <a:buNone/>
              <a:defRPr/>
            </a:lvl3pPr>
            <a:lvl4pPr marL="1439964" indent="0">
              <a:buNone/>
              <a:defRPr/>
            </a:lvl4pPr>
            <a:lvl5pPr marL="1919952" indent="0">
              <a:buNone/>
              <a:defRPr/>
            </a:lvl5pPr>
          </a:lstStyle>
          <a:p>
            <a:pPr lvl="0"/>
            <a:endParaRPr lang="de-DE" dirty="0"/>
          </a:p>
        </p:txBody>
      </p:sp>
      <p:sp>
        <p:nvSpPr>
          <p:cNvPr id="8" name="Inhaltsplatzhalter 2"/>
          <p:cNvSpPr>
            <a:spLocks noGrp="1"/>
          </p:cNvSpPr>
          <p:nvPr>
            <p:ph idx="1"/>
          </p:nvPr>
        </p:nvSpPr>
        <p:spPr>
          <a:xfrm>
            <a:off x="638355" y="1508788"/>
            <a:ext cx="10921041" cy="4512603"/>
          </a:xfr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355" y="334963"/>
            <a:ext cx="10921041" cy="501749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TextBox 4"/>
          <p:cNvSpPr txBox="1"/>
          <p:nvPr userDrawn="1"/>
        </p:nvSpPr>
        <p:spPr>
          <a:xfrm>
            <a:off x="9411912" y="330541"/>
            <a:ext cx="21474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/>
              <a:t>RWS-210324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91456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Line 13"/>
          <p:cNvSpPr>
            <a:spLocks noChangeShapeType="1"/>
          </p:cNvSpPr>
          <p:nvPr userDrawn="1"/>
        </p:nvSpPr>
        <p:spPr bwMode="auto">
          <a:xfrm>
            <a:off x="622300" y="2492375"/>
            <a:ext cx="10942638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" name="Line 12"/>
          <p:cNvSpPr>
            <a:spLocks noChangeShapeType="1"/>
          </p:cNvSpPr>
          <p:nvPr userDrawn="1"/>
        </p:nvSpPr>
        <p:spPr bwMode="auto">
          <a:xfrm flipV="1">
            <a:off x="622300" y="404813"/>
            <a:ext cx="10942638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22300" y="1773238"/>
            <a:ext cx="10944000" cy="64762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 noProof="0"/>
              <a:t>Formatvorlage des Untertitelmasters durch Klicken bearbeiten</a:t>
            </a:r>
            <a:endParaRPr lang="de-DE" noProof="0" dirty="0"/>
          </a:p>
        </p:txBody>
      </p:sp>
      <p:sp>
        <p:nvSpPr>
          <p:cNvPr id="5" name="Bildplatzhalter 2"/>
          <p:cNvSpPr>
            <a:spLocks noGrp="1"/>
          </p:cNvSpPr>
          <p:nvPr>
            <p:ph type="pic" sz="quarter" idx="10"/>
          </p:nvPr>
        </p:nvSpPr>
        <p:spPr>
          <a:xfrm>
            <a:off x="622300" y="2636912"/>
            <a:ext cx="10944000" cy="3384470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pPr lvl="0"/>
            <a:r>
              <a:rPr lang="de-DE" noProof="0"/>
              <a:t>Bild durch Klicken auf Symbol hinzufügen</a:t>
            </a:r>
          </a:p>
        </p:txBody>
      </p:sp>
      <p:sp>
        <p:nvSpPr>
          <p:cNvPr id="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22300" y="476823"/>
            <a:ext cx="10944000" cy="1008140"/>
          </a:xfrm>
          <a:noFill/>
        </p:spPr>
        <p:txBody>
          <a:bodyPr/>
          <a:lstStyle>
            <a:lvl1pPr marL="0" indent="0">
              <a:defRPr sz="3200" cap="all" baseline="0"/>
            </a:lvl1pPr>
          </a:lstStyle>
          <a:p>
            <a:pPr lvl="0"/>
            <a:r>
              <a:rPr lang="de-DE" noProof="0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2267123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emf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10" Type="http://schemas.openxmlformats.org/officeDocument/2006/relationships/image" Target="../media/image2.emf"/><Relationship Id="rId4" Type="http://schemas.openxmlformats.org/officeDocument/2006/relationships/slideLayout" Target="../slideLayouts/slideLayout12.xml"/><Relationship Id="rId9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22300" y="334963"/>
            <a:ext cx="10942638" cy="122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/>
              <a:t>Mastertitelformat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39763" y="1773238"/>
            <a:ext cx="10942637" cy="424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/>
              <a:t>Mastertextformat bearbeiten</a:t>
            </a:r>
          </a:p>
          <a:p>
            <a:pPr lvl="1"/>
            <a:r>
              <a:rPr lang="de-DE" altLang="en-US"/>
              <a:t>Zweite Ebene</a:t>
            </a:r>
          </a:p>
          <a:p>
            <a:pPr lvl="2"/>
            <a:r>
              <a:rPr lang="de-DE" altLang="en-US"/>
              <a:t>Dritte Ebene</a:t>
            </a:r>
          </a:p>
          <a:p>
            <a:pPr lvl="3"/>
            <a:r>
              <a:rPr lang="de-DE" altLang="en-US"/>
              <a:t>Vierte Ebene</a:t>
            </a:r>
          </a:p>
          <a:p>
            <a:pPr lvl="4"/>
            <a:r>
              <a:rPr lang="de-DE" altLang="en-US"/>
              <a:t>Fünfte Ebene</a:t>
            </a:r>
          </a:p>
        </p:txBody>
      </p:sp>
      <p:sp>
        <p:nvSpPr>
          <p:cNvPr id="1028" name="Line 7"/>
          <p:cNvSpPr>
            <a:spLocks noChangeShapeType="1"/>
          </p:cNvSpPr>
          <p:nvPr/>
        </p:nvSpPr>
        <p:spPr bwMode="auto">
          <a:xfrm flipV="1">
            <a:off x="627063" y="6165850"/>
            <a:ext cx="10942637" cy="0"/>
          </a:xfrm>
          <a:prstGeom prst="line">
            <a:avLst/>
          </a:prstGeom>
          <a:noFill/>
          <a:ln w="317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" name="Textfeld 2"/>
          <p:cNvSpPr txBox="1">
            <a:spLocks noChangeArrowheads="1"/>
          </p:cNvSpPr>
          <p:nvPr userDrawn="1"/>
        </p:nvSpPr>
        <p:spPr bwMode="auto">
          <a:xfrm>
            <a:off x="11088688" y="6337300"/>
            <a:ext cx="588962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9pPr>
          </a:lstStyle>
          <a:p>
            <a:pPr eaLnBrk="1" hangingPunct="1">
              <a:defRPr/>
            </a:pPr>
            <a:fld id="{E2883C74-71C6-4805-A63F-2882279697AF}" type="slidenum">
              <a:rPr lang="de-DE" sz="1100">
                <a:solidFill>
                  <a:srgbClr val="000000"/>
                </a:solidFill>
                <a:latin typeface="Frutiger LT Com 45 Light" pitchFamily="34" charset="0"/>
              </a:rPr>
              <a:pPr eaLnBrk="1" hangingPunct="1">
                <a:defRPr/>
              </a:pPr>
              <a:t>‹#›</a:t>
            </a:fld>
            <a:endParaRPr lang="de-DE" sz="1100" dirty="0">
              <a:solidFill>
                <a:srgbClr val="000000"/>
              </a:solidFill>
              <a:latin typeface="Frutiger LT Com 45 Light" pitchFamily="34" charset="0"/>
            </a:endParaRPr>
          </a:p>
        </p:txBody>
      </p:sp>
      <p:pic>
        <p:nvPicPr>
          <p:cNvPr id="1030" name="Grafik 1" descr="Logo_ausgetauscht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3300" y="6337300"/>
            <a:ext cx="1519238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Grafik 8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6335713"/>
            <a:ext cx="1474788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Textfeld 1"/>
          <p:cNvSpPr txBox="1">
            <a:spLocks noChangeArrowheads="1"/>
          </p:cNvSpPr>
          <p:nvPr userDrawn="1"/>
        </p:nvSpPr>
        <p:spPr bwMode="auto">
          <a:xfrm>
            <a:off x="4656138" y="6335713"/>
            <a:ext cx="457200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utiger LT Com 55 Roman" panose="020B0503030504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utiger LT Com 55 Roman" panose="020B0503030504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utiger LT Com 55 Roman" panose="020B0503030504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utiger LT Com 55 Roman" panose="020B0503030504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utiger LT Com 55 Roman" panose="020B0503030504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anose="020B0503030504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anose="020B0503030504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anose="020B0503030504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anose="020B0503030504020204" pitchFamily="34" charset="0"/>
              </a:defRPr>
            </a:lvl9pPr>
          </a:lstStyle>
          <a:p>
            <a:pPr eaLnBrk="1" hangingPunct="1"/>
            <a:r>
              <a:rPr lang="de-DE" altLang="en-US" sz="1100">
                <a:latin typeface="Frutiger LT Com 45 Light" panose="020B0303030504020204" pitchFamily="34" charset="0"/>
              </a:rPr>
              <a:t>3GPP Rel-18 WS May 28th – June 2nd, 2021, eMeeting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82" r:id="rId4"/>
    <p:sldLayoutId id="2147483683" r:id="rId5"/>
    <p:sldLayoutId id="2147483684" r:id="rId6"/>
    <p:sldLayoutId id="2147483685" r:id="rId7"/>
    <p:sldLayoutId id="2147483696" r:id="rId8"/>
  </p:sldLayoutIdLst>
  <p:hf hdr="0" ftr="0" dt="0"/>
  <p:txStyles>
    <p:titleStyle>
      <a:lvl1pPr algn="l" defTabSz="503238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+mj-lt"/>
          <a:ea typeface="+mj-ea"/>
          <a:cs typeface="+mj-cs"/>
        </a:defRPr>
      </a:lvl1pPr>
      <a:lvl2pPr algn="l" defTabSz="503238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2pPr>
      <a:lvl3pPr algn="l" defTabSz="503238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3pPr>
      <a:lvl4pPr algn="l" defTabSz="503238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4pPr>
      <a:lvl5pPr algn="l" defTabSz="503238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9pPr>
    </p:titleStyle>
    <p:bodyStyle>
      <a:lvl1pPr marL="358775" indent="-358775" algn="l" defTabSz="358775" rtl="0" eaLnBrk="0" fontAlgn="base" hangingPunct="0">
        <a:spcBef>
          <a:spcPct val="0"/>
        </a:spcBef>
        <a:spcAft>
          <a:spcPts val="900"/>
        </a:spcAft>
        <a:buClr>
          <a:schemeClr val="tx2"/>
        </a:buClr>
        <a:buFont typeface="Wingdings" panose="05000000000000000000" pitchFamily="2" charset="2"/>
        <a:buChar char="n"/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719138" indent="-358775" algn="l" defTabSz="358775" rtl="0" eaLnBrk="0" fontAlgn="base" hangingPunct="0">
        <a:spcBef>
          <a:spcPct val="0"/>
        </a:spcBef>
        <a:spcAft>
          <a:spcPts val="900"/>
        </a:spcAft>
        <a:buClr>
          <a:schemeClr val="bg2"/>
        </a:buClr>
        <a:buFont typeface="Wingdings" panose="05000000000000000000" pitchFamily="2" charset="2"/>
        <a:buChar char="n"/>
        <a:defRPr>
          <a:solidFill>
            <a:schemeClr val="tx1"/>
          </a:solidFill>
          <a:latin typeface="+mn-lt"/>
        </a:defRPr>
      </a:lvl2pPr>
      <a:lvl3pPr marL="1079500" indent="-358775" algn="l" defTabSz="358775" rtl="0" eaLnBrk="0" fontAlgn="base" hangingPunct="0">
        <a:spcBef>
          <a:spcPct val="0"/>
        </a:spcBef>
        <a:spcAft>
          <a:spcPts val="900"/>
        </a:spcAft>
        <a:buClr>
          <a:schemeClr val="bg2"/>
        </a:buClr>
        <a:buFont typeface="Wingdings" panose="05000000000000000000" pitchFamily="2" charset="2"/>
        <a:buChar char="n"/>
        <a:defRPr>
          <a:solidFill>
            <a:schemeClr val="tx1"/>
          </a:solidFill>
          <a:latin typeface="+mn-lt"/>
        </a:defRPr>
      </a:lvl3pPr>
      <a:lvl4pPr marL="1439863" indent="-358775" algn="l" defTabSz="358775" rtl="0" eaLnBrk="0" fontAlgn="base" hangingPunct="0">
        <a:spcBef>
          <a:spcPct val="0"/>
        </a:spcBef>
        <a:spcAft>
          <a:spcPts val="900"/>
        </a:spcAft>
        <a:buClr>
          <a:schemeClr val="bg2"/>
        </a:buClr>
        <a:buFont typeface="Wingdings" panose="05000000000000000000" pitchFamily="2" charset="2"/>
        <a:buChar char="n"/>
        <a:defRPr>
          <a:solidFill>
            <a:schemeClr val="tx1"/>
          </a:solidFill>
          <a:latin typeface="+mn-lt"/>
        </a:defRPr>
      </a:lvl4pPr>
      <a:lvl5pPr marL="1798638" indent="-358775" algn="l" defTabSz="358775" rtl="0" eaLnBrk="0" fontAlgn="base" hangingPunct="0">
        <a:spcBef>
          <a:spcPct val="0"/>
        </a:spcBef>
        <a:spcAft>
          <a:spcPts val="900"/>
        </a:spcAft>
        <a:buClr>
          <a:schemeClr val="bg2"/>
        </a:buClr>
        <a:buFont typeface="Wingdings" panose="05000000000000000000" pitchFamily="2" charset="2"/>
        <a:buChar char="n"/>
        <a:defRPr>
          <a:solidFill>
            <a:schemeClr val="tx1"/>
          </a:solidFill>
          <a:latin typeface="+mn-lt"/>
        </a:defRPr>
      </a:lvl5pPr>
      <a:lvl6pPr marL="1887538" indent="-358775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6pPr>
      <a:lvl7pPr marL="2344738" indent="-358775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7pPr>
      <a:lvl8pPr marL="2801938" indent="-358775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8pPr>
      <a:lvl9pPr marL="3259138" indent="-358775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22300" y="334963"/>
            <a:ext cx="10942638" cy="122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/>
              <a:t>Mastertitelformat bearbeiten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39763" y="1773238"/>
            <a:ext cx="10942637" cy="424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/>
              <a:t>Mastertextformat bearbeiten</a:t>
            </a:r>
          </a:p>
          <a:p>
            <a:pPr lvl="1"/>
            <a:r>
              <a:rPr lang="de-DE" altLang="en-US"/>
              <a:t>Zweite Ebene</a:t>
            </a:r>
          </a:p>
          <a:p>
            <a:pPr lvl="2"/>
            <a:r>
              <a:rPr lang="de-DE" altLang="en-US"/>
              <a:t>Dritte Ebene</a:t>
            </a:r>
          </a:p>
          <a:p>
            <a:pPr lvl="3"/>
            <a:r>
              <a:rPr lang="de-DE" altLang="en-US"/>
              <a:t>Vierte Ebene</a:t>
            </a:r>
          </a:p>
          <a:p>
            <a:pPr lvl="4"/>
            <a:r>
              <a:rPr lang="de-DE" altLang="en-US"/>
              <a:t>Fünfte Ebene</a:t>
            </a:r>
          </a:p>
        </p:txBody>
      </p:sp>
      <p:sp>
        <p:nvSpPr>
          <p:cNvPr id="2052" name="Line 7"/>
          <p:cNvSpPr>
            <a:spLocks noChangeShapeType="1"/>
          </p:cNvSpPr>
          <p:nvPr/>
        </p:nvSpPr>
        <p:spPr bwMode="auto">
          <a:xfrm flipV="1">
            <a:off x="627063" y="6165850"/>
            <a:ext cx="10942637" cy="0"/>
          </a:xfrm>
          <a:prstGeom prst="line">
            <a:avLst/>
          </a:prstGeom>
          <a:noFill/>
          <a:ln w="317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1" name="Textfeld 2"/>
          <p:cNvSpPr txBox="1">
            <a:spLocks noChangeArrowheads="1"/>
          </p:cNvSpPr>
          <p:nvPr userDrawn="1"/>
        </p:nvSpPr>
        <p:spPr bwMode="auto">
          <a:xfrm>
            <a:off x="11088688" y="6337300"/>
            <a:ext cx="588962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9pPr>
          </a:lstStyle>
          <a:p>
            <a:pPr eaLnBrk="1" hangingPunct="1">
              <a:defRPr/>
            </a:pPr>
            <a:fld id="{1BBA7FFE-23EB-4FDB-B869-7CA3AFAA778E}" type="slidenum">
              <a:rPr lang="de-DE" sz="1100">
                <a:solidFill>
                  <a:srgbClr val="000000"/>
                </a:solidFill>
                <a:latin typeface="Frutiger LT Com 45 Light" pitchFamily="34" charset="0"/>
              </a:rPr>
              <a:pPr eaLnBrk="1" hangingPunct="1">
                <a:defRPr/>
              </a:pPr>
              <a:t>‹#›</a:t>
            </a:fld>
            <a:endParaRPr lang="de-DE" sz="1100" dirty="0">
              <a:solidFill>
                <a:srgbClr val="000000"/>
              </a:solidFill>
              <a:latin typeface="Frutiger LT Com 45 Light" pitchFamily="34" charset="0"/>
            </a:endParaRPr>
          </a:p>
        </p:txBody>
      </p:sp>
      <p:pic>
        <p:nvPicPr>
          <p:cNvPr id="2054" name="Grafik 1" descr="Logo_ausgetauscht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3300" y="6337300"/>
            <a:ext cx="1519238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Grafik 8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6335713"/>
            <a:ext cx="1474788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6" name="Textfeld 1"/>
          <p:cNvSpPr txBox="1">
            <a:spLocks noChangeArrowheads="1"/>
          </p:cNvSpPr>
          <p:nvPr userDrawn="1"/>
        </p:nvSpPr>
        <p:spPr bwMode="auto">
          <a:xfrm>
            <a:off x="4656138" y="6335713"/>
            <a:ext cx="457200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utiger LT Com 55 Roman" panose="020B0503030504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utiger LT Com 55 Roman" panose="020B0503030504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utiger LT Com 55 Roman" panose="020B0503030504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utiger LT Com 55 Roman" panose="020B0503030504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utiger LT Com 55 Roman" panose="020B0503030504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anose="020B0503030504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anose="020B0503030504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anose="020B0503030504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anose="020B0503030504020204" pitchFamily="34" charset="0"/>
              </a:defRPr>
            </a:lvl9pPr>
          </a:lstStyle>
          <a:p>
            <a:pPr eaLnBrk="1" hangingPunct="1"/>
            <a:r>
              <a:rPr lang="de-DE" altLang="en-US" sz="1100"/>
              <a:t>3GPP Rel-18 WS May 28th – June 2nd, 2021, eMeeting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86" r:id="rId4"/>
    <p:sldLayoutId id="2147483687" r:id="rId5"/>
    <p:sldLayoutId id="2147483688" r:id="rId6"/>
    <p:sldLayoutId id="2147483689" r:id="rId7"/>
  </p:sldLayoutIdLst>
  <p:hf hdr="0" ftr="0" dt="0"/>
  <p:txStyles>
    <p:titleStyle>
      <a:lvl1pPr algn="l" defTabSz="503238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+mj-lt"/>
          <a:ea typeface="+mj-ea"/>
          <a:cs typeface="+mj-cs"/>
        </a:defRPr>
      </a:lvl1pPr>
      <a:lvl2pPr algn="l" defTabSz="503238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2pPr>
      <a:lvl3pPr algn="l" defTabSz="503238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3pPr>
      <a:lvl4pPr algn="l" defTabSz="503238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4pPr>
      <a:lvl5pPr algn="l" defTabSz="503238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9pPr>
    </p:titleStyle>
    <p:bodyStyle>
      <a:lvl1pPr marL="358775" indent="-358775" algn="l" defTabSz="358775" rtl="0" eaLnBrk="0" fontAlgn="base" hangingPunct="0">
        <a:spcBef>
          <a:spcPct val="0"/>
        </a:spcBef>
        <a:spcAft>
          <a:spcPts val="900"/>
        </a:spcAft>
        <a:buClr>
          <a:schemeClr val="tx2"/>
        </a:buClr>
        <a:buFont typeface="Wingdings" panose="05000000000000000000" pitchFamily="2" charset="2"/>
        <a:buChar char="n"/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719138" indent="-358775" algn="l" defTabSz="358775" rtl="0" eaLnBrk="0" fontAlgn="base" hangingPunct="0">
        <a:spcBef>
          <a:spcPct val="0"/>
        </a:spcBef>
        <a:spcAft>
          <a:spcPts val="900"/>
        </a:spcAft>
        <a:buClr>
          <a:schemeClr val="bg2"/>
        </a:buClr>
        <a:buFont typeface="Wingdings" panose="05000000000000000000" pitchFamily="2" charset="2"/>
        <a:buChar char="n"/>
        <a:defRPr>
          <a:solidFill>
            <a:schemeClr val="tx1"/>
          </a:solidFill>
          <a:latin typeface="+mn-lt"/>
        </a:defRPr>
      </a:lvl2pPr>
      <a:lvl3pPr marL="1079500" indent="-358775" algn="l" defTabSz="358775" rtl="0" eaLnBrk="0" fontAlgn="base" hangingPunct="0">
        <a:spcBef>
          <a:spcPct val="0"/>
        </a:spcBef>
        <a:spcAft>
          <a:spcPts val="900"/>
        </a:spcAft>
        <a:buClr>
          <a:schemeClr val="bg2"/>
        </a:buClr>
        <a:buFont typeface="Wingdings" panose="05000000000000000000" pitchFamily="2" charset="2"/>
        <a:buChar char="n"/>
        <a:defRPr>
          <a:solidFill>
            <a:schemeClr val="tx1"/>
          </a:solidFill>
          <a:latin typeface="+mn-lt"/>
        </a:defRPr>
      </a:lvl3pPr>
      <a:lvl4pPr marL="1439863" indent="-358775" algn="l" defTabSz="358775" rtl="0" eaLnBrk="0" fontAlgn="base" hangingPunct="0">
        <a:spcBef>
          <a:spcPct val="0"/>
        </a:spcBef>
        <a:spcAft>
          <a:spcPts val="900"/>
        </a:spcAft>
        <a:buClr>
          <a:schemeClr val="bg2"/>
        </a:buClr>
        <a:buFont typeface="Wingdings" panose="05000000000000000000" pitchFamily="2" charset="2"/>
        <a:buChar char="n"/>
        <a:defRPr>
          <a:solidFill>
            <a:schemeClr val="tx1"/>
          </a:solidFill>
          <a:latin typeface="+mn-lt"/>
        </a:defRPr>
      </a:lvl4pPr>
      <a:lvl5pPr marL="1798638" indent="-358775" algn="l" defTabSz="358775" rtl="0" eaLnBrk="0" fontAlgn="base" hangingPunct="0">
        <a:spcBef>
          <a:spcPct val="0"/>
        </a:spcBef>
        <a:spcAft>
          <a:spcPts val="900"/>
        </a:spcAft>
        <a:buClr>
          <a:schemeClr val="bg2"/>
        </a:buClr>
        <a:buFont typeface="Wingdings" panose="05000000000000000000" pitchFamily="2" charset="2"/>
        <a:buChar char="n"/>
        <a:defRPr>
          <a:solidFill>
            <a:schemeClr val="tx1"/>
          </a:solidFill>
          <a:latin typeface="+mn-lt"/>
        </a:defRPr>
      </a:lvl5pPr>
      <a:lvl6pPr marL="1887538" indent="-358775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6pPr>
      <a:lvl7pPr marL="2344738" indent="-358775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7pPr>
      <a:lvl8pPr marL="2801938" indent="-358775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8pPr>
      <a:lvl9pPr marL="3259138" indent="-358775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emf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.emf"/><Relationship Id="rId5" Type="http://schemas.openxmlformats.org/officeDocument/2006/relationships/image" Target="../media/image5.png"/><Relationship Id="rId4" Type="http://schemas.openxmlformats.org/officeDocument/2006/relationships/image" Target="../media/image4.emf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BCD1324-1A8A-5140-89C0-412BA282A9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2300" y="476250"/>
            <a:ext cx="10944225" cy="1008063"/>
          </a:xfrm>
        </p:spPr>
        <p:txBody>
          <a:bodyPr/>
          <a:lstStyle/>
          <a:p>
            <a:pPr>
              <a:defRPr/>
            </a:pPr>
            <a:r>
              <a:rPr lang="de-DE" sz="4400" dirty="0"/>
              <a:t>Views on Rel-18 IoT Topics</a:t>
            </a:r>
          </a:p>
        </p:txBody>
      </p:sp>
      <p:sp>
        <p:nvSpPr>
          <p:cNvPr id="10243" name="Untertitel 2"/>
          <p:cNvSpPr>
            <a:spLocks noGrp="1"/>
          </p:cNvSpPr>
          <p:nvPr>
            <p:ph type="subTitle" idx="1"/>
          </p:nvPr>
        </p:nvSpPr>
        <p:spPr>
          <a:xfrm>
            <a:off x="622300" y="1773238"/>
            <a:ext cx="10944225" cy="647700"/>
          </a:xfrm>
        </p:spPr>
        <p:txBody>
          <a:bodyPr/>
          <a:lstStyle/>
          <a:p>
            <a:r>
              <a:rPr lang="de-DE" altLang="en-US" dirty="0"/>
              <a:t>3GPP RAN </a:t>
            </a:r>
            <a:r>
              <a:rPr lang="de-DE" altLang="en-US" dirty="0" err="1"/>
              <a:t>Plenary</a:t>
            </a:r>
            <a:r>
              <a:rPr lang="de-DE" altLang="en-US" dirty="0"/>
              <a:t> Release 18 Workshop, June 28th – </a:t>
            </a:r>
            <a:r>
              <a:rPr lang="de-DE" altLang="en-US" dirty="0" err="1"/>
              <a:t>July</a:t>
            </a:r>
            <a:r>
              <a:rPr lang="de-DE" altLang="en-US" dirty="0"/>
              <a:t> 2nd 2021, </a:t>
            </a:r>
            <a:r>
              <a:rPr lang="de-DE" altLang="en-US" dirty="0" err="1"/>
              <a:t>eMeeting</a:t>
            </a:r>
            <a:endParaRPr lang="de-DE" altLang="en-US" dirty="0"/>
          </a:p>
        </p:txBody>
      </p:sp>
      <p:sp>
        <p:nvSpPr>
          <p:cNvPr id="10244" name="Textfeld 3"/>
          <p:cNvSpPr txBox="1">
            <a:spLocks noChangeArrowheads="1"/>
          </p:cNvSpPr>
          <p:nvPr/>
        </p:nvSpPr>
        <p:spPr bwMode="auto">
          <a:xfrm>
            <a:off x="622300" y="3179763"/>
            <a:ext cx="1094422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Frutiger LT Com 55 Roman" panose="020B0503030504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utiger LT Com 55 Roman" panose="020B0503030504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utiger LT Com 55 Roman" panose="020B0503030504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utiger LT Com 55 Roman" panose="020B0503030504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utiger LT Com 55 Roman" panose="020B0503030504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anose="020B0503030504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anose="020B0503030504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anose="020B0503030504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anose="020B0503030504020204" pitchFamily="34" charset="0"/>
              </a:defRPr>
            </a:lvl9pPr>
          </a:lstStyle>
          <a:p>
            <a:pPr algn="ctr" eaLnBrk="1" hangingPunct="1"/>
            <a:r>
              <a:rPr lang="en-US" altLang="en-US" sz="2400" dirty="0"/>
              <a:t>Evolution towards 5G-Advanced</a:t>
            </a:r>
          </a:p>
          <a:p>
            <a:pPr algn="ctr" eaLnBrk="1" hangingPunct="1"/>
            <a:r>
              <a:rPr lang="en-US" altLang="en-US" sz="2400" dirty="0"/>
              <a:t>Rel-18 </a:t>
            </a:r>
          </a:p>
          <a:p>
            <a:pPr algn="ctr" eaLnBrk="1" hangingPunct="1"/>
            <a:endParaRPr lang="en-US" altLang="en-US" sz="2400" dirty="0"/>
          </a:p>
          <a:p>
            <a:pPr algn="ctr" eaLnBrk="1" hangingPunct="1"/>
            <a:r>
              <a:rPr lang="en-US" altLang="en-US" sz="2400" dirty="0" err="1"/>
              <a:t>RedCap</a:t>
            </a:r>
            <a:r>
              <a:rPr lang="en-US" altLang="en-US" sz="2400" dirty="0"/>
              <a:t>, </a:t>
            </a:r>
            <a:r>
              <a:rPr lang="en-US" altLang="en-US" sz="2400" dirty="0" err="1"/>
              <a:t>PowSav</a:t>
            </a:r>
            <a:r>
              <a:rPr lang="en-US" altLang="en-US" sz="2400" dirty="0"/>
              <a:t>, NB-IoT and </a:t>
            </a:r>
            <a:r>
              <a:rPr lang="en-US" altLang="en-US" sz="2400" dirty="0" err="1"/>
              <a:t>IIoT</a:t>
            </a:r>
            <a:endParaRPr lang="de-DE" altLang="en-US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Views on Rel-18 IoT Topics</a:t>
            </a:r>
            <a:endParaRPr lang="en-US" dirty="0"/>
          </a:p>
        </p:txBody>
      </p:sp>
      <p:sp>
        <p:nvSpPr>
          <p:cNvPr id="10" name="Rounded Rectangle 9"/>
          <p:cNvSpPr/>
          <p:nvPr/>
        </p:nvSpPr>
        <p:spPr bwMode="auto">
          <a:xfrm>
            <a:off x="638352" y="804056"/>
            <a:ext cx="5361396" cy="2548172"/>
          </a:xfrm>
          <a:prstGeom prst="roundRect">
            <a:avLst>
              <a:gd name="adj" fmla="val 1787"/>
            </a:avLst>
          </a:prstGeom>
          <a:noFill/>
          <a:ln w="19050" cap="flat" cmpd="sng" algn="ctr">
            <a:solidFill>
              <a:srgbClr val="8BD1C5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358775" indent="-358775" algn="just" defTabSz="358775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n"/>
            </a:pPr>
            <a:endParaRPr lang="en-US" sz="1400" dirty="0"/>
          </a:p>
        </p:txBody>
      </p:sp>
      <p:sp>
        <p:nvSpPr>
          <p:cNvPr id="19" name="Rounded Rectangle 18"/>
          <p:cNvSpPr/>
          <p:nvPr/>
        </p:nvSpPr>
        <p:spPr bwMode="auto">
          <a:xfrm>
            <a:off x="6198000" y="798557"/>
            <a:ext cx="5361396" cy="2548172"/>
          </a:xfrm>
          <a:prstGeom prst="roundRect">
            <a:avLst>
              <a:gd name="adj" fmla="val 1515"/>
            </a:avLst>
          </a:prstGeom>
          <a:noFill/>
          <a:ln w="19050" cap="flat" cmpd="sng" algn="ctr">
            <a:solidFill>
              <a:srgbClr val="8BD1C5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358775" indent="-358775" algn="just" defTabSz="358775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n"/>
            </a:pPr>
            <a:endParaRPr lang="en-US" sz="1400" dirty="0"/>
          </a:p>
        </p:txBody>
      </p:sp>
      <p:sp>
        <p:nvSpPr>
          <p:cNvPr id="20" name="Rounded Rectangle 19"/>
          <p:cNvSpPr/>
          <p:nvPr/>
        </p:nvSpPr>
        <p:spPr bwMode="auto">
          <a:xfrm>
            <a:off x="6198000" y="3485609"/>
            <a:ext cx="5361396" cy="2548172"/>
          </a:xfrm>
          <a:prstGeom prst="roundRect">
            <a:avLst>
              <a:gd name="adj" fmla="val 1903"/>
            </a:avLst>
          </a:prstGeom>
          <a:noFill/>
          <a:ln w="19050" cap="flat" cmpd="sng" algn="ctr">
            <a:solidFill>
              <a:srgbClr val="8BD1C5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358775" indent="-358775" algn="just" defTabSz="358775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n"/>
            </a:pPr>
            <a:endParaRPr lang="en-US" sz="1400" dirty="0"/>
          </a:p>
        </p:txBody>
      </p:sp>
      <p:sp>
        <p:nvSpPr>
          <p:cNvPr id="21" name="Rounded Rectangle 20"/>
          <p:cNvSpPr/>
          <p:nvPr/>
        </p:nvSpPr>
        <p:spPr bwMode="auto">
          <a:xfrm>
            <a:off x="638352" y="3482632"/>
            <a:ext cx="5361396" cy="2548172"/>
          </a:xfrm>
          <a:prstGeom prst="roundRect">
            <a:avLst>
              <a:gd name="adj" fmla="val 1515"/>
            </a:avLst>
          </a:prstGeom>
          <a:noFill/>
          <a:ln w="19050" cap="flat" cmpd="sng" algn="ctr">
            <a:solidFill>
              <a:srgbClr val="8BD1C5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358775" indent="-358775" algn="just" defTabSz="358775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2"/>
              </a:buClr>
              <a:buFont typeface="Wingdings" pitchFamily="2" charset="2"/>
              <a:buChar char="n"/>
            </a:pPr>
            <a:endParaRPr lang="en-US" sz="1400" dirty="0"/>
          </a:p>
        </p:txBody>
      </p:sp>
      <p:sp>
        <p:nvSpPr>
          <p:cNvPr id="3" name="Rectangle 2"/>
          <p:cNvSpPr/>
          <p:nvPr/>
        </p:nvSpPr>
        <p:spPr>
          <a:xfrm>
            <a:off x="638355" y="804056"/>
            <a:ext cx="33076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tx2"/>
                </a:solidFill>
              </a:rPr>
              <a:t>Target NR low complexity devices</a:t>
            </a:r>
          </a:p>
        </p:txBody>
      </p:sp>
      <p:sp>
        <p:nvSpPr>
          <p:cNvPr id="6" name="Rectangle 5"/>
          <p:cNvSpPr/>
          <p:nvPr/>
        </p:nvSpPr>
        <p:spPr>
          <a:xfrm>
            <a:off x="6198000" y="804056"/>
            <a:ext cx="31927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tx2"/>
                </a:solidFill>
              </a:rPr>
              <a:t>Enhancements for Power Saving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198000" y="3485609"/>
            <a:ext cx="25821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dirty="0">
                <a:solidFill>
                  <a:schemeClr val="tx2"/>
                </a:solidFill>
              </a:rPr>
              <a:t>Enhancements for NB-IoT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38355" y="3477133"/>
            <a:ext cx="3174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tx2"/>
                </a:solidFill>
              </a:rPr>
              <a:t>Enhancements for Industrial-IoT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638356" y="1111254"/>
            <a:ext cx="3571724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/>
              <a:t>Motivation</a:t>
            </a:r>
          </a:p>
          <a:p>
            <a:pPr marL="114300" lvl="1" indent="-114300" defTabSz="358775">
              <a:buClr>
                <a:schemeClr val="tx2"/>
              </a:buClr>
              <a:buFont typeface="Wingdings" pitchFamily="2" charset="2"/>
              <a:buChar char="n"/>
            </a:pPr>
            <a:r>
              <a:rPr lang="en-US" sz="1000" dirty="0"/>
              <a:t>Target use cases below the current </a:t>
            </a:r>
            <a:r>
              <a:rPr lang="en-US" sz="1000" dirty="0" err="1"/>
              <a:t>RedCap</a:t>
            </a:r>
            <a:r>
              <a:rPr lang="en-US" sz="1000" dirty="0"/>
              <a:t> WI</a:t>
            </a:r>
          </a:p>
          <a:p>
            <a:pPr marL="114300" lvl="1" indent="-114300" defTabSz="358775">
              <a:buClr>
                <a:schemeClr val="tx2"/>
              </a:buClr>
              <a:buFont typeface="Wingdings" pitchFamily="2" charset="2"/>
              <a:buChar char="n"/>
            </a:pPr>
            <a:r>
              <a:rPr lang="en-US" sz="1000" dirty="0"/>
              <a:t>Further cost and capability reductions are required to cover the whole spectrum</a:t>
            </a:r>
          </a:p>
          <a:p>
            <a:pPr marL="0" lvl="1" defTabSz="358775">
              <a:buClr>
                <a:schemeClr val="tx2"/>
              </a:buClr>
            </a:pPr>
            <a:endParaRPr lang="en-US" sz="1000" dirty="0"/>
          </a:p>
          <a:p>
            <a:pPr marL="114300" lvl="1" indent="-114300" defTabSz="358775" eaLnBrk="0" fontAlgn="base" hangingPunct="0">
              <a:spcBef>
                <a:spcPct val="0"/>
              </a:spcBef>
              <a:buClr>
                <a:schemeClr val="tx2"/>
              </a:buClr>
              <a:buFont typeface="Wingdings" pitchFamily="2" charset="2"/>
              <a:buChar char="n"/>
            </a:pPr>
            <a:endParaRPr lang="en-US" sz="1000" dirty="0"/>
          </a:p>
          <a:p>
            <a:r>
              <a:rPr lang="en-US" sz="1000" b="1" dirty="0"/>
              <a:t>Scope and Objective</a:t>
            </a:r>
          </a:p>
          <a:p>
            <a:pPr marL="114300" lvl="1" indent="-114300" defTabSz="358775">
              <a:buClr>
                <a:schemeClr val="tx2"/>
              </a:buClr>
              <a:buFont typeface="Wingdings" pitchFamily="2" charset="2"/>
              <a:buChar char="n"/>
            </a:pPr>
            <a:r>
              <a:rPr lang="en-US" sz="1000" kern="0" dirty="0"/>
              <a:t>Small bandwidth support for </a:t>
            </a:r>
            <a:r>
              <a:rPr lang="en-US" sz="1000" kern="0" dirty="0" err="1"/>
              <a:t>RedCap</a:t>
            </a:r>
            <a:r>
              <a:rPr lang="en-US" sz="1000" kern="0" dirty="0"/>
              <a:t> devices (&lt;=5MHz, NPN support)</a:t>
            </a:r>
          </a:p>
          <a:p>
            <a:pPr marL="114300" lvl="1" indent="-114300" defTabSz="358775">
              <a:buClr>
                <a:schemeClr val="tx2"/>
              </a:buClr>
              <a:buFont typeface="Wingdings" pitchFamily="2" charset="2"/>
              <a:buChar char="n"/>
            </a:pPr>
            <a:r>
              <a:rPr lang="en-US" sz="1000" kern="0" dirty="0"/>
              <a:t>NR-U Enhancements for </a:t>
            </a:r>
            <a:r>
              <a:rPr lang="en-US" sz="1000" kern="0" dirty="0" err="1"/>
              <a:t>RedCap</a:t>
            </a:r>
            <a:r>
              <a:rPr lang="en-US" sz="1000" kern="0" dirty="0"/>
              <a:t> devices</a:t>
            </a:r>
            <a:br>
              <a:rPr lang="en-US" sz="1000" kern="0" dirty="0"/>
            </a:br>
            <a:r>
              <a:rPr lang="en-US" sz="1000" kern="0" dirty="0"/>
              <a:t>(WI </a:t>
            </a:r>
            <a:r>
              <a:rPr lang="en-US" sz="1000" kern="0" dirty="0" err="1"/>
              <a:t>PowSav</a:t>
            </a:r>
            <a:r>
              <a:rPr lang="en-US" sz="1000" kern="0" dirty="0"/>
              <a:t>, WI </a:t>
            </a:r>
            <a:r>
              <a:rPr lang="en-US" sz="1000" kern="0" dirty="0" err="1"/>
              <a:t>RedCap</a:t>
            </a:r>
            <a:r>
              <a:rPr lang="en-US" sz="1000" kern="0" dirty="0"/>
              <a:t>)</a:t>
            </a:r>
          </a:p>
          <a:p>
            <a:pPr marL="114300" lvl="1" indent="-114300" algn="just" defTabSz="358775">
              <a:buClr>
                <a:schemeClr val="tx2"/>
              </a:buClr>
              <a:buFont typeface="Wingdings" pitchFamily="2" charset="2"/>
              <a:buChar char="n"/>
            </a:pPr>
            <a:endParaRPr lang="en-US" sz="1000" kern="0" dirty="0"/>
          </a:p>
          <a:p>
            <a:pPr marL="114300" lvl="1" indent="-114300" algn="just" defTabSz="358775" eaLnBrk="0" fontAlgn="base" hangingPunct="0">
              <a:spcBef>
                <a:spcPct val="0"/>
              </a:spcBef>
              <a:buClr>
                <a:schemeClr val="tx2"/>
              </a:buClr>
              <a:buFont typeface="Wingdings" pitchFamily="2" charset="2"/>
              <a:buChar char="n"/>
            </a:pPr>
            <a:endParaRPr lang="en-US" sz="1000" dirty="0"/>
          </a:p>
        </p:txBody>
      </p:sp>
      <p:sp>
        <p:nvSpPr>
          <p:cNvPr id="57" name="TextBox 56"/>
          <p:cNvSpPr txBox="1"/>
          <p:nvPr/>
        </p:nvSpPr>
        <p:spPr>
          <a:xfrm>
            <a:off x="6208478" y="1109505"/>
            <a:ext cx="338050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/>
              <a:t>Motivation</a:t>
            </a:r>
          </a:p>
          <a:p>
            <a:pPr marL="114300" lvl="1" indent="-114300" defTabSz="358775">
              <a:buClr>
                <a:schemeClr val="tx2"/>
              </a:buClr>
              <a:buFont typeface="Wingdings" pitchFamily="2" charset="2"/>
              <a:buChar char="n"/>
            </a:pPr>
            <a:r>
              <a:rPr lang="en-US" sz="1000" dirty="0"/>
              <a:t>Expanding use cases and further reduced power consumption </a:t>
            </a:r>
          </a:p>
          <a:p>
            <a:pPr marL="114300" lvl="1" indent="-114300" defTabSz="358775">
              <a:buClr>
                <a:schemeClr val="tx2"/>
              </a:buClr>
              <a:buFont typeface="Wingdings" pitchFamily="2" charset="2"/>
              <a:buChar char="n"/>
            </a:pPr>
            <a:r>
              <a:rPr lang="en-US" sz="1000" dirty="0"/>
              <a:t>Energy harvesting devices for longer lifetime</a:t>
            </a:r>
          </a:p>
          <a:p>
            <a:pPr marL="114300" lvl="1" indent="-114300" defTabSz="358775">
              <a:buClr>
                <a:schemeClr val="tx2"/>
              </a:buClr>
              <a:buFont typeface="Wingdings" pitchFamily="2" charset="2"/>
              <a:buChar char="n"/>
            </a:pPr>
            <a:endParaRPr lang="en-US" sz="1000" dirty="0"/>
          </a:p>
          <a:p>
            <a:pPr marL="114300" lvl="1" indent="-114300" defTabSz="358775">
              <a:buClr>
                <a:schemeClr val="tx2"/>
              </a:buClr>
              <a:buFont typeface="Wingdings" pitchFamily="2" charset="2"/>
              <a:buChar char="n"/>
            </a:pPr>
            <a:endParaRPr lang="en-US" sz="1000" dirty="0"/>
          </a:p>
          <a:p>
            <a:r>
              <a:rPr lang="en-US" sz="1000" b="1" dirty="0"/>
              <a:t>Scope and Objective</a:t>
            </a:r>
          </a:p>
          <a:p>
            <a:pPr marL="114300" lvl="1" indent="-114300" defTabSz="358775">
              <a:buClr>
                <a:schemeClr val="tx2"/>
              </a:buClr>
              <a:buFont typeface="Wingdings" pitchFamily="2" charset="2"/>
              <a:buChar char="n"/>
            </a:pPr>
            <a:r>
              <a:rPr lang="en-US" sz="1000" dirty="0"/>
              <a:t>Power Saving in Connected Mode (measurements, PDCCH monitoring, mobility)</a:t>
            </a:r>
          </a:p>
          <a:p>
            <a:pPr marL="114300" lvl="1" indent="-114300" algn="just" defTabSz="358775">
              <a:buClr>
                <a:schemeClr val="tx2"/>
              </a:buClr>
              <a:buFont typeface="Wingdings" pitchFamily="2" charset="2"/>
              <a:buChar char="n"/>
            </a:pPr>
            <a:endParaRPr lang="en-US" sz="1000" b="1" dirty="0"/>
          </a:p>
        </p:txBody>
      </p:sp>
      <p:sp>
        <p:nvSpPr>
          <p:cNvPr id="58" name="TextBox 57"/>
          <p:cNvSpPr txBox="1"/>
          <p:nvPr/>
        </p:nvSpPr>
        <p:spPr>
          <a:xfrm>
            <a:off x="6197999" y="3793618"/>
            <a:ext cx="334442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/>
              <a:t>Motivation</a:t>
            </a:r>
          </a:p>
          <a:p>
            <a:pPr marL="114300" lvl="1" indent="-114300" defTabSz="358775">
              <a:buClr>
                <a:schemeClr val="tx2"/>
              </a:buClr>
              <a:buFont typeface="Wingdings" pitchFamily="2" charset="2"/>
              <a:buChar char="n"/>
            </a:pPr>
            <a:r>
              <a:rPr lang="en-US" altLang="en-US" sz="1000" dirty="0"/>
              <a:t>Energy efficient data transmission for low-priority, latency tolerant devices</a:t>
            </a:r>
          </a:p>
          <a:p>
            <a:pPr marL="114300" lvl="1" indent="-114300" defTabSz="358775">
              <a:buClr>
                <a:schemeClr val="tx2"/>
              </a:buClr>
              <a:buFont typeface="Wingdings" pitchFamily="2" charset="2"/>
              <a:buChar char="n"/>
            </a:pPr>
            <a:r>
              <a:rPr lang="en-US" sz="1000" dirty="0"/>
              <a:t>Enhancements for deep </a:t>
            </a:r>
            <a:r>
              <a:rPr lang="en-US" sz="1000" dirty="0" smtClean="0"/>
              <a:t>indoor coverage</a:t>
            </a:r>
            <a:endParaRPr lang="en-US" sz="1000" dirty="0"/>
          </a:p>
          <a:p>
            <a:pPr marL="114300" lvl="1" indent="-114300" defTabSz="358775">
              <a:buClr>
                <a:schemeClr val="tx2"/>
              </a:buClr>
              <a:buFont typeface="Wingdings" pitchFamily="2" charset="2"/>
              <a:buChar char="n"/>
            </a:pPr>
            <a:endParaRPr lang="en-US" sz="1000" dirty="0"/>
          </a:p>
          <a:p>
            <a:pPr marL="114300" lvl="1" indent="-114300" defTabSz="358775">
              <a:buClr>
                <a:schemeClr val="tx2"/>
              </a:buClr>
              <a:buFont typeface="Wingdings" pitchFamily="2" charset="2"/>
              <a:buChar char="n"/>
            </a:pPr>
            <a:endParaRPr lang="en-US" sz="1000" dirty="0"/>
          </a:p>
          <a:p>
            <a:r>
              <a:rPr lang="en-US" sz="1000" b="1" dirty="0"/>
              <a:t>Scope and Objective</a:t>
            </a:r>
          </a:p>
          <a:p>
            <a:pPr marL="114300" lvl="1" indent="-114300" defTabSz="358775">
              <a:buClr>
                <a:schemeClr val="tx2"/>
              </a:buClr>
              <a:buFont typeface="Wingdings" pitchFamily="2" charset="2"/>
              <a:buChar char="n"/>
            </a:pPr>
            <a:r>
              <a:rPr lang="en-US" altLang="en-US" sz="1000" dirty="0"/>
              <a:t>CB-PUR – Contention-based Preconfigured Uplink Resources</a:t>
            </a:r>
          </a:p>
          <a:p>
            <a:pPr marL="114300" lvl="1" indent="-114300" defTabSz="358775">
              <a:buClr>
                <a:schemeClr val="tx2"/>
              </a:buClr>
              <a:buFont typeface="Wingdings" pitchFamily="2" charset="2"/>
              <a:buChar char="n"/>
            </a:pPr>
            <a:r>
              <a:rPr lang="en-US" sz="1000" kern="0" dirty="0" smtClean="0"/>
              <a:t>Support </a:t>
            </a:r>
            <a:r>
              <a:rPr lang="en-US" sz="1000" kern="0" dirty="0"/>
              <a:t>small data transmission in preconfigured, shared uplink resources (NB-IOT</a:t>
            </a:r>
            <a:r>
              <a:rPr lang="en-US" sz="1000" kern="0" dirty="0" smtClean="0"/>
              <a:t>)</a:t>
            </a:r>
          </a:p>
          <a:p>
            <a:pPr marL="114300" lvl="1" indent="-114300" defTabSz="358775">
              <a:buClr>
                <a:schemeClr val="tx2"/>
              </a:buClr>
              <a:buFont typeface="Wingdings" pitchFamily="2" charset="2"/>
              <a:buChar char="n"/>
            </a:pPr>
            <a:endParaRPr lang="en-US" sz="1000" dirty="0"/>
          </a:p>
        </p:txBody>
      </p:sp>
      <p:sp>
        <p:nvSpPr>
          <p:cNvPr id="59" name="TextBox 58"/>
          <p:cNvSpPr txBox="1"/>
          <p:nvPr/>
        </p:nvSpPr>
        <p:spPr>
          <a:xfrm>
            <a:off x="641082" y="3789679"/>
            <a:ext cx="3237152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/>
              <a:t>Motivation</a:t>
            </a:r>
          </a:p>
          <a:p>
            <a:pPr marL="114300" lvl="1" indent="-114300" defTabSz="358775" eaLnBrk="0" fontAlgn="base" hangingPunct="0">
              <a:spcBef>
                <a:spcPct val="0"/>
              </a:spcBef>
              <a:buClr>
                <a:schemeClr val="tx2"/>
              </a:buClr>
              <a:buFont typeface="Wingdings" pitchFamily="2" charset="2"/>
              <a:buChar char="n"/>
            </a:pPr>
            <a:r>
              <a:rPr lang="en-US" sz="1000" dirty="0"/>
              <a:t>Enable small scale industrial deployments in unlicensed spectrum</a:t>
            </a:r>
          </a:p>
          <a:p>
            <a:pPr marL="114300" lvl="1" indent="-114300" defTabSz="358775" eaLnBrk="0" fontAlgn="base" hangingPunct="0">
              <a:spcBef>
                <a:spcPct val="0"/>
              </a:spcBef>
              <a:buClr>
                <a:schemeClr val="tx2"/>
              </a:buClr>
              <a:buFont typeface="Wingdings" pitchFamily="2" charset="2"/>
              <a:buChar char="n"/>
            </a:pPr>
            <a:r>
              <a:rPr lang="en-US" sz="1000" dirty="0"/>
              <a:t>Support for XR cloud services</a:t>
            </a:r>
          </a:p>
          <a:p>
            <a:pPr marL="114300" lvl="1" indent="-114300" defTabSz="358775" eaLnBrk="0" fontAlgn="base" hangingPunct="0">
              <a:spcBef>
                <a:spcPct val="0"/>
              </a:spcBef>
              <a:buClr>
                <a:schemeClr val="tx2"/>
              </a:buClr>
              <a:buFont typeface="Wingdings" pitchFamily="2" charset="2"/>
              <a:buChar char="n"/>
            </a:pPr>
            <a:endParaRPr lang="en-US" sz="1000" dirty="0"/>
          </a:p>
          <a:p>
            <a:r>
              <a:rPr lang="en-US" sz="1000" b="1" dirty="0"/>
              <a:t>Scope and Objective</a:t>
            </a:r>
          </a:p>
          <a:p>
            <a:pPr marL="114300" lvl="1" indent="-114300" defTabSz="358775">
              <a:buClr>
                <a:schemeClr val="tx2"/>
              </a:buClr>
              <a:buFont typeface="Wingdings" pitchFamily="2" charset="2"/>
              <a:buChar char="n"/>
            </a:pPr>
            <a:r>
              <a:rPr lang="en-US" sz="1000" kern="0" dirty="0"/>
              <a:t>Enhanced URLLC support for </a:t>
            </a:r>
            <a:r>
              <a:rPr lang="en-US" sz="1000" kern="0" dirty="0" err="1"/>
              <a:t>IIoT</a:t>
            </a:r>
            <a:r>
              <a:rPr lang="en-US" sz="1000" kern="0" dirty="0"/>
              <a:t>/factory automation in unlicensed bands </a:t>
            </a:r>
          </a:p>
          <a:p>
            <a:pPr marL="114300" lvl="1" indent="-114300" defTabSz="358775">
              <a:buClr>
                <a:schemeClr val="tx2"/>
              </a:buClr>
              <a:buFont typeface="Wingdings" pitchFamily="2" charset="2"/>
              <a:buChar char="n"/>
            </a:pPr>
            <a:r>
              <a:rPr lang="en-US" sz="1000" kern="0" dirty="0"/>
              <a:t>LBT enhancements, e.g. beam based access and directional LBT</a:t>
            </a:r>
          </a:p>
          <a:p>
            <a:pPr marL="114300" lvl="1" indent="-114300" defTabSz="358775">
              <a:buClr>
                <a:schemeClr val="tx2"/>
              </a:buClr>
              <a:buFont typeface="Wingdings" pitchFamily="2" charset="2"/>
              <a:buChar char="n"/>
            </a:pPr>
            <a:r>
              <a:rPr lang="en-US" sz="1000" kern="0" dirty="0"/>
              <a:t>Enhancements for AR/VR applications</a:t>
            </a:r>
          </a:p>
          <a:p>
            <a:pPr marL="571500" lvl="2" indent="-114300" defTabSz="358775">
              <a:buClr>
                <a:schemeClr val="tx2"/>
              </a:buClr>
              <a:buFont typeface="Wingdings" pitchFamily="2" charset="2"/>
              <a:buChar char="n"/>
            </a:pPr>
            <a:r>
              <a:rPr lang="en-US" sz="1000" kern="0" dirty="0"/>
              <a:t>High throughput</a:t>
            </a:r>
          </a:p>
          <a:p>
            <a:pPr marL="571500" lvl="2" indent="-114300" defTabSz="358775">
              <a:buClr>
                <a:schemeClr val="tx2"/>
              </a:buClr>
              <a:buFont typeface="Wingdings" pitchFamily="2" charset="2"/>
              <a:buChar char="n"/>
            </a:pPr>
            <a:r>
              <a:rPr lang="en-US" sz="1000" kern="0" dirty="0"/>
              <a:t>Low latency HARQ improvements</a:t>
            </a:r>
            <a:endParaRPr lang="en-US" sz="1000" dirty="0"/>
          </a:p>
        </p:txBody>
      </p:sp>
      <p:grpSp>
        <p:nvGrpSpPr>
          <p:cNvPr id="16" name="Gruppieren 156"/>
          <p:cNvGrpSpPr/>
          <p:nvPr/>
        </p:nvGrpSpPr>
        <p:grpSpPr>
          <a:xfrm>
            <a:off x="5540924" y="4953115"/>
            <a:ext cx="320917" cy="746647"/>
            <a:chOff x="688293" y="2743834"/>
            <a:chExt cx="441700" cy="1027660"/>
          </a:xfrm>
        </p:grpSpPr>
        <p:grpSp>
          <p:nvGrpSpPr>
            <p:cNvPr id="17" name="Gruppieren 157"/>
            <p:cNvGrpSpPr/>
            <p:nvPr/>
          </p:nvGrpSpPr>
          <p:grpSpPr>
            <a:xfrm>
              <a:off x="688293" y="2907882"/>
              <a:ext cx="436888" cy="863612"/>
              <a:chOff x="3059832" y="4170686"/>
              <a:chExt cx="816843" cy="1609637"/>
            </a:xfrm>
          </p:grpSpPr>
          <p:cxnSp>
            <p:nvCxnSpPr>
              <p:cNvPr id="29" name="Gerade Verbindung 166"/>
              <p:cNvCxnSpPr/>
              <p:nvPr/>
            </p:nvCxnSpPr>
            <p:spPr bwMode="auto">
              <a:xfrm flipH="1">
                <a:off x="3059832" y="4221088"/>
                <a:ext cx="432048" cy="1496485"/>
              </a:xfrm>
              <a:prstGeom prst="line">
                <a:avLst/>
              </a:prstGeom>
              <a:noFill/>
              <a:ln w="19050" cap="flat" cmpd="sng" algn="ctr">
                <a:solidFill>
                  <a:sysClr val="windowText" lastClr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0" name="Gerade Verbindung 167"/>
              <p:cNvCxnSpPr/>
              <p:nvPr/>
            </p:nvCxnSpPr>
            <p:spPr bwMode="auto">
              <a:xfrm flipH="1">
                <a:off x="3347864" y="4221088"/>
                <a:ext cx="144016" cy="1559235"/>
              </a:xfrm>
              <a:prstGeom prst="line">
                <a:avLst/>
              </a:prstGeom>
              <a:noFill/>
              <a:ln w="19050" cap="flat" cmpd="sng" algn="ctr">
                <a:solidFill>
                  <a:sysClr val="windowText" lastClr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1" name="Gerade Verbindung 168"/>
              <p:cNvCxnSpPr/>
              <p:nvPr/>
            </p:nvCxnSpPr>
            <p:spPr bwMode="auto">
              <a:xfrm>
                <a:off x="3491880" y="4221088"/>
                <a:ext cx="384795" cy="1546300"/>
              </a:xfrm>
              <a:prstGeom prst="line">
                <a:avLst/>
              </a:prstGeom>
              <a:noFill/>
              <a:ln w="19050" cap="flat" cmpd="sng" algn="ctr">
                <a:solidFill>
                  <a:sysClr val="windowText" lastClr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2" name="Gerade Verbindung 169"/>
              <p:cNvCxnSpPr/>
              <p:nvPr/>
            </p:nvCxnSpPr>
            <p:spPr bwMode="auto">
              <a:xfrm>
                <a:off x="3131840" y="5482147"/>
                <a:ext cx="240010" cy="37591"/>
              </a:xfrm>
              <a:prstGeom prst="line">
                <a:avLst/>
              </a:prstGeom>
              <a:noFill/>
              <a:ln w="19050" cap="flat" cmpd="sng" algn="ctr">
                <a:solidFill>
                  <a:sysClr val="windowText" lastClr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3" name="Gerade Verbindung 170"/>
              <p:cNvCxnSpPr/>
              <p:nvPr/>
            </p:nvCxnSpPr>
            <p:spPr bwMode="auto">
              <a:xfrm>
                <a:off x="3203848" y="5239278"/>
                <a:ext cx="194196" cy="23285"/>
              </a:xfrm>
              <a:prstGeom prst="line">
                <a:avLst/>
              </a:prstGeom>
              <a:noFill/>
              <a:ln w="19050" cap="flat" cmpd="sng" algn="ctr">
                <a:solidFill>
                  <a:sysClr val="windowText" lastClr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4" name="Gerade Verbindung 171"/>
              <p:cNvCxnSpPr/>
              <p:nvPr/>
            </p:nvCxnSpPr>
            <p:spPr bwMode="auto">
              <a:xfrm>
                <a:off x="3259150" y="5017708"/>
                <a:ext cx="155563" cy="16255"/>
              </a:xfrm>
              <a:prstGeom prst="line">
                <a:avLst/>
              </a:prstGeom>
              <a:noFill/>
              <a:ln w="19050" cap="flat" cmpd="sng" algn="ctr">
                <a:solidFill>
                  <a:sysClr val="windowText" lastClr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5" name="Gerade Verbindung 172"/>
              <p:cNvCxnSpPr/>
              <p:nvPr/>
            </p:nvCxnSpPr>
            <p:spPr bwMode="auto">
              <a:xfrm>
                <a:off x="3320262" y="4797152"/>
                <a:ext cx="120644" cy="10592"/>
              </a:xfrm>
              <a:prstGeom prst="line">
                <a:avLst/>
              </a:prstGeom>
              <a:noFill/>
              <a:ln w="19050" cap="flat" cmpd="sng" algn="ctr">
                <a:solidFill>
                  <a:sysClr val="windowText" lastClr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6" name="Gerade Verbindung 173"/>
              <p:cNvCxnSpPr/>
              <p:nvPr/>
            </p:nvCxnSpPr>
            <p:spPr bwMode="auto">
              <a:xfrm flipV="1">
                <a:off x="3371850" y="5502275"/>
                <a:ext cx="444500" cy="19791"/>
              </a:xfrm>
              <a:prstGeom prst="line">
                <a:avLst/>
              </a:prstGeom>
              <a:noFill/>
              <a:ln w="19050" cap="flat" cmpd="sng" algn="ctr">
                <a:solidFill>
                  <a:sysClr val="windowText" lastClr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7" name="Gerade Verbindung 174"/>
              <p:cNvCxnSpPr/>
              <p:nvPr/>
            </p:nvCxnSpPr>
            <p:spPr bwMode="auto">
              <a:xfrm flipV="1">
                <a:off x="3398044" y="5248275"/>
                <a:ext cx="354806" cy="14289"/>
              </a:xfrm>
              <a:prstGeom prst="line">
                <a:avLst/>
              </a:prstGeom>
              <a:noFill/>
              <a:ln w="19050" cap="flat" cmpd="sng" algn="ctr">
                <a:solidFill>
                  <a:sysClr val="windowText" lastClr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8" name="Gerade Verbindung 175"/>
              <p:cNvCxnSpPr/>
              <p:nvPr/>
            </p:nvCxnSpPr>
            <p:spPr bwMode="auto">
              <a:xfrm flipV="1">
                <a:off x="3419872" y="5022056"/>
                <a:ext cx="273447" cy="11908"/>
              </a:xfrm>
              <a:prstGeom prst="line">
                <a:avLst/>
              </a:prstGeom>
              <a:noFill/>
              <a:ln w="19050" cap="flat" cmpd="sng" algn="ctr">
                <a:solidFill>
                  <a:sysClr val="windowText" lastClr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9" name="Gerade Verbindung 176"/>
              <p:cNvCxnSpPr/>
              <p:nvPr/>
            </p:nvCxnSpPr>
            <p:spPr bwMode="auto">
              <a:xfrm flipV="1">
                <a:off x="3435548" y="4802981"/>
                <a:ext cx="200621" cy="4095"/>
              </a:xfrm>
              <a:prstGeom prst="line">
                <a:avLst/>
              </a:prstGeom>
              <a:noFill/>
              <a:ln w="19050" cap="flat" cmpd="sng" algn="ctr">
                <a:solidFill>
                  <a:sysClr val="windowText" lastClr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sp>
            <p:nvSpPr>
              <p:cNvPr id="40" name="Ellipse 177"/>
              <p:cNvSpPr/>
              <p:nvPr/>
            </p:nvSpPr>
            <p:spPr bwMode="auto">
              <a:xfrm>
                <a:off x="3435548" y="4170686"/>
                <a:ext cx="108000" cy="108000"/>
              </a:xfrm>
              <a:prstGeom prst="ellipse">
                <a:avLst/>
              </a:prstGeom>
              <a:solidFill>
                <a:srgbClr val="A8AFAF"/>
              </a:solidFill>
              <a:ln>
                <a:solidFill>
                  <a:sysClr val="windowText" lastClr="000000"/>
                </a:solidFill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Frutiger 45 Light" panose="020B0300000000000000" pitchFamily="34" charset="0"/>
                </a:endParaRPr>
              </a:p>
            </p:txBody>
          </p:sp>
        </p:grpSp>
        <p:grpSp>
          <p:nvGrpSpPr>
            <p:cNvPr id="18" name="Gruppieren 158"/>
            <p:cNvGrpSpPr/>
            <p:nvPr/>
          </p:nvGrpSpPr>
          <p:grpSpPr>
            <a:xfrm>
              <a:off x="697451" y="2743834"/>
              <a:ext cx="305313" cy="393279"/>
              <a:chOff x="692689" y="2737425"/>
              <a:chExt cx="305313" cy="393279"/>
            </a:xfrm>
          </p:grpSpPr>
          <p:sp>
            <p:nvSpPr>
              <p:cNvPr id="26" name="Halbbogen 163"/>
              <p:cNvSpPr/>
              <p:nvPr/>
            </p:nvSpPr>
            <p:spPr>
              <a:xfrm rot="16200000">
                <a:off x="787076" y="2864119"/>
                <a:ext cx="168178" cy="133663"/>
              </a:xfrm>
              <a:prstGeom prst="blockArc">
                <a:avLst>
                  <a:gd name="adj1" fmla="val 12557161"/>
                  <a:gd name="adj2" fmla="val 20282349"/>
                  <a:gd name="adj3" fmla="val 18045"/>
                </a:avLst>
              </a:prstGeom>
              <a:solidFill>
                <a:srgbClr val="4F81B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Frutiger 45 Light" panose="020B0300000000000000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7" name="Halbbogen 164"/>
              <p:cNvSpPr/>
              <p:nvPr/>
            </p:nvSpPr>
            <p:spPr>
              <a:xfrm rot="16200000">
                <a:off x="723550" y="2835324"/>
                <a:ext cx="240637" cy="191251"/>
              </a:xfrm>
              <a:prstGeom prst="blockArc">
                <a:avLst>
                  <a:gd name="adj1" fmla="val 12086123"/>
                  <a:gd name="adj2" fmla="val 20332485"/>
                  <a:gd name="adj3" fmla="val 13042"/>
                </a:avLst>
              </a:prstGeom>
              <a:solidFill>
                <a:srgbClr val="4F81B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Frutiger 45 Light" panose="020B0300000000000000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8" name="Halbbogen 165"/>
              <p:cNvSpPr/>
              <p:nvPr/>
            </p:nvSpPr>
            <p:spPr>
              <a:xfrm rot="16200000">
                <a:off x="648706" y="2781408"/>
                <a:ext cx="393279" cy="305313"/>
              </a:xfrm>
              <a:prstGeom prst="blockArc">
                <a:avLst>
                  <a:gd name="adj1" fmla="val 12439238"/>
                  <a:gd name="adj2" fmla="val 20045374"/>
                  <a:gd name="adj3" fmla="val 10352"/>
                </a:avLst>
              </a:prstGeom>
              <a:solidFill>
                <a:srgbClr val="4F81B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Frutiger 45 Light" panose="020B0300000000000000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22" name="Gruppieren 159"/>
            <p:cNvGrpSpPr/>
            <p:nvPr/>
          </p:nvGrpSpPr>
          <p:grpSpPr>
            <a:xfrm flipH="1">
              <a:off x="824680" y="2743834"/>
              <a:ext cx="305313" cy="393279"/>
              <a:chOff x="845089" y="2889825"/>
              <a:chExt cx="305313" cy="393279"/>
            </a:xfrm>
          </p:grpSpPr>
          <p:sp>
            <p:nvSpPr>
              <p:cNvPr id="23" name="Halbbogen 160"/>
              <p:cNvSpPr/>
              <p:nvPr/>
            </p:nvSpPr>
            <p:spPr>
              <a:xfrm rot="16200000">
                <a:off x="939476" y="3016519"/>
                <a:ext cx="168178" cy="133663"/>
              </a:xfrm>
              <a:prstGeom prst="blockArc">
                <a:avLst>
                  <a:gd name="adj1" fmla="val 12557161"/>
                  <a:gd name="adj2" fmla="val 20282349"/>
                  <a:gd name="adj3" fmla="val 18045"/>
                </a:avLst>
              </a:prstGeom>
              <a:solidFill>
                <a:srgbClr val="4F81B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Frutiger 45 Light" panose="020B0300000000000000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4" name="Halbbogen 161"/>
              <p:cNvSpPr/>
              <p:nvPr/>
            </p:nvSpPr>
            <p:spPr>
              <a:xfrm rot="16200000">
                <a:off x="875950" y="2987724"/>
                <a:ext cx="240637" cy="191251"/>
              </a:xfrm>
              <a:prstGeom prst="blockArc">
                <a:avLst>
                  <a:gd name="adj1" fmla="val 12086123"/>
                  <a:gd name="adj2" fmla="val 20332485"/>
                  <a:gd name="adj3" fmla="val 13042"/>
                </a:avLst>
              </a:prstGeom>
              <a:solidFill>
                <a:srgbClr val="4F81B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Frutiger 45 Light" panose="020B0300000000000000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25" name="Halbbogen 162"/>
              <p:cNvSpPr/>
              <p:nvPr/>
            </p:nvSpPr>
            <p:spPr>
              <a:xfrm rot="16200000">
                <a:off x="801106" y="2933808"/>
                <a:ext cx="393279" cy="305313"/>
              </a:xfrm>
              <a:prstGeom prst="blockArc">
                <a:avLst>
                  <a:gd name="adj1" fmla="val 12439238"/>
                  <a:gd name="adj2" fmla="val 20045374"/>
                  <a:gd name="adj3" fmla="val 10352"/>
                </a:avLst>
              </a:prstGeom>
              <a:solidFill>
                <a:srgbClr val="4F81B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Frutiger 45 Light" panose="020B0300000000000000" pitchFamily="34" charset="0"/>
                  <a:ea typeface="+mn-ea"/>
                  <a:cs typeface="+mn-cs"/>
                </a:endParaRPr>
              </a:p>
            </p:txBody>
          </p:sp>
        </p:grpSp>
      </p:grpSp>
      <p:pic>
        <p:nvPicPr>
          <p:cNvPr id="41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60956" y="4762798"/>
            <a:ext cx="424350" cy="475333"/>
          </a:xfrm>
          <a:prstGeom prst="rect">
            <a:avLst/>
          </a:prstGeom>
        </p:spPr>
      </p:pic>
      <p:cxnSp>
        <p:nvCxnSpPr>
          <p:cNvPr id="42" name="Gerade Verbindung 204"/>
          <p:cNvCxnSpPr>
            <a:endCxn id="41" idx="3"/>
          </p:cNvCxnSpPr>
          <p:nvPr/>
        </p:nvCxnSpPr>
        <p:spPr>
          <a:xfrm flipH="1" flipV="1">
            <a:off x="4585306" y="5000465"/>
            <a:ext cx="846964" cy="18294"/>
          </a:xfrm>
          <a:prstGeom prst="line">
            <a:avLst/>
          </a:prstGeom>
          <a:ln w="28575">
            <a:solidFill>
              <a:srgbClr val="4F81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67826" y="5350352"/>
            <a:ext cx="274275" cy="449500"/>
          </a:xfrm>
          <a:prstGeom prst="rect">
            <a:avLst/>
          </a:prstGeom>
        </p:spPr>
      </p:pic>
      <p:cxnSp>
        <p:nvCxnSpPr>
          <p:cNvPr id="44" name="Gerade Verbindung 217"/>
          <p:cNvCxnSpPr>
            <a:endCxn id="43" idx="3"/>
          </p:cNvCxnSpPr>
          <p:nvPr/>
        </p:nvCxnSpPr>
        <p:spPr>
          <a:xfrm flipH="1">
            <a:off x="4542101" y="5181138"/>
            <a:ext cx="890169" cy="393964"/>
          </a:xfrm>
          <a:prstGeom prst="line">
            <a:avLst/>
          </a:prstGeom>
          <a:ln w="28575">
            <a:solidFill>
              <a:srgbClr val="4F81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5" name="Picture 4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0079" y="4020697"/>
            <a:ext cx="552025" cy="52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6" name="Gerade Verbindung 217"/>
          <p:cNvCxnSpPr/>
          <p:nvPr/>
        </p:nvCxnSpPr>
        <p:spPr>
          <a:xfrm flipH="1" flipV="1">
            <a:off x="4783559" y="4386296"/>
            <a:ext cx="648711" cy="459267"/>
          </a:xfrm>
          <a:prstGeom prst="line">
            <a:avLst/>
          </a:prstGeom>
          <a:ln w="28575">
            <a:solidFill>
              <a:srgbClr val="4F81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Gruppieren 24"/>
          <p:cNvGrpSpPr/>
          <p:nvPr/>
        </p:nvGrpSpPr>
        <p:grpSpPr>
          <a:xfrm>
            <a:off x="9629932" y="3706289"/>
            <a:ext cx="279519" cy="286226"/>
            <a:chOff x="6040873" y="5001026"/>
            <a:chExt cx="396000" cy="405502"/>
          </a:xfrm>
        </p:grpSpPr>
        <p:sp>
          <p:nvSpPr>
            <p:cNvPr id="48" name="Ellipse 2"/>
            <p:cNvSpPr/>
            <p:nvPr/>
          </p:nvSpPr>
          <p:spPr bwMode="auto">
            <a:xfrm>
              <a:off x="6095230" y="5157192"/>
              <a:ext cx="216000" cy="216024"/>
            </a:xfrm>
            <a:prstGeom prst="ellipse">
              <a:avLst/>
            </a:prstGeom>
            <a:solidFill>
              <a:srgbClr val="4F81BD"/>
            </a:solidFill>
            <a:ln w="9525">
              <a:solidFill>
                <a:sysClr val="windowText" lastClr="000000"/>
              </a:solidFill>
              <a:round/>
              <a:headEnd type="arrow" w="med" len="med"/>
              <a:tailEnd type="none" w="med" len="me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49" name="Bogen 4"/>
            <p:cNvSpPr/>
            <p:nvPr/>
          </p:nvSpPr>
          <p:spPr bwMode="auto">
            <a:xfrm>
              <a:off x="6057110" y="5118496"/>
              <a:ext cx="288032" cy="288032"/>
            </a:xfrm>
            <a:prstGeom prst="arc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50" name="Bogen 25"/>
            <p:cNvSpPr/>
            <p:nvPr/>
          </p:nvSpPr>
          <p:spPr bwMode="auto">
            <a:xfrm>
              <a:off x="6066630" y="5058740"/>
              <a:ext cx="324000" cy="324000"/>
            </a:xfrm>
            <a:prstGeom prst="arc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51" name="Bogen 26"/>
            <p:cNvSpPr/>
            <p:nvPr/>
          </p:nvSpPr>
          <p:spPr bwMode="auto">
            <a:xfrm>
              <a:off x="6040873" y="5001026"/>
              <a:ext cx="396000" cy="396000"/>
            </a:xfrm>
            <a:prstGeom prst="arc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</p:grpSp>
      <p:pic>
        <p:nvPicPr>
          <p:cNvPr id="53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68514" y="4930566"/>
            <a:ext cx="445050" cy="454667"/>
          </a:xfrm>
          <a:prstGeom prst="rect">
            <a:avLst/>
          </a:prstGeom>
        </p:spPr>
      </p:pic>
      <p:grpSp>
        <p:nvGrpSpPr>
          <p:cNvPr id="54" name="Gruppieren 179"/>
          <p:cNvGrpSpPr/>
          <p:nvPr/>
        </p:nvGrpSpPr>
        <p:grpSpPr>
          <a:xfrm>
            <a:off x="11147978" y="4869597"/>
            <a:ext cx="320917" cy="746647"/>
            <a:chOff x="688293" y="2743834"/>
            <a:chExt cx="441700" cy="1027660"/>
          </a:xfrm>
        </p:grpSpPr>
        <p:grpSp>
          <p:nvGrpSpPr>
            <p:cNvPr id="55" name="Gruppieren 180"/>
            <p:cNvGrpSpPr/>
            <p:nvPr/>
          </p:nvGrpSpPr>
          <p:grpSpPr>
            <a:xfrm>
              <a:off x="688293" y="2907882"/>
              <a:ext cx="436888" cy="863612"/>
              <a:chOff x="3059832" y="4170686"/>
              <a:chExt cx="816843" cy="1609637"/>
            </a:xfrm>
          </p:grpSpPr>
          <p:cxnSp>
            <p:nvCxnSpPr>
              <p:cNvPr id="68" name="Gerade Verbindung 189"/>
              <p:cNvCxnSpPr/>
              <p:nvPr/>
            </p:nvCxnSpPr>
            <p:spPr bwMode="auto">
              <a:xfrm flipH="1">
                <a:off x="3059832" y="4221088"/>
                <a:ext cx="432048" cy="1496485"/>
              </a:xfrm>
              <a:prstGeom prst="line">
                <a:avLst/>
              </a:prstGeom>
              <a:noFill/>
              <a:ln w="19050" cap="flat" cmpd="sng" algn="ctr">
                <a:solidFill>
                  <a:sysClr val="windowText" lastClr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69" name="Gerade Verbindung 190"/>
              <p:cNvCxnSpPr/>
              <p:nvPr/>
            </p:nvCxnSpPr>
            <p:spPr bwMode="auto">
              <a:xfrm flipH="1">
                <a:off x="3347864" y="4221088"/>
                <a:ext cx="144016" cy="1559235"/>
              </a:xfrm>
              <a:prstGeom prst="line">
                <a:avLst/>
              </a:prstGeom>
              <a:noFill/>
              <a:ln w="19050" cap="flat" cmpd="sng" algn="ctr">
                <a:solidFill>
                  <a:sysClr val="windowText" lastClr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70" name="Gerade Verbindung 191"/>
              <p:cNvCxnSpPr/>
              <p:nvPr/>
            </p:nvCxnSpPr>
            <p:spPr bwMode="auto">
              <a:xfrm>
                <a:off x="3491880" y="4221088"/>
                <a:ext cx="384795" cy="1546300"/>
              </a:xfrm>
              <a:prstGeom prst="line">
                <a:avLst/>
              </a:prstGeom>
              <a:noFill/>
              <a:ln w="19050" cap="flat" cmpd="sng" algn="ctr">
                <a:solidFill>
                  <a:sysClr val="windowText" lastClr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71" name="Gerade Verbindung 192"/>
              <p:cNvCxnSpPr/>
              <p:nvPr/>
            </p:nvCxnSpPr>
            <p:spPr bwMode="auto">
              <a:xfrm>
                <a:off x="3131840" y="5482147"/>
                <a:ext cx="240010" cy="37591"/>
              </a:xfrm>
              <a:prstGeom prst="line">
                <a:avLst/>
              </a:prstGeom>
              <a:noFill/>
              <a:ln w="19050" cap="flat" cmpd="sng" algn="ctr">
                <a:solidFill>
                  <a:sysClr val="windowText" lastClr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72" name="Gerade Verbindung 193"/>
              <p:cNvCxnSpPr/>
              <p:nvPr/>
            </p:nvCxnSpPr>
            <p:spPr bwMode="auto">
              <a:xfrm>
                <a:off x="3203848" y="5239278"/>
                <a:ext cx="194196" cy="23285"/>
              </a:xfrm>
              <a:prstGeom prst="line">
                <a:avLst/>
              </a:prstGeom>
              <a:noFill/>
              <a:ln w="19050" cap="flat" cmpd="sng" algn="ctr">
                <a:solidFill>
                  <a:sysClr val="windowText" lastClr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73" name="Gerade Verbindung 194"/>
              <p:cNvCxnSpPr/>
              <p:nvPr/>
            </p:nvCxnSpPr>
            <p:spPr bwMode="auto">
              <a:xfrm>
                <a:off x="3259150" y="5017708"/>
                <a:ext cx="155563" cy="16255"/>
              </a:xfrm>
              <a:prstGeom prst="line">
                <a:avLst/>
              </a:prstGeom>
              <a:noFill/>
              <a:ln w="19050" cap="flat" cmpd="sng" algn="ctr">
                <a:solidFill>
                  <a:sysClr val="windowText" lastClr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74" name="Gerade Verbindung 195"/>
              <p:cNvCxnSpPr/>
              <p:nvPr/>
            </p:nvCxnSpPr>
            <p:spPr bwMode="auto">
              <a:xfrm>
                <a:off x="3320262" y="4797152"/>
                <a:ext cx="120644" cy="10592"/>
              </a:xfrm>
              <a:prstGeom prst="line">
                <a:avLst/>
              </a:prstGeom>
              <a:noFill/>
              <a:ln w="19050" cap="flat" cmpd="sng" algn="ctr">
                <a:solidFill>
                  <a:sysClr val="windowText" lastClr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75" name="Gerade Verbindung 196"/>
              <p:cNvCxnSpPr/>
              <p:nvPr/>
            </p:nvCxnSpPr>
            <p:spPr bwMode="auto">
              <a:xfrm flipV="1">
                <a:off x="3371850" y="5502275"/>
                <a:ext cx="444500" cy="19791"/>
              </a:xfrm>
              <a:prstGeom prst="line">
                <a:avLst/>
              </a:prstGeom>
              <a:noFill/>
              <a:ln w="19050" cap="flat" cmpd="sng" algn="ctr">
                <a:solidFill>
                  <a:sysClr val="windowText" lastClr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76" name="Gerade Verbindung 197"/>
              <p:cNvCxnSpPr/>
              <p:nvPr/>
            </p:nvCxnSpPr>
            <p:spPr bwMode="auto">
              <a:xfrm flipV="1">
                <a:off x="3398044" y="5248275"/>
                <a:ext cx="354806" cy="14289"/>
              </a:xfrm>
              <a:prstGeom prst="line">
                <a:avLst/>
              </a:prstGeom>
              <a:noFill/>
              <a:ln w="19050" cap="flat" cmpd="sng" algn="ctr">
                <a:solidFill>
                  <a:sysClr val="windowText" lastClr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77" name="Gerade Verbindung 198"/>
              <p:cNvCxnSpPr/>
              <p:nvPr/>
            </p:nvCxnSpPr>
            <p:spPr bwMode="auto">
              <a:xfrm flipV="1">
                <a:off x="3419872" y="5022056"/>
                <a:ext cx="273447" cy="11908"/>
              </a:xfrm>
              <a:prstGeom prst="line">
                <a:avLst/>
              </a:prstGeom>
              <a:noFill/>
              <a:ln w="19050" cap="flat" cmpd="sng" algn="ctr">
                <a:solidFill>
                  <a:sysClr val="windowText" lastClr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78" name="Gerade Verbindung 199"/>
              <p:cNvCxnSpPr/>
              <p:nvPr/>
            </p:nvCxnSpPr>
            <p:spPr bwMode="auto">
              <a:xfrm flipV="1">
                <a:off x="3435548" y="4802981"/>
                <a:ext cx="200621" cy="4095"/>
              </a:xfrm>
              <a:prstGeom prst="line">
                <a:avLst/>
              </a:prstGeom>
              <a:noFill/>
              <a:ln w="19050" cap="flat" cmpd="sng" algn="ctr">
                <a:solidFill>
                  <a:sysClr val="windowText" lastClr="000000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sp>
            <p:nvSpPr>
              <p:cNvPr id="79" name="Ellipse 200"/>
              <p:cNvSpPr/>
              <p:nvPr/>
            </p:nvSpPr>
            <p:spPr bwMode="auto">
              <a:xfrm>
                <a:off x="3435548" y="4170686"/>
                <a:ext cx="108000" cy="108000"/>
              </a:xfrm>
              <a:prstGeom prst="ellipse">
                <a:avLst/>
              </a:prstGeom>
              <a:solidFill>
                <a:srgbClr val="A8AFAF"/>
              </a:solidFill>
              <a:ln>
                <a:solidFill>
                  <a:sysClr val="windowText" lastClr="000000"/>
                </a:solidFill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Frutiger 45 Light" panose="020B0300000000000000" pitchFamily="34" charset="0"/>
                </a:endParaRPr>
              </a:p>
            </p:txBody>
          </p:sp>
        </p:grpSp>
        <p:grpSp>
          <p:nvGrpSpPr>
            <p:cNvPr id="60" name="Gruppieren 181"/>
            <p:cNvGrpSpPr/>
            <p:nvPr/>
          </p:nvGrpSpPr>
          <p:grpSpPr>
            <a:xfrm>
              <a:off x="697451" y="2743834"/>
              <a:ext cx="305313" cy="393279"/>
              <a:chOff x="692689" y="2737425"/>
              <a:chExt cx="305313" cy="393279"/>
            </a:xfrm>
          </p:grpSpPr>
          <p:sp>
            <p:nvSpPr>
              <p:cNvPr id="65" name="Halbbogen 186"/>
              <p:cNvSpPr/>
              <p:nvPr/>
            </p:nvSpPr>
            <p:spPr>
              <a:xfrm rot="16200000">
                <a:off x="787076" y="2864119"/>
                <a:ext cx="168178" cy="133663"/>
              </a:xfrm>
              <a:prstGeom prst="blockArc">
                <a:avLst>
                  <a:gd name="adj1" fmla="val 12557161"/>
                  <a:gd name="adj2" fmla="val 20282349"/>
                  <a:gd name="adj3" fmla="val 18045"/>
                </a:avLst>
              </a:prstGeom>
              <a:solidFill>
                <a:srgbClr val="4F81B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Frutiger 45 Light" panose="020B0300000000000000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6" name="Halbbogen 187"/>
              <p:cNvSpPr/>
              <p:nvPr/>
            </p:nvSpPr>
            <p:spPr>
              <a:xfrm rot="16200000">
                <a:off x="723550" y="2835324"/>
                <a:ext cx="240637" cy="191251"/>
              </a:xfrm>
              <a:prstGeom prst="blockArc">
                <a:avLst>
                  <a:gd name="adj1" fmla="val 12086123"/>
                  <a:gd name="adj2" fmla="val 20332485"/>
                  <a:gd name="adj3" fmla="val 13042"/>
                </a:avLst>
              </a:prstGeom>
              <a:solidFill>
                <a:srgbClr val="4F81B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Frutiger 45 Light" panose="020B0300000000000000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7" name="Halbbogen 188"/>
              <p:cNvSpPr/>
              <p:nvPr/>
            </p:nvSpPr>
            <p:spPr>
              <a:xfrm rot="16200000">
                <a:off x="648706" y="2781408"/>
                <a:ext cx="393279" cy="305313"/>
              </a:xfrm>
              <a:prstGeom prst="blockArc">
                <a:avLst>
                  <a:gd name="adj1" fmla="val 12439238"/>
                  <a:gd name="adj2" fmla="val 20045374"/>
                  <a:gd name="adj3" fmla="val 10352"/>
                </a:avLst>
              </a:prstGeom>
              <a:solidFill>
                <a:srgbClr val="4F81B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Frutiger 45 Light" panose="020B0300000000000000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61" name="Gruppieren 182"/>
            <p:cNvGrpSpPr/>
            <p:nvPr/>
          </p:nvGrpSpPr>
          <p:grpSpPr>
            <a:xfrm flipH="1">
              <a:off x="824680" y="2743834"/>
              <a:ext cx="305313" cy="393279"/>
              <a:chOff x="845089" y="2889825"/>
              <a:chExt cx="305313" cy="393279"/>
            </a:xfrm>
          </p:grpSpPr>
          <p:sp>
            <p:nvSpPr>
              <p:cNvPr id="62" name="Halbbogen 183"/>
              <p:cNvSpPr/>
              <p:nvPr/>
            </p:nvSpPr>
            <p:spPr>
              <a:xfrm rot="16200000">
                <a:off x="939476" y="3016519"/>
                <a:ext cx="168178" cy="133663"/>
              </a:xfrm>
              <a:prstGeom prst="blockArc">
                <a:avLst>
                  <a:gd name="adj1" fmla="val 12557161"/>
                  <a:gd name="adj2" fmla="val 20282349"/>
                  <a:gd name="adj3" fmla="val 18045"/>
                </a:avLst>
              </a:prstGeom>
              <a:solidFill>
                <a:srgbClr val="4F81B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Frutiger 45 Light" panose="020B0300000000000000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3" name="Halbbogen 184"/>
              <p:cNvSpPr/>
              <p:nvPr/>
            </p:nvSpPr>
            <p:spPr>
              <a:xfrm rot="16200000">
                <a:off x="875950" y="2987724"/>
                <a:ext cx="240637" cy="191251"/>
              </a:xfrm>
              <a:prstGeom prst="blockArc">
                <a:avLst>
                  <a:gd name="adj1" fmla="val 12086123"/>
                  <a:gd name="adj2" fmla="val 20332485"/>
                  <a:gd name="adj3" fmla="val 13042"/>
                </a:avLst>
              </a:prstGeom>
              <a:solidFill>
                <a:srgbClr val="4F81B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Frutiger 45 Light" panose="020B0300000000000000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64" name="Halbbogen 185"/>
              <p:cNvSpPr/>
              <p:nvPr/>
            </p:nvSpPr>
            <p:spPr>
              <a:xfrm rot="16200000">
                <a:off x="801106" y="2933808"/>
                <a:ext cx="393279" cy="305313"/>
              </a:xfrm>
              <a:prstGeom prst="blockArc">
                <a:avLst>
                  <a:gd name="adj1" fmla="val 12439238"/>
                  <a:gd name="adj2" fmla="val 20045374"/>
                  <a:gd name="adj3" fmla="val 10352"/>
                </a:avLst>
              </a:prstGeom>
              <a:solidFill>
                <a:srgbClr val="4F81B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Frutiger 45 Light" panose="020B0300000000000000" pitchFamily="34" charset="0"/>
                  <a:ea typeface="+mn-ea"/>
                  <a:cs typeface="+mn-cs"/>
                </a:endParaRPr>
              </a:p>
            </p:txBody>
          </p:sp>
        </p:grpSp>
      </p:grpSp>
      <p:cxnSp>
        <p:nvCxnSpPr>
          <p:cNvPr id="80" name="Gerade Verbindung 206"/>
          <p:cNvCxnSpPr>
            <a:endCxn id="53" idx="3"/>
          </p:cNvCxnSpPr>
          <p:nvPr/>
        </p:nvCxnSpPr>
        <p:spPr>
          <a:xfrm flipH="1">
            <a:off x="10113564" y="5008433"/>
            <a:ext cx="1007419" cy="149467"/>
          </a:xfrm>
          <a:prstGeom prst="line">
            <a:avLst/>
          </a:prstGeom>
          <a:ln w="28575">
            <a:solidFill>
              <a:srgbClr val="4F81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Gerade Verbindung 222"/>
          <p:cNvCxnSpPr/>
          <p:nvPr/>
        </p:nvCxnSpPr>
        <p:spPr>
          <a:xfrm flipH="1" flipV="1">
            <a:off x="9959025" y="3756223"/>
            <a:ext cx="687700" cy="4849"/>
          </a:xfrm>
          <a:prstGeom prst="line">
            <a:avLst/>
          </a:pr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Gerade Verbindung 230"/>
          <p:cNvCxnSpPr/>
          <p:nvPr/>
        </p:nvCxnSpPr>
        <p:spPr>
          <a:xfrm flipH="1">
            <a:off x="10030226" y="5099165"/>
            <a:ext cx="1114939" cy="492618"/>
          </a:xfrm>
          <a:prstGeom prst="line">
            <a:avLst/>
          </a:prstGeom>
          <a:ln w="28575">
            <a:solidFill>
              <a:srgbClr val="4F81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Gerade Verbindung 233"/>
          <p:cNvCxnSpPr>
            <a:endCxn id="89" idx="2"/>
          </p:cNvCxnSpPr>
          <p:nvPr/>
        </p:nvCxnSpPr>
        <p:spPr>
          <a:xfrm flipH="1" flipV="1">
            <a:off x="10759438" y="4273834"/>
            <a:ext cx="519389" cy="595764"/>
          </a:xfrm>
          <a:prstGeom prst="line">
            <a:avLst/>
          </a:prstGeom>
          <a:ln w="28575">
            <a:solidFill>
              <a:srgbClr val="4F81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5" name="Gruppieren 318"/>
          <p:cNvGrpSpPr/>
          <p:nvPr/>
        </p:nvGrpSpPr>
        <p:grpSpPr>
          <a:xfrm>
            <a:off x="10646725" y="3685549"/>
            <a:ext cx="225426" cy="588285"/>
            <a:chOff x="8245511" y="2182672"/>
            <a:chExt cx="225426" cy="588285"/>
          </a:xfrm>
        </p:grpSpPr>
        <p:grpSp>
          <p:nvGrpSpPr>
            <p:cNvPr id="86" name="Gruppieren 279"/>
            <p:cNvGrpSpPr/>
            <p:nvPr/>
          </p:nvGrpSpPr>
          <p:grpSpPr>
            <a:xfrm>
              <a:off x="8268402" y="2184694"/>
              <a:ext cx="120906" cy="181493"/>
              <a:chOff x="692689" y="2737425"/>
              <a:chExt cx="305313" cy="393279"/>
            </a:xfrm>
          </p:grpSpPr>
          <p:sp>
            <p:nvSpPr>
              <p:cNvPr id="112" name="Halbbogen 280"/>
              <p:cNvSpPr/>
              <p:nvPr/>
            </p:nvSpPr>
            <p:spPr>
              <a:xfrm rot="16200000">
                <a:off x="787076" y="2864119"/>
                <a:ext cx="168178" cy="133663"/>
              </a:xfrm>
              <a:prstGeom prst="blockArc">
                <a:avLst>
                  <a:gd name="adj1" fmla="val 12557161"/>
                  <a:gd name="adj2" fmla="val 20282349"/>
                  <a:gd name="adj3" fmla="val 18045"/>
                </a:avLst>
              </a:prstGeom>
              <a:solidFill>
                <a:srgbClr val="92D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Frutiger 45 Light" panose="020B0300000000000000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3" name="Halbbogen 281"/>
              <p:cNvSpPr/>
              <p:nvPr/>
            </p:nvSpPr>
            <p:spPr>
              <a:xfrm rot="16200000">
                <a:off x="723550" y="2835324"/>
                <a:ext cx="240637" cy="191251"/>
              </a:xfrm>
              <a:prstGeom prst="blockArc">
                <a:avLst>
                  <a:gd name="adj1" fmla="val 12086123"/>
                  <a:gd name="adj2" fmla="val 20332485"/>
                  <a:gd name="adj3" fmla="val 13042"/>
                </a:avLst>
              </a:prstGeom>
              <a:solidFill>
                <a:srgbClr val="92D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Frutiger 45 Light" panose="020B0300000000000000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4" name="Halbbogen 282"/>
              <p:cNvSpPr/>
              <p:nvPr/>
            </p:nvSpPr>
            <p:spPr>
              <a:xfrm rot="16200000">
                <a:off x="648706" y="2781408"/>
                <a:ext cx="393279" cy="305313"/>
              </a:xfrm>
              <a:prstGeom prst="blockArc">
                <a:avLst>
                  <a:gd name="adj1" fmla="val 12439238"/>
                  <a:gd name="adj2" fmla="val 20045374"/>
                  <a:gd name="adj3" fmla="val 10352"/>
                </a:avLst>
              </a:prstGeom>
              <a:solidFill>
                <a:srgbClr val="92D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Frutiger 45 Light" panose="020B0300000000000000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87" name="Gruppieren 283"/>
            <p:cNvGrpSpPr/>
            <p:nvPr/>
          </p:nvGrpSpPr>
          <p:grpSpPr>
            <a:xfrm flipH="1">
              <a:off x="8337458" y="2182672"/>
              <a:ext cx="120906" cy="181493"/>
              <a:chOff x="845089" y="2889825"/>
              <a:chExt cx="305313" cy="393279"/>
            </a:xfrm>
          </p:grpSpPr>
          <p:sp>
            <p:nvSpPr>
              <p:cNvPr id="109" name="Halbbogen 284"/>
              <p:cNvSpPr/>
              <p:nvPr/>
            </p:nvSpPr>
            <p:spPr>
              <a:xfrm rot="16200000">
                <a:off x="939476" y="3016519"/>
                <a:ext cx="168178" cy="133663"/>
              </a:xfrm>
              <a:prstGeom prst="blockArc">
                <a:avLst>
                  <a:gd name="adj1" fmla="val 12557161"/>
                  <a:gd name="adj2" fmla="val 20282349"/>
                  <a:gd name="adj3" fmla="val 18045"/>
                </a:avLst>
              </a:prstGeom>
              <a:solidFill>
                <a:srgbClr val="92D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Frutiger 45 Light" panose="020B0300000000000000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0" name="Halbbogen 285"/>
              <p:cNvSpPr/>
              <p:nvPr/>
            </p:nvSpPr>
            <p:spPr>
              <a:xfrm rot="16200000">
                <a:off x="875950" y="2987724"/>
                <a:ext cx="240637" cy="191251"/>
              </a:xfrm>
              <a:prstGeom prst="blockArc">
                <a:avLst>
                  <a:gd name="adj1" fmla="val 12086123"/>
                  <a:gd name="adj2" fmla="val 20332485"/>
                  <a:gd name="adj3" fmla="val 13042"/>
                </a:avLst>
              </a:prstGeom>
              <a:solidFill>
                <a:srgbClr val="92D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Frutiger 45 Light" panose="020B0300000000000000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111" name="Halbbogen 286"/>
              <p:cNvSpPr/>
              <p:nvPr/>
            </p:nvSpPr>
            <p:spPr>
              <a:xfrm rot="16200000">
                <a:off x="801106" y="2933808"/>
                <a:ext cx="393279" cy="305313"/>
              </a:xfrm>
              <a:prstGeom prst="blockArc">
                <a:avLst>
                  <a:gd name="adj1" fmla="val 12439238"/>
                  <a:gd name="adj2" fmla="val 20045374"/>
                  <a:gd name="adj3" fmla="val 10352"/>
                </a:avLst>
              </a:prstGeom>
              <a:solidFill>
                <a:srgbClr val="92D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Frutiger 45 Light" panose="020B0300000000000000" pitchFamily="34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88" name="Group 4"/>
            <p:cNvGrpSpPr>
              <a:grpSpLocks noChangeAspect="1"/>
            </p:cNvGrpSpPr>
            <p:nvPr/>
          </p:nvGrpSpPr>
          <p:grpSpPr bwMode="auto">
            <a:xfrm>
              <a:off x="8245511" y="2197870"/>
              <a:ext cx="225426" cy="573087"/>
              <a:chOff x="5194" y="1385"/>
              <a:chExt cx="142" cy="361"/>
            </a:xfrm>
          </p:grpSpPr>
          <p:sp>
            <p:nvSpPr>
              <p:cNvPr id="89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5194" y="1385"/>
                <a:ext cx="142" cy="3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90" name="Rectangle 7"/>
              <p:cNvSpPr>
                <a:spLocks noChangeArrowheads="1"/>
              </p:cNvSpPr>
              <p:nvPr/>
            </p:nvSpPr>
            <p:spPr bwMode="auto">
              <a:xfrm>
                <a:off x="5243" y="1547"/>
                <a:ext cx="56" cy="6"/>
              </a:xfrm>
              <a:prstGeom prst="rect">
                <a:avLst/>
              </a:pr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91" name="Rectangle 8"/>
              <p:cNvSpPr>
                <a:spLocks noChangeArrowheads="1"/>
              </p:cNvSpPr>
              <p:nvPr/>
            </p:nvSpPr>
            <p:spPr bwMode="auto">
              <a:xfrm>
                <a:off x="5243" y="1553"/>
                <a:ext cx="56" cy="7"/>
              </a:xfrm>
              <a:prstGeom prst="rect">
                <a:avLst/>
              </a:pr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92" name="Rectangle 9"/>
              <p:cNvSpPr>
                <a:spLocks noChangeArrowheads="1"/>
              </p:cNvSpPr>
              <p:nvPr/>
            </p:nvSpPr>
            <p:spPr bwMode="auto">
              <a:xfrm>
                <a:off x="5243" y="1560"/>
                <a:ext cx="56" cy="6"/>
              </a:xfrm>
              <a:prstGeom prst="rect">
                <a:avLst/>
              </a:prstGeom>
              <a:solidFill>
                <a:srgbClr val="FDFD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93" name="Rectangle 10"/>
              <p:cNvSpPr>
                <a:spLocks noChangeArrowheads="1"/>
              </p:cNvSpPr>
              <p:nvPr/>
            </p:nvSpPr>
            <p:spPr bwMode="auto">
              <a:xfrm>
                <a:off x="5243" y="1566"/>
                <a:ext cx="56" cy="6"/>
              </a:xfrm>
              <a:prstGeom prst="rect">
                <a:avLst/>
              </a:prstGeom>
              <a:solidFill>
                <a:srgbClr val="FEFE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94" name="Oval 11"/>
              <p:cNvSpPr>
                <a:spLocks noChangeArrowheads="1"/>
              </p:cNvSpPr>
              <p:nvPr/>
            </p:nvSpPr>
            <p:spPr bwMode="auto">
              <a:xfrm>
                <a:off x="5244" y="1540"/>
                <a:ext cx="47" cy="27"/>
              </a:xfrm>
              <a:prstGeom prst="ellipse">
                <a:avLst/>
              </a:prstGeom>
              <a:noFill/>
              <a:ln w="9525" cap="rnd">
                <a:solidFill>
                  <a:srgbClr val="FFFF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95" name="Rectangle 16"/>
              <p:cNvSpPr>
                <a:spLocks noChangeArrowheads="1"/>
              </p:cNvSpPr>
              <p:nvPr/>
            </p:nvSpPr>
            <p:spPr bwMode="auto">
              <a:xfrm>
                <a:off x="5237" y="1547"/>
                <a:ext cx="6" cy="193"/>
              </a:xfrm>
              <a:prstGeom prst="rect">
                <a:avLst/>
              </a:prstGeom>
              <a:solidFill>
                <a:srgbClr val="DBDB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96" name="Rectangle 17"/>
              <p:cNvSpPr>
                <a:spLocks noChangeArrowheads="1"/>
              </p:cNvSpPr>
              <p:nvPr/>
            </p:nvSpPr>
            <p:spPr bwMode="auto">
              <a:xfrm>
                <a:off x="5243" y="1547"/>
                <a:ext cx="7" cy="193"/>
              </a:xfrm>
              <a:prstGeom prst="rect">
                <a:avLst/>
              </a:prstGeom>
              <a:solidFill>
                <a:srgbClr val="E3E3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97" name="Rectangle 18"/>
              <p:cNvSpPr>
                <a:spLocks noChangeArrowheads="1"/>
              </p:cNvSpPr>
              <p:nvPr/>
            </p:nvSpPr>
            <p:spPr bwMode="auto">
              <a:xfrm>
                <a:off x="5250" y="1547"/>
                <a:ext cx="6" cy="193"/>
              </a:xfrm>
              <a:prstGeom prst="rect">
                <a:avLst/>
              </a:prstGeom>
              <a:solidFill>
                <a:srgbClr val="EBEB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98" name="Rectangle 19"/>
              <p:cNvSpPr>
                <a:spLocks noChangeArrowheads="1"/>
              </p:cNvSpPr>
              <p:nvPr/>
            </p:nvSpPr>
            <p:spPr bwMode="auto">
              <a:xfrm>
                <a:off x="5256" y="1547"/>
                <a:ext cx="6" cy="193"/>
              </a:xfrm>
              <a:prstGeom prst="rect">
                <a:avLst/>
              </a:prstGeom>
              <a:solidFill>
                <a:srgbClr val="F4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99" name="Rectangle 20"/>
              <p:cNvSpPr>
                <a:spLocks noChangeArrowheads="1"/>
              </p:cNvSpPr>
              <p:nvPr/>
            </p:nvSpPr>
            <p:spPr bwMode="auto">
              <a:xfrm>
                <a:off x="5262" y="1547"/>
                <a:ext cx="6" cy="193"/>
              </a:xfrm>
              <a:prstGeom prst="rect">
                <a:avLst/>
              </a:pr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00" name="Rectangle 21"/>
              <p:cNvSpPr>
                <a:spLocks noChangeArrowheads="1"/>
              </p:cNvSpPr>
              <p:nvPr/>
            </p:nvSpPr>
            <p:spPr bwMode="auto">
              <a:xfrm>
                <a:off x="5268" y="1547"/>
                <a:ext cx="6" cy="193"/>
              </a:xfrm>
              <a:prstGeom prst="rect">
                <a:avLst/>
              </a:prstGeom>
              <a:solidFill>
                <a:srgbClr val="F9F9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01" name="Rectangle 22"/>
              <p:cNvSpPr>
                <a:spLocks noChangeArrowheads="1"/>
              </p:cNvSpPr>
              <p:nvPr/>
            </p:nvSpPr>
            <p:spPr bwMode="auto">
              <a:xfrm>
                <a:off x="5274" y="1547"/>
                <a:ext cx="6" cy="193"/>
              </a:xfrm>
              <a:prstGeom prst="rect">
                <a:avLst/>
              </a:prstGeom>
              <a:solidFill>
                <a:srgbClr val="F1F1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02" name="Rectangle 23"/>
              <p:cNvSpPr>
                <a:spLocks noChangeArrowheads="1"/>
              </p:cNvSpPr>
              <p:nvPr/>
            </p:nvSpPr>
            <p:spPr bwMode="auto">
              <a:xfrm>
                <a:off x="5280" y="1547"/>
                <a:ext cx="7" cy="193"/>
              </a:xfrm>
              <a:prstGeom prst="rect">
                <a:avLst/>
              </a:pr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03" name="Rectangle 24"/>
              <p:cNvSpPr>
                <a:spLocks noChangeArrowheads="1"/>
              </p:cNvSpPr>
              <p:nvPr/>
            </p:nvSpPr>
            <p:spPr bwMode="auto">
              <a:xfrm>
                <a:off x="5287" y="1547"/>
                <a:ext cx="6" cy="193"/>
              </a:xfrm>
              <a:prstGeom prst="rect">
                <a:avLst/>
              </a:prstGeom>
              <a:solidFill>
                <a:srgbClr val="E0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04" name="Rectangle 25"/>
              <p:cNvSpPr>
                <a:spLocks noChangeArrowheads="1"/>
              </p:cNvSpPr>
              <p:nvPr/>
            </p:nvSpPr>
            <p:spPr bwMode="auto">
              <a:xfrm>
                <a:off x="5293" y="1547"/>
                <a:ext cx="6" cy="193"/>
              </a:xfrm>
              <a:prstGeom prst="rect">
                <a:avLst/>
              </a:prstGeom>
              <a:solidFill>
                <a:srgbClr val="D8D8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05" name="Freeform 29"/>
              <p:cNvSpPr>
                <a:spLocks/>
              </p:cNvSpPr>
              <p:nvPr/>
            </p:nvSpPr>
            <p:spPr bwMode="auto">
              <a:xfrm>
                <a:off x="5218" y="1552"/>
                <a:ext cx="96" cy="185"/>
              </a:xfrm>
              <a:custGeom>
                <a:avLst/>
                <a:gdLst>
                  <a:gd name="T0" fmla="*/ 248 w 250"/>
                  <a:gd name="T1" fmla="*/ 408 h 491"/>
                  <a:gd name="T2" fmla="*/ 189 w 250"/>
                  <a:gd name="T3" fmla="*/ 0 h 491"/>
                  <a:gd name="T4" fmla="*/ 100 w 250"/>
                  <a:gd name="T5" fmla="*/ 31 h 491"/>
                  <a:gd name="T6" fmla="*/ 68 w 250"/>
                  <a:gd name="T7" fmla="*/ 0 h 491"/>
                  <a:gd name="T8" fmla="*/ 8 w 250"/>
                  <a:gd name="T9" fmla="*/ 408 h 491"/>
                  <a:gd name="T10" fmla="*/ 113 w 250"/>
                  <a:gd name="T11" fmla="*/ 486 h 491"/>
                  <a:gd name="T12" fmla="*/ 248 w 250"/>
                  <a:gd name="T13" fmla="*/ 426 h 491"/>
                  <a:gd name="T14" fmla="*/ 248 w 250"/>
                  <a:gd name="T15" fmla="*/ 408 h 4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0" h="491">
                    <a:moveTo>
                      <a:pt x="248" y="408"/>
                    </a:moveTo>
                    <a:lnTo>
                      <a:pt x="189" y="0"/>
                    </a:lnTo>
                    <a:cubicBezTo>
                      <a:pt x="173" y="33"/>
                      <a:pt x="133" y="47"/>
                      <a:pt x="100" y="31"/>
                    </a:cubicBezTo>
                    <a:cubicBezTo>
                      <a:pt x="86" y="24"/>
                      <a:pt x="75" y="13"/>
                      <a:pt x="68" y="0"/>
                    </a:cubicBezTo>
                    <a:lnTo>
                      <a:pt x="8" y="408"/>
                    </a:lnTo>
                    <a:cubicBezTo>
                      <a:pt x="0" y="446"/>
                      <a:pt x="46" y="481"/>
                      <a:pt x="113" y="486"/>
                    </a:cubicBezTo>
                    <a:cubicBezTo>
                      <a:pt x="179" y="491"/>
                      <a:pt x="240" y="464"/>
                      <a:pt x="248" y="426"/>
                    </a:cubicBezTo>
                    <a:cubicBezTo>
                      <a:pt x="250" y="420"/>
                      <a:pt x="250" y="414"/>
                      <a:pt x="248" y="408"/>
                    </a:cubicBezTo>
                    <a:close/>
                  </a:path>
                </a:pathLst>
              </a:custGeom>
              <a:noFill/>
              <a:ln w="95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06" name="Oval 31"/>
              <p:cNvSpPr>
                <a:spLocks noChangeArrowheads="1"/>
              </p:cNvSpPr>
              <p:nvPr/>
            </p:nvSpPr>
            <p:spPr bwMode="auto">
              <a:xfrm>
                <a:off x="5256" y="1423"/>
                <a:ext cx="23" cy="23"/>
              </a:xfrm>
              <a:prstGeom prst="ellipse">
                <a:avLst/>
              </a:prstGeom>
              <a:noFill/>
              <a:ln w="95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07" name="Line 32"/>
              <p:cNvSpPr>
                <a:spLocks noChangeShapeType="1"/>
              </p:cNvSpPr>
              <p:nvPr/>
            </p:nvSpPr>
            <p:spPr bwMode="auto">
              <a:xfrm flipV="1">
                <a:off x="5267" y="1446"/>
                <a:ext cx="0" cy="107"/>
              </a:xfrm>
              <a:prstGeom prst="line">
                <a:avLst/>
              </a:prstGeom>
              <a:noFill/>
              <a:ln w="9525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08" name="Freeform 34"/>
              <p:cNvSpPr>
                <a:spLocks noEditPoints="1"/>
              </p:cNvSpPr>
              <p:nvPr/>
            </p:nvSpPr>
            <p:spPr bwMode="auto">
              <a:xfrm>
                <a:off x="5218" y="1423"/>
                <a:ext cx="96" cy="314"/>
              </a:xfrm>
              <a:custGeom>
                <a:avLst/>
                <a:gdLst>
                  <a:gd name="T0" fmla="*/ 128 w 250"/>
                  <a:gd name="T1" fmla="*/ 312 h 835"/>
                  <a:gd name="T2" fmla="*/ 68 w 250"/>
                  <a:gd name="T3" fmla="*/ 344 h 835"/>
                  <a:gd name="T4" fmla="*/ 8 w 250"/>
                  <a:gd name="T5" fmla="*/ 752 h 835"/>
                  <a:gd name="T6" fmla="*/ 113 w 250"/>
                  <a:gd name="T7" fmla="*/ 830 h 835"/>
                  <a:gd name="T8" fmla="*/ 248 w 250"/>
                  <a:gd name="T9" fmla="*/ 770 h 835"/>
                  <a:gd name="T10" fmla="*/ 248 w 250"/>
                  <a:gd name="T11" fmla="*/ 752 h 835"/>
                  <a:gd name="T12" fmla="*/ 189 w 250"/>
                  <a:gd name="T13" fmla="*/ 347 h 835"/>
                  <a:gd name="T14" fmla="*/ 128 w 250"/>
                  <a:gd name="T15" fmla="*/ 312 h 835"/>
                  <a:gd name="T16" fmla="*/ 128 w 250"/>
                  <a:gd name="T17" fmla="*/ 312 h 835"/>
                  <a:gd name="T18" fmla="*/ 128 w 250"/>
                  <a:gd name="T19" fmla="*/ 61 h 835"/>
                  <a:gd name="T20" fmla="*/ 159 w 250"/>
                  <a:gd name="T21" fmla="*/ 30 h 835"/>
                  <a:gd name="T22" fmla="*/ 128 w 250"/>
                  <a:gd name="T23" fmla="*/ 0 h 835"/>
                  <a:gd name="T24" fmla="*/ 98 w 250"/>
                  <a:gd name="T25" fmla="*/ 30 h 835"/>
                  <a:gd name="T26" fmla="*/ 128 w 250"/>
                  <a:gd name="T27" fmla="*/ 61 h 835"/>
                  <a:gd name="T28" fmla="*/ 159 w 250"/>
                  <a:gd name="T29" fmla="*/ 30 h 8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50" h="835">
                    <a:moveTo>
                      <a:pt x="128" y="312"/>
                    </a:moveTo>
                    <a:cubicBezTo>
                      <a:pt x="97" y="312"/>
                      <a:pt x="71" y="326"/>
                      <a:pt x="68" y="344"/>
                    </a:cubicBezTo>
                    <a:lnTo>
                      <a:pt x="8" y="752"/>
                    </a:lnTo>
                    <a:cubicBezTo>
                      <a:pt x="0" y="790"/>
                      <a:pt x="46" y="825"/>
                      <a:pt x="113" y="830"/>
                    </a:cubicBezTo>
                    <a:cubicBezTo>
                      <a:pt x="179" y="835"/>
                      <a:pt x="240" y="808"/>
                      <a:pt x="248" y="770"/>
                    </a:cubicBezTo>
                    <a:cubicBezTo>
                      <a:pt x="250" y="764"/>
                      <a:pt x="250" y="758"/>
                      <a:pt x="248" y="752"/>
                    </a:cubicBezTo>
                    <a:lnTo>
                      <a:pt x="189" y="347"/>
                    </a:lnTo>
                    <a:cubicBezTo>
                      <a:pt x="189" y="328"/>
                      <a:pt x="162" y="312"/>
                      <a:pt x="128" y="312"/>
                    </a:cubicBezTo>
                    <a:close/>
                    <a:moveTo>
                      <a:pt x="128" y="312"/>
                    </a:moveTo>
                    <a:lnTo>
                      <a:pt x="128" y="61"/>
                    </a:lnTo>
                    <a:moveTo>
                      <a:pt x="159" y="30"/>
                    </a:moveTo>
                    <a:cubicBezTo>
                      <a:pt x="159" y="14"/>
                      <a:pt x="145" y="0"/>
                      <a:pt x="128" y="0"/>
                    </a:cubicBezTo>
                    <a:cubicBezTo>
                      <a:pt x="112" y="0"/>
                      <a:pt x="98" y="14"/>
                      <a:pt x="98" y="30"/>
                    </a:cubicBezTo>
                    <a:cubicBezTo>
                      <a:pt x="98" y="47"/>
                      <a:pt x="112" y="61"/>
                      <a:pt x="128" y="61"/>
                    </a:cubicBezTo>
                    <a:cubicBezTo>
                      <a:pt x="145" y="61"/>
                      <a:pt x="159" y="47"/>
                      <a:pt x="159" y="30"/>
                    </a:cubicBezTo>
                    <a:close/>
                  </a:path>
                </a:pathLst>
              </a:custGeom>
              <a:noFill/>
              <a:ln w="19050" cap="rnd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</p:grpSp>
      </p:grpSp>
      <p:grpSp>
        <p:nvGrpSpPr>
          <p:cNvPr id="115" name="Gruppieren 24"/>
          <p:cNvGrpSpPr/>
          <p:nvPr/>
        </p:nvGrpSpPr>
        <p:grpSpPr>
          <a:xfrm>
            <a:off x="9680940" y="4025967"/>
            <a:ext cx="279519" cy="286226"/>
            <a:chOff x="6040873" y="5001026"/>
            <a:chExt cx="396000" cy="405502"/>
          </a:xfrm>
        </p:grpSpPr>
        <p:sp>
          <p:nvSpPr>
            <p:cNvPr id="116" name="Ellipse 2"/>
            <p:cNvSpPr/>
            <p:nvPr/>
          </p:nvSpPr>
          <p:spPr bwMode="auto">
            <a:xfrm>
              <a:off x="6095230" y="5157192"/>
              <a:ext cx="216000" cy="216024"/>
            </a:xfrm>
            <a:prstGeom prst="ellipse">
              <a:avLst/>
            </a:prstGeom>
            <a:solidFill>
              <a:srgbClr val="4F81BD"/>
            </a:solidFill>
            <a:ln w="9525">
              <a:solidFill>
                <a:sysClr val="windowText" lastClr="000000"/>
              </a:solidFill>
              <a:round/>
              <a:headEnd type="arrow" w="med" len="med"/>
              <a:tailEnd type="none" w="med" len="me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17" name="Bogen 4"/>
            <p:cNvSpPr/>
            <p:nvPr/>
          </p:nvSpPr>
          <p:spPr bwMode="auto">
            <a:xfrm>
              <a:off x="6057110" y="5118496"/>
              <a:ext cx="288032" cy="288032"/>
            </a:xfrm>
            <a:prstGeom prst="arc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18" name="Bogen 25"/>
            <p:cNvSpPr/>
            <p:nvPr/>
          </p:nvSpPr>
          <p:spPr bwMode="auto">
            <a:xfrm>
              <a:off x="6066630" y="5058740"/>
              <a:ext cx="324000" cy="324000"/>
            </a:xfrm>
            <a:prstGeom prst="arc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19" name="Bogen 26"/>
            <p:cNvSpPr/>
            <p:nvPr/>
          </p:nvSpPr>
          <p:spPr bwMode="auto">
            <a:xfrm>
              <a:off x="6040873" y="5001026"/>
              <a:ext cx="396000" cy="396000"/>
            </a:xfrm>
            <a:prstGeom prst="arc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</p:grpSp>
      <p:cxnSp>
        <p:nvCxnSpPr>
          <p:cNvPr id="120" name="Gerade Verbindung 330"/>
          <p:cNvCxnSpPr/>
          <p:nvPr/>
        </p:nvCxnSpPr>
        <p:spPr>
          <a:xfrm flipH="1">
            <a:off x="9971123" y="3816520"/>
            <a:ext cx="646165" cy="250185"/>
          </a:xfrm>
          <a:prstGeom prst="line">
            <a:avLst/>
          </a:pr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2" name="Gruppieren 24"/>
          <p:cNvGrpSpPr/>
          <p:nvPr/>
        </p:nvGrpSpPr>
        <p:grpSpPr>
          <a:xfrm>
            <a:off x="9701141" y="5544888"/>
            <a:ext cx="279519" cy="286226"/>
            <a:chOff x="6040873" y="5001026"/>
            <a:chExt cx="396000" cy="405502"/>
          </a:xfrm>
        </p:grpSpPr>
        <p:sp>
          <p:nvSpPr>
            <p:cNvPr id="123" name="Ellipse 2"/>
            <p:cNvSpPr/>
            <p:nvPr/>
          </p:nvSpPr>
          <p:spPr bwMode="auto">
            <a:xfrm>
              <a:off x="6095230" y="5157192"/>
              <a:ext cx="216000" cy="216024"/>
            </a:xfrm>
            <a:prstGeom prst="ellipse">
              <a:avLst/>
            </a:prstGeom>
            <a:solidFill>
              <a:srgbClr val="4F81BD"/>
            </a:solidFill>
            <a:ln w="9525">
              <a:solidFill>
                <a:sysClr val="windowText" lastClr="000000"/>
              </a:solidFill>
              <a:round/>
              <a:headEnd type="arrow" w="med" len="med"/>
              <a:tailEnd type="none" w="med" len="me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24" name="Bogen 4"/>
            <p:cNvSpPr/>
            <p:nvPr/>
          </p:nvSpPr>
          <p:spPr bwMode="auto">
            <a:xfrm>
              <a:off x="6057110" y="5118496"/>
              <a:ext cx="288032" cy="288032"/>
            </a:xfrm>
            <a:prstGeom prst="arc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25" name="Bogen 25"/>
            <p:cNvSpPr/>
            <p:nvPr/>
          </p:nvSpPr>
          <p:spPr bwMode="auto">
            <a:xfrm>
              <a:off x="6066630" y="5058740"/>
              <a:ext cx="324000" cy="324000"/>
            </a:xfrm>
            <a:prstGeom prst="arc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26" name="Bogen 26"/>
            <p:cNvSpPr/>
            <p:nvPr/>
          </p:nvSpPr>
          <p:spPr bwMode="auto">
            <a:xfrm>
              <a:off x="6040873" y="5001026"/>
              <a:ext cx="396000" cy="396000"/>
            </a:xfrm>
            <a:prstGeom prst="arc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</p:grpSp>
      <p:grpSp>
        <p:nvGrpSpPr>
          <p:cNvPr id="127" name="Gruppieren 24"/>
          <p:cNvGrpSpPr/>
          <p:nvPr/>
        </p:nvGrpSpPr>
        <p:grpSpPr>
          <a:xfrm>
            <a:off x="10012045" y="4321480"/>
            <a:ext cx="279519" cy="286226"/>
            <a:chOff x="6040873" y="5001026"/>
            <a:chExt cx="396000" cy="405502"/>
          </a:xfrm>
        </p:grpSpPr>
        <p:sp>
          <p:nvSpPr>
            <p:cNvPr id="128" name="Ellipse 2"/>
            <p:cNvSpPr/>
            <p:nvPr/>
          </p:nvSpPr>
          <p:spPr bwMode="auto">
            <a:xfrm>
              <a:off x="6095230" y="5157192"/>
              <a:ext cx="216000" cy="216024"/>
            </a:xfrm>
            <a:prstGeom prst="ellipse">
              <a:avLst/>
            </a:prstGeom>
            <a:solidFill>
              <a:srgbClr val="4F81BD"/>
            </a:solidFill>
            <a:ln w="9525">
              <a:solidFill>
                <a:sysClr val="windowText" lastClr="000000"/>
              </a:solidFill>
              <a:round/>
              <a:headEnd type="arrow" w="med" len="med"/>
              <a:tailEnd type="none" w="med" len="me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29" name="Bogen 4"/>
            <p:cNvSpPr/>
            <p:nvPr/>
          </p:nvSpPr>
          <p:spPr bwMode="auto">
            <a:xfrm>
              <a:off x="6057110" y="5118496"/>
              <a:ext cx="288032" cy="288032"/>
            </a:xfrm>
            <a:prstGeom prst="arc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30" name="Bogen 25"/>
            <p:cNvSpPr/>
            <p:nvPr/>
          </p:nvSpPr>
          <p:spPr bwMode="auto">
            <a:xfrm>
              <a:off x="6066630" y="5058740"/>
              <a:ext cx="324000" cy="324000"/>
            </a:xfrm>
            <a:prstGeom prst="arc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131" name="Bogen 26"/>
            <p:cNvSpPr/>
            <p:nvPr/>
          </p:nvSpPr>
          <p:spPr bwMode="auto">
            <a:xfrm>
              <a:off x="6040873" y="5001026"/>
              <a:ext cx="396000" cy="396000"/>
            </a:xfrm>
            <a:prstGeom prst="arc">
              <a:avLst/>
            </a:prstGeom>
            <a:noFill/>
            <a:ln w="9525" cap="flat" cmpd="sng" algn="ctr">
              <a:solidFill>
                <a:sysClr val="windowText" lastClr="0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endParaRPr>
            </a:p>
          </p:txBody>
        </p:sp>
      </p:grpSp>
      <p:cxnSp>
        <p:nvCxnSpPr>
          <p:cNvPr id="132" name="Gerade Verbindung 330"/>
          <p:cNvCxnSpPr/>
          <p:nvPr/>
        </p:nvCxnSpPr>
        <p:spPr>
          <a:xfrm flipH="1">
            <a:off x="10298970" y="3869065"/>
            <a:ext cx="350930" cy="376836"/>
          </a:xfrm>
          <a:prstGeom prst="line">
            <a:avLst/>
          </a:pr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3" name="Inhaltsplatzhalter 3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9801656" y="1126250"/>
            <a:ext cx="1621917" cy="965470"/>
          </a:xfrm>
          <a:prstGeom prst="rect">
            <a:avLst/>
          </a:prstGeom>
        </p:spPr>
      </p:pic>
      <p:pic>
        <p:nvPicPr>
          <p:cNvPr id="136" name="Picture 5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41" t="5708" r="25226"/>
          <a:stretch/>
        </p:blipFill>
        <p:spPr bwMode="auto">
          <a:xfrm>
            <a:off x="11044337" y="1723024"/>
            <a:ext cx="183356" cy="252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8" name="Picture 13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0263" y="983637"/>
            <a:ext cx="2035302" cy="1478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7972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 err="1">
                <a:latin typeface="+mj-lt"/>
              </a:rPr>
              <a:t>RedCap</a:t>
            </a:r>
            <a:endParaRPr lang="en-US" b="1" dirty="0">
              <a:latin typeface="+mj-lt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Support of small bandwidths </a:t>
            </a:r>
            <a:r>
              <a:rPr lang="en-US" dirty="0" smtClean="0"/>
              <a:t>down to 5MHz (or less)</a:t>
            </a:r>
            <a:endParaRPr lang="en-US" dirty="0">
              <a:solidFill>
                <a:srgbClr val="FF0000"/>
              </a:solidFill>
            </a:endParaRPr>
          </a:p>
          <a:p>
            <a:pPr lvl="1"/>
            <a:r>
              <a:rPr lang="en-US" dirty="0"/>
              <a:t>Enabling </a:t>
            </a:r>
            <a:r>
              <a:rPr lang="en-US" dirty="0" err="1"/>
              <a:t>RedCap</a:t>
            </a:r>
            <a:r>
              <a:rPr lang="en-US" dirty="0"/>
              <a:t> in non-terrestrial deployments</a:t>
            </a:r>
          </a:p>
          <a:p>
            <a:pPr lvl="1"/>
            <a:r>
              <a:rPr lang="en-US" dirty="0" err="1" smtClean="0"/>
              <a:t>RedCap</a:t>
            </a:r>
            <a:r>
              <a:rPr lang="en-US" dirty="0" smtClean="0"/>
              <a:t> for less then 5MHz to enable deployments in special licensed bands</a:t>
            </a:r>
            <a:endParaRPr lang="en-US" dirty="0">
              <a:solidFill>
                <a:srgbClr val="FF0000"/>
              </a:solidFill>
            </a:endParaRPr>
          </a:p>
          <a:p>
            <a:r>
              <a:rPr lang="en-US" dirty="0"/>
              <a:t>Consider more use cases for </a:t>
            </a:r>
            <a:r>
              <a:rPr lang="en-US" dirty="0" err="1"/>
              <a:t>RedCap</a:t>
            </a:r>
            <a:endParaRPr lang="en-US" dirty="0"/>
          </a:p>
          <a:p>
            <a:pPr lvl="1"/>
            <a:r>
              <a:rPr lang="en-US" dirty="0"/>
              <a:t>Sparse MOD applications</a:t>
            </a:r>
          </a:p>
          <a:p>
            <a:pPr lvl="1"/>
            <a:r>
              <a:rPr lang="en-US" dirty="0"/>
              <a:t>LTE-M use cases in 5G-NPN deployments</a:t>
            </a:r>
          </a:p>
          <a:p>
            <a:r>
              <a:rPr lang="en-US" dirty="0" err="1" smtClean="0"/>
              <a:t>RedCap</a:t>
            </a:r>
            <a:r>
              <a:rPr lang="en-US" dirty="0" smtClean="0"/>
              <a:t> </a:t>
            </a:r>
            <a:r>
              <a:rPr lang="en-US" dirty="0"/>
              <a:t>enhancements for licensed and unlicensed bands</a:t>
            </a:r>
          </a:p>
          <a:p>
            <a:pPr lvl="1"/>
            <a:r>
              <a:rPr lang="en-US" dirty="0"/>
              <a:t>Enhanced beam-operation</a:t>
            </a:r>
          </a:p>
          <a:p>
            <a:pPr lvl="1"/>
            <a:r>
              <a:rPr lang="en-US" dirty="0"/>
              <a:t>More flexible power saving techniques, considering also operation in unlicensed bands</a:t>
            </a:r>
          </a:p>
          <a:p>
            <a:pPr lvl="1"/>
            <a:r>
              <a:rPr lang="en-US" dirty="0"/>
              <a:t>Coverage extension compared to Rel-17 </a:t>
            </a:r>
            <a:r>
              <a:rPr lang="en-US" dirty="0" err="1"/>
              <a:t>RedCap</a:t>
            </a:r>
            <a:r>
              <a:rPr lang="en-US" dirty="0"/>
              <a:t> devices</a:t>
            </a:r>
          </a:p>
          <a:p>
            <a:pPr lvl="1"/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Target NR low complexity devices</a:t>
            </a:r>
          </a:p>
        </p:txBody>
      </p:sp>
    </p:spTree>
    <p:extLst>
      <p:ext uri="{BB962C8B-B14F-4D97-AF65-F5344CB8AC3E}">
        <p14:creationId xmlns:p14="http://schemas.microsoft.com/office/powerpoint/2010/main" val="11127934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 smtClean="0"/>
              <a:t>Low-power </a:t>
            </a:r>
            <a:r>
              <a:rPr lang="en-US" b="1" dirty="0"/>
              <a:t>use cases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Motivation:</a:t>
            </a:r>
          </a:p>
          <a:p>
            <a:pPr lvl="1"/>
            <a:r>
              <a:rPr lang="en-US" dirty="0"/>
              <a:t>Enable more use cases </a:t>
            </a:r>
            <a:r>
              <a:rPr lang="en-US" dirty="0" smtClean="0"/>
              <a:t>requiring </a:t>
            </a:r>
            <a:r>
              <a:rPr lang="en-US" dirty="0"/>
              <a:t>longer battery lifetime</a:t>
            </a:r>
          </a:p>
          <a:p>
            <a:pPr lvl="1"/>
            <a:endParaRPr lang="en-US" dirty="0"/>
          </a:p>
          <a:p>
            <a:r>
              <a:rPr lang="en-US" dirty="0"/>
              <a:t>Scope:</a:t>
            </a:r>
          </a:p>
          <a:p>
            <a:pPr lvl="1"/>
            <a:r>
              <a:rPr lang="en-US" dirty="0"/>
              <a:t>Power Saving enhancements in </a:t>
            </a:r>
            <a:r>
              <a:rPr lang="en-US" dirty="0" err="1"/>
              <a:t>RRC_Connected</a:t>
            </a:r>
            <a:endParaRPr lang="en-US" dirty="0"/>
          </a:p>
          <a:p>
            <a:pPr lvl="2"/>
            <a:r>
              <a:rPr lang="en-US" dirty="0"/>
              <a:t>RRM </a:t>
            </a:r>
            <a:r>
              <a:rPr lang="en-US" dirty="0" smtClean="0"/>
              <a:t>Enhancements</a:t>
            </a:r>
            <a:endParaRPr lang="en-US" dirty="0"/>
          </a:p>
          <a:p>
            <a:pPr lvl="2"/>
            <a:r>
              <a:rPr lang="en-US" dirty="0"/>
              <a:t>PDCCH Enhancements</a:t>
            </a:r>
          </a:p>
          <a:p>
            <a:pPr lvl="1"/>
            <a:r>
              <a:rPr lang="en-US" dirty="0"/>
              <a:t>Energy harvesting for longer lifetime</a:t>
            </a:r>
          </a:p>
          <a:p>
            <a:pPr lvl="2"/>
            <a:r>
              <a:rPr lang="en-US" dirty="0"/>
              <a:t>Further relaxation of timers and data rate</a:t>
            </a:r>
          </a:p>
          <a:p>
            <a:pPr lvl="1"/>
            <a:r>
              <a:rPr lang="en-US" dirty="0"/>
              <a:t>Extend use of compact DCI</a:t>
            </a:r>
          </a:p>
          <a:p>
            <a:pPr lvl="2"/>
            <a:r>
              <a:rPr lang="en-US" dirty="0"/>
              <a:t>Incremental DCI information for reduced signaling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Enhancements for Power Saving</a:t>
            </a:r>
          </a:p>
        </p:txBody>
      </p:sp>
    </p:spTree>
    <p:extLst>
      <p:ext uri="{BB962C8B-B14F-4D97-AF65-F5344CB8AC3E}">
        <p14:creationId xmlns:p14="http://schemas.microsoft.com/office/powerpoint/2010/main" val="7632669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IIOT/URLLC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Motivation:</a:t>
            </a:r>
          </a:p>
          <a:p>
            <a:pPr lvl="1"/>
            <a:r>
              <a:rPr lang="en-US" dirty="0"/>
              <a:t>Small-scale deployments in unlicensed spectrum</a:t>
            </a:r>
          </a:p>
          <a:p>
            <a:pPr lvl="1"/>
            <a:r>
              <a:rPr lang="en-US" dirty="0" smtClean="0"/>
              <a:t>XR improvements</a:t>
            </a:r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Scope:</a:t>
            </a:r>
          </a:p>
          <a:p>
            <a:pPr lvl="1"/>
            <a:r>
              <a:rPr lang="en-US" dirty="0" smtClean="0"/>
              <a:t>AR/VR </a:t>
            </a:r>
            <a:r>
              <a:rPr lang="en-US" dirty="0"/>
              <a:t>need throughput </a:t>
            </a:r>
            <a:r>
              <a:rPr lang="en-US" dirty="0" smtClean="0"/>
              <a:t>and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/>
              <a:t>reliability</a:t>
            </a:r>
          </a:p>
          <a:p>
            <a:pPr lvl="1"/>
            <a:r>
              <a:rPr lang="en-US" dirty="0"/>
              <a:t>Low-latency </a:t>
            </a:r>
            <a:r>
              <a:rPr lang="en-US" dirty="0" smtClean="0"/>
              <a:t>HARQ to improve spectral efficiency</a:t>
            </a:r>
          </a:p>
          <a:p>
            <a:pPr lvl="2"/>
            <a:r>
              <a:rPr lang="en-US" dirty="0" smtClean="0"/>
              <a:t>Early HARQ feedback to reduce the HARQ RTT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Enhancements for Industrial-IoT</a:t>
            </a:r>
          </a:p>
        </p:txBody>
      </p:sp>
    </p:spTree>
    <p:extLst>
      <p:ext uri="{BB962C8B-B14F-4D97-AF65-F5344CB8AC3E}">
        <p14:creationId xmlns:p14="http://schemas.microsoft.com/office/powerpoint/2010/main" val="19022326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Narrowband IoT/LPWAN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Motivation:</a:t>
            </a:r>
          </a:p>
          <a:p>
            <a:pPr lvl="1"/>
            <a:r>
              <a:rPr lang="en-US" dirty="0"/>
              <a:t>Extend NB-IoT use cases to even lower power consumption</a:t>
            </a:r>
          </a:p>
          <a:p>
            <a:pPr lvl="1"/>
            <a:endParaRPr lang="en-US" dirty="0"/>
          </a:p>
          <a:p>
            <a:r>
              <a:rPr lang="en-US" dirty="0"/>
              <a:t>Scope:</a:t>
            </a:r>
          </a:p>
          <a:p>
            <a:pPr lvl="1"/>
            <a:r>
              <a:rPr lang="en-US" dirty="0"/>
              <a:t>Extend PUR with contention-based mode for</a:t>
            </a:r>
          </a:p>
          <a:p>
            <a:pPr lvl="2"/>
            <a:r>
              <a:rPr lang="en-US" dirty="0"/>
              <a:t>Non critical sensor measurements</a:t>
            </a:r>
          </a:p>
          <a:p>
            <a:pPr lvl="2"/>
            <a:r>
              <a:rPr lang="en-US" dirty="0"/>
              <a:t>Latency tolerant applications</a:t>
            </a:r>
          </a:p>
          <a:p>
            <a:pPr lvl="2"/>
            <a:r>
              <a:rPr lang="en-US" dirty="0"/>
              <a:t>Energy harvesting devices</a:t>
            </a:r>
          </a:p>
          <a:p>
            <a:pPr lvl="2"/>
            <a:r>
              <a:rPr lang="en-US" dirty="0"/>
              <a:t>Dedicated CB-PUR carrier</a:t>
            </a:r>
          </a:p>
          <a:p>
            <a:pPr lvl="1"/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Enhancements for NB-IoT</a:t>
            </a:r>
          </a:p>
        </p:txBody>
      </p:sp>
    </p:spTree>
    <p:extLst>
      <p:ext uri="{BB962C8B-B14F-4D97-AF65-F5344CB8AC3E}">
        <p14:creationId xmlns:p14="http://schemas.microsoft.com/office/powerpoint/2010/main" val="3591372006"/>
      </p:ext>
    </p:extLst>
  </p:cSld>
  <p:clrMapOvr>
    <a:masterClrMapping/>
  </p:clrMapOvr>
</p:sld>
</file>

<file path=ppt/theme/theme1.xml><?xml version="1.0" encoding="utf-8"?>
<a:theme xmlns:a="http://schemas.openxmlformats.org/drawingml/2006/main" name="P10_110616_ppt_Master_Ins_de_4zu3">
  <a:themeElements>
    <a:clrScheme name="Fraunhofer Farbpalette">
      <a:dk1>
        <a:srgbClr val="000000"/>
      </a:dk1>
      <a:lt1>
        <a:srgbClr val="FFFFFF"/>
      </a:lt1>
      <a:dk2>
        <a:srgbClr val="179C7D"/>
      </a:dk2>
      <a:lt2>
        <a:srgbClr val="A8AFAF"/>
      </a:lt2>
      <a:accent1>
        <a:srgbClr val="EB6A0A"/>
      </a:accent1>
      <a:accent2>
        <a:srgbClr val="006E92"/>
      </a:accent2>
      <a:accent3>
        <a:srgbClr val="25BAE2"/>
      </a:accent3>
      <a:accent4>
        <a:srgbClr val="B1C800"/>
      </a:accent4>
      <a:accent5>
        <a:srgbClr val="FEEFD6"/>
      </a:accent5>
      <a:accent6>
        <a:srgbClr val="E1E3E3"/>
      </a:accent6>
      <a:hlink>
        <a:srgbClr val="25BAE2"/>
      </a:hlink>
      <a:folHlink>
        <a:srgbClr val="B1C800"/>
      </a:folHlink>
    </a:clrScheme>
    <a:fontScheme name="Bullets">
      <a:majorFont>
        <a:latin typeface="Frutiger LT Com 45 Light"/>
        <a:ea typeface=""/>
        <a:cs typeface=""/>
      </a:majorFont>
      <a:minorFont>
        <a:latin typeface="Frutiger LT Com 55 Roman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40000"/>
          </a:spcAft>
          <a:buClrTx/>
          <a:buSzTx/>
          <a:buFont typeface="Wingdings" pitchFamily="2" charset="2"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utiger LT Com 55 Roman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40000"/>
          </a:spcAft>
          <a:buClrTx/>
          <a:buSzTx/>
          <a:buFont typeface="Wingdings" pitchFamily="2" charset="2"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utiger LT Com 55 Roman" pitchFamily="34" charset="0"/>
          </a:defRPr>
        </a:defPPr>
      </a:lstStyle>
    </a:lnDef>
  </a:objectDefaults>
  <a:extraClrSchemeLst>
    <a:extraClrScheme>
      <a:clrScheme name="Bullet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3">
        <a:dk1>
          <a:srgbClr val="000000"/>
        </a:dk1>
        <a:lt1>
          <a:srgbClr val="FFFFFF"/>
        </a:lt1>
        <a:dk2>
          <a:srgbClr val="000000"/>
        </a:dk2>
        <a:lt2>
          <a:srgbClr val="A8AFAF"/>
        </a:lt2>
        <a:accent1>
          <a:srgbClr val="00947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14">
        <a:dk1>
          <a:srgbClr val="000000"/>
        </a:dk1>
        <a:lt1>
          <a:srgbClr val="FFFFFF"/>
        </a:lt1>
        <a:dk2>
          <a:srgbClr val="000000"/>
        </a:dk2>
        <a:lt2>
          <a:srgbClr val="A8AFAF"/>
        </a:lt2>
        <a:accent1>
          <a:srgbClr val="009475"/>
        </a:accent1>
        <a:accent2>
          <a:srgbClr val="009475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008669"/>
        </a:accent6>
        <a:hlink>
          <a:srgbClr val="009475"/>
        </a:hlink>
        <a:folHlink>
          <a:srgbClr val="00947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15">
        <a:dk1>
          <a:srgbClr val="000000"/>
        </a:dk1>
        <a:lt1>
          <a:srgbClr val="FFFFFF"/>
        </a:lt1>
        <a:dk2>
          <a:srgbClr val="009475"/>
        </a:dk2>
        <a:lt2>
          <a:srgbClr val="A8AFAF"/>
        </a:lt2>
        <a:accent1>
          <a:srgbClr val="25BAE2"/>
        </a:accent1>
        <a:accent2>
          <a:srgbClr val="006E92"/>
        </a:accent2>
        <a:accent3>
          <a:srgbClr val="FFFFFF"/>
        </a:accent3>
        <a:accent4>
          <a:srgbClr val="000000"/>
        </a:accent4>
        <a:accent5>
          <a:srgbClr val="ACD9EE"/>
        </a:accent5>
        <a:accent6>
          <a:srgbClr val="006384"/>
        </a:accent6>
        <a:hlink>
          <a:srgbClr val="4C636F"/>
        </a:hlink>
        <a:folHlink>
          <a:srgbClr val="9E1C2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16">
        <a:dk1>
          <a:srgbClr val="000000"/>
        </a:dk1>
        <a:lt1>
          <a:srgbClr val="FFFFFF"/>
        </a:lt1>
        <a:dk2>
          <a:srgbClr val="009475"/>
        </a:dk2>
        <a:lt2>
          <a:srgbClr val="25BAE2"/>
        </a:lt2>
        <a:accent1>
          <a:srgbClr val="009475"/>
        </a:accent1>
        <a:accent2>
          <a:srgbClr val="006E92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006384"/>
        </a:accent6>
        <a:hlink>
          <a:srgbClr val="4C636F"/>
        </a:hlink>
        <a:folHlink>
          <a:srgbClr val="9E1C2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P10_110616_ppt_Master_Ins_de_4zu3">
  <a:themeElements>
    <a:clrScheme name="Fraunhofer Farbpalette">
      <a:dk1>
        <a:srgbClr val="000000"/>
      </a:dk1>
      <a:lt1>
        <a:srgbClr val="FFFFFF"/>
      </a:lt1>
      <a:dk2>
        <a:srgbClr val="179C7D"/>
      </a:dk2>
      <a:lt2>
        <a:srgbClr val="A8AFAF"/>
      </a:lt2>
      <a:accent1>
        <a:srgbClr val="EB6A0A"/>
      </a:accent1>
      <a:accent2>
        <a:srgbClr val="006E92"/>
      </a:accent2>
      <a:accent3>
        <a:srgbClr val="25BAE2"/>
      </a:accent3>
      <a:accent4>
        <a:srgbClr val="B1C800"/>
      </a:accent4>
      <a:accent5>
        <a:srgbClr val="FEEFD6"/>
      </a:accent5>
      <a:accent6>
        <a:srgbClr val="E1E3E3"/>
      </a:accent6>
      <a:hlink>
        <a:srgbClr val="25BAE2"/>
      </a:hlink>
      <a:folHlink>
        <a:srgbClr val="B1C800"/>
      </a:folHlink>
    </a:clrScheme>
    <a:fontScheme name="Bullets">
      <a:majorFont>
        <a:latin typeface="Frutiger LT Com 45 Light"/>
        <a:ea typeface=""/>
        <a:cs typeface=""/>
      </a:majorFont>
      <a:minorFont>
        <a:latin typeface="Frutiger LT Com 55 Roman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40000"/>
          </a:spcAft>
          <a:buClrTx/>
          <a:buSzTx/>
          <a:buFont typeface="Wingdings" pitchFamily="2" charset="2"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utiger LT Com 55 Roman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40000"/>
          </a:spcAft>
          <a:buClrTx/>
          <a:buSzTx/>
          <a:buFont typeface="Wingdings" pitchFamily="2" charset="2"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utiger LT Com 55 Roman" pitchFamily="34" charset="0"/>
          </a:defRPr>
        </a:defPPr>
      </a:lstStyle>
    </a:lnDef>
  </a:objectDefaults>
  <a:extraClrSchemeLst>
    <a:extraClrScheme>
      <a:clrScheme name="Bullet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3">
        <a:dk1>
          <a:srgbClr val="000000"/>
        </a:dk1>
        <a:lt1>
          <a:srgbClr val="FFFFFF"/>
        </a:lt1>
        <a:dk2>
          <a:srgbClr val="000000"/>
        </a:dk2>
        <a:lt2>
          <a:srgbClr val="A8AFAF"/>
        </a:lt2>
        <a:accent1>
          <a:srgbClr val="00947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14">
        <a:dk1>
          <a:srgbClr val="000000"/>
        </a:dk1>
        <a:lt1>
          <a:srgbClr val="FFFFFF"/>
        </a:lt1>
        <a:dk2>
          <a:srgbClr val="000000"/>
        </a:dk2>
        <a:lt2>
          <a:srgbClr val="A8AFAF"/>
        </a:lt2>
        <a:accent1>
          <a:srgbClr val="009475"/>
        </a:accent1>
        <a:accent2>
          <a:srgbClr val="009475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008669"/>
        </a:accent6>
        <a:hlink>
          <a:srgbClr val="009475"/>
        </a:hlink>
        <a:folHlink>
          <a:srgbClr val="00947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15">
        <a:dk1>
          <a:srgbClr val="000000"/>
        </a:dk1>
        <a:lt1>
          <a:srgbClr val="FFFFFF"/>
        </a:lt1>
        <a:dk2>
          <a:srgbClr val="009475"/>
        </a:dk2>
        <a:lt2>
          <a:srgbClr val="A8AFAF"/>
        </a:lt2>
        <a:accent1>
          <a:srgbClr val="25BAE2"/>
        </a:accent1>
        <a:accent2>
          <a:srgbClr val="006E92"/>
        </a:accent2>
        <a:accent3>
          <a:srgbClr val="FFFFFF"/>
        </a:accent3>
        <a:accent4>
          <a:srgbClr val="000000"/>
        </a:accent4>
        <a:accent5>
          <a:srgbClr val="ACD9EE"/>
        </a:accent5>
        <a:accent6>
          <a:srgbClr val="006384"/>
        </a:accent6>
        <a:hlink>
          <a:srgbClr val="4C636F"/>
        </a:hlink>
        <a:folHlink>
          <a:srgbClr val="9E1C2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16">
        <a:dk1>
          <a:srgbClr val="000000"/>
        </a:dk1>
        <a:lt1>
          <a:srgbClr val="FFFFFF"/>
        </a:lt1>
        <a:dk2>
          <a:srgbClr val="009475"/>
        </a:dk2>
        <a:lt2>
          <a:srgbClr val="25BAE2"/>
        </a:lt2>
        <a:accent1>
          <a:srgbClr val="009475"/>
        </a:accent1>
        <a:accent2>
          <a:srgbClr val="006E92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006384"/>
        </a:accent6>
        <a:hlink>
          <a:srgbClr val="4C636F"/>
        </a:hlink>
        <a:folHlink>
          <a:srgbClr val="9E1C2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417</Words>
  <Application>Microsoft Office PowerPoint</Application>
  <PresentationFormat>Widescreen</PresentationFormat>
  <Paragraphs>92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Calibri</vt:lpstr>
      <vt:lpstr>Frutiger 45 Light</vt:lpstr>
      <vt:lpstr>Frutiger LT Com 45 Light</vt:lpstr>
      <vt:lpstr>Frutiger LT Com 55 Roman</vt:lpstr>
      <vt:lpstr>Wingdings</vt:lpstr>
      <vt:lpstr>P10_110616_ppt_Master_Ins_de_4zu3</vt:lpstr>
      <vt:lpstr>1_P10_110616_ppt_Master_Ins_de_4zu3</vt:lpstr>
      <vt:lpstr>Views on Rel-18 IoT Topics</vt:lpstr>
      <vt:lpstr>Views on Rel-18 IoT Topics</vt:lpstr>
      <vt:lpstr>Target NR low complexity devices</vt:lpstr>
      <vt:lpstr>Enhancements for Power Saving</vt:lpstr>
      <vt:lpstr>Enhancements for Industrial-IoT</vt:lpstr>
      <vt:lpstr>Enhancements for NB-IoT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2019-05-27T16:19:08Z</dcterms:created>
  <dcterms:modified xsi:type="dcterms:W3CDTF">2021-06-07T14:26:12Z</dcterms:modified>
</cp:coreProperties>
</file>