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  <p:sldMasterId id="2147483668" r:id="rId5"/>
  </p:sldMasterIdLst>
  <p:notesMasterIdLst>
    <p:notesMasterId r:id="rId9"/>
  </p:notesMasterIdLst>
  <p:sldIdLst>
    <p:sldId id="950" r:id="rId6"/>
    <p:sldId id="1031" r:id="rId7"/>
    <p:sldId id="1032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 in Workshop" id="{AAC3EB5D-2AC3-CF4F-8F8F-078C4D07D29C}">
          <p14:sldIdLst>
            <p14:sldId id="950"/>
            <p14:sldId id="1031"/>
            <p14:sldId id="10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D1C5"/>
    <a:srgbClr val="A7D6E3"/>
    <a:srgbClr val="FAD1B0"/>
    <a:srgbClr val="0573CD"/>
    <a:srgbClr val="0462B0"/>
    <a:srgbClr val="0085B4"/>
    <a:srgbClr val="DD6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55AF9B-B764-43B9-875F-83C739DAFB98}" v="1" dt="2021-06-01T13:14:08.335"/>
    <p1510:client id="{A7EB6958-ABF0-45B3-B5B9-1250DB6C75A7}" v="83" dt="2021-06-01T13:28:07.4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53" autoAdjust="0"/>
    <p:restoredTop sz="92018" autoAdjust="0"/>
  </p:normalViewPr>
  <p:slideViewPr>
    <p:cSldViewPr snapToGrid="0" snapToObjects="1">
      <p:cViewPr varScale="1">
        <p:scale>
          <a:sx n="153" d="100"/>
          <a:sy n="153" d="100"/>
        </p:scale>
        <p:origin x="89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D2F01-4607-9A48-8C74-B8479FC5CE41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40039-0A72-5E43-8325-B03295AAD68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2328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3965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6618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38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6633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324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46508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60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97494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89459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90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09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58262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06826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6921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79766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140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638355" y="836712"/>
            <a:ext cx="10921041" cy="494400"/>
          </a:xfrm>
        </p:spPr>
        <p:txBody>
          <a:bodyPr/>
          <a:lstStyle>
            <a:lvl1pPr marL="0" indent="0">
              <a:buNone/>
              <a:defRPr sz="2667" b="0">
                <a:solidFill>
                  <a:schemeClr val="tx2"/>
                </a:solidFill>
                <a:latin typeface="+mn-lt"/>
              </a:defRPr>
            </a:lvl1pPr>
            <a:lvl2pPr marL="479988" indent="0">
              <a:buNone/>
              <a:defRPr/>
            </a:lvl2pPr>
            <a:lvl3pPr marL="959976" indent="0">
              <a:buNone/>
              <a:defRPr/>
            </a:lvl3pPr>
            <a:lvl4pPr marL="1439964" indent="0">
              <a:buNone/>
              <a:defRPr/>
            </a:lvl4pPr>
            <a:lvl5pPr marL="1919952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638355" y="1508788"/>
            <a:ext cx="10921041" cy="4512603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355" y="334963"/>
            <a:ext cx="10921041" cy="50174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6366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9556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2" y="6335484"/>
            <a:ext cx="48015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dirty="0">
                <a:latin typeface="+mj-lt"/>
              </a:rPr>
              <a:t>3GPP TSG Rel-18 WS</a:t>
            </a:r>
            <a:r>
              <a:rPr lang="en-US" sz="1100" b="0" baseline="0" dirty="0">
                <a:latin typeface="+mj-lt"/>
              </a:rPr>
              <a:t> |</a:t>
            </a:r>
            <a:r>
              <a:rPr lang="en-US" sz="1100" b="0" dirty="0">
                <a:latin typeface="+mj-lt"/>
              </a:rPr>
              <a:t> </a:t>
            </a:r>
            <a:r>
              <a:rPr lang="en-US" sz="1100" b="0" dirty="0" err="1">
                <a:latin typeface="+mj-lt"/>
              </a:rPr>
              <a:t>eMeeting</a:t>
            </a:r>
            <a:r>
              <a:rPr lang="en-US" sz="1100" b="0" baseline="0" dirty="0">
                <a:latin typeface="+mj-lt"/>
              </a:rPr>
              <a:t> |</a:t>
            </a:r>
            <a:r>
              <a:rPr lang="en-US" sz="1100" b="0" dirty="0">
                <a:latin typeface="+mj-lt"/>
              </a:rPr>
              <a:t> June 28th – July 2nd, </a:t>
            </a:r>
            <a:r>
              <a:rPr lang="en-US" sz="1100" b="0" dirty="0" smtClean="0">
                <a:latin typeface="+mj-lt"/>
              </a:rPr>
              <a:t>2021</a:t>
            </a:r>
            <a:endParaRPr lang="en-US" sz="1100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793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6" r:id="rId8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3" y="6335484"/>
            <a:ext cx="457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3GPP TSG Rel-18 WS,</a:t>
            </a:r>
            <a:r>
              <a:rPr lang="de-DE" sz="11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1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eMeeting</a:t>
            </a:r>
            <a:r>
              <a:rPr lang="de-DE" sz="11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June 28th – </a:t>
            </a:r>
            <a:r>
              <a:rPr lang="de-DE" sz="11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July</a:t>
            </a:r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2nd, 2021</a:t>
            </a:r>
          </a:p>
        </p:txBody>
      </p:sp>
    </p:spTree>
    <p:extLst>
      <p:ext uri="{BB962C8B-B14F-4D97-AF65-F5344CB8AC3E}">
        <p14:creationId xmlns:p14="http://schemas.microsoft.com/office/powerpoint/2010/main" val="11523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CD1324-1A8A-5140-89C0-412BA282A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1689235"/>
            <a:ext cx="10944000" cy="1008140"/>
          </a:xfrm>
        </p:spPr>
        <p:txBody>
          <a:bodyPr/>
          <a:lstStyle/>
          <a:p>
            <a:pPr algn="ctr"/>
            <a:r>
              <a:rPr lang="en-US" sz="4400" cap="none" dirty="0"/>
              <a:t>Support for </a:t>
            </a:r>
            <a:r>
              <a:rPr lang="en-US" sz="4400" cap="none" dirty="0" err="1"/>
              <a:t>Sidelink</a:t>
            </a:r>
            <a:r>
              <a:rPr lang="en-US" sz="4400" cap="none" dirty="0"/>
              <a:t>-Positioning in Rel-18</a:t>
            </a:r>
            <a:r>
              <a:rPr lang="de-DE" sz="4400" dirty="0"/>
              <a:t/>
            </a:r>
            <a:br>
              <a:rPr lang="de-DE" sz="4400" dirty="0"/>
            </a:br>
            <a:r>
              <a:rPr lang="de-DE" sz="4400" dirty="0"/>
              <a:t>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66B8AB4-F6EA-C74E-975C-A0019BB4D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505155"/>
            <a:ext cx="10944000" cy="647622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3GPP TSG RAN Rel-18 workshop																	    </a:t>
            </a:r>
            <a:r>
              <a:rPr lang="en-US" dirty="0" smtClean="0"/>
              <a:t>RWS-210323</a:t>
            </a:r>
            <a:endParaRPr lang="en-US" dirty="0"/>
          </a:p>
          <a:p>
            <a:pPr>
              <a:spcAft>
                <a:spcPts val="0"/>
              </a:spcAft>
            </a:pPr>
            <a:r>
              <a:rPr lang="en-US" dirty="0"/>
              <a:t>Electronic Meeting, June 28 - July 2, 2021</a:t>
            </a:r>
          </a:p>
        </p:txBody>
      </p:sp>
    </p:spTree>
    <p:extLst>
      <p:ext uri="{BB962C8B-B14F-4D97-AF65-F5344CB8AC3E}">
        <p14:creationId xmlns:p14="http://schemas.microsoft.com/office/powerpoint/2010/main" val="1786422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Motivation and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10921040" cy="4512603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Motivation</a:t>
            </a:r>
          </a:p>
          <a:p>
            <a:pPr lvl="1">
              <a:spcAft>
                <a:spcPts val="1200"/>
              </a:spcAft>
            </a:pPr>
            <a:r>
              <a:rPr lang="en-US" dirty="0"/>
              <a:t>Precise and low-latency positioning between UEs required by advanced use cases for Public Safety and V2X, e.g. to ensure safety of </a:t>
            </a:r>
            <a:r>
              <a:rPr lang="en-US" dirty="0" smtClean="0"/>
              <a:t>Vulnerable Road Users (VRU)</a:t>
            </a:r>
            <a:endParaRPr lang="en-US" dirty="0"/>
          </a:p>
          <a:p>
            <a:r>
              <a:rPr lang="en-US" dirty="0"/>
              <a:t>Scope</a:t>
            </a:r>
          </a:p>
          <a:p>
            <a:pPr lvl="1"/>
            <a:r>
              <a:rPr lang="en-US" dirty="0"/>
              <a:t>Review use cases, deployment and operation scenarios for </a:t>
            </a:r>
            <a:r>
              <a:rPr lang="en-US" dirty="0" err="1"/>
              <a:t>sidelink</a:t>
            </a:r>
            <a:r>
              <a:rPr lang="en-US" dirty="0"/>
              <a:t> ranging from “</a:t>
            </a:r>
            <a:r>
              <a:rPr lang="en-GB" dirty="0"/>
              <a:t>Study on scenarios and requirements of in-coverage, partial coverage, and out-of-coverage positioning use cases”</a:t>
            </a:r>
            <a:r>
              <a:rPr lang="en-US" dirty="0"/>
              <a:t> (TR 38.845)</a:t>
            </a:r>
          </a:p>
          <a:p>
            <a:pPr lvl="1"/>
            <a:r>
              <a:rPr lang="en-US" dirty="0"/>
              <a:t>New positioning techniques to enable relative range measurements and complement the </a:t>
            </a:r>
            <a:br>
              <a:rPr lang="en-US" dirty="0"/>
            </a:br>
            <a:r>
              <a:rPr lang="en-US" dirty="0"/>
              <a:t>UL, DL and UL+DL positioning capabilities and performance</a:t>
            </a:r>
          </a:p>
          <a:p>
            <a:pPr lvl="1"/>
            <a:r>
              <a:rPr lang="en-US" dirty="0"/>
              <a:t>Support </a:t>
            </a:r>
            <a:r>
              <a:rPr lang="en-US" dirty="0" err="1"/>
              <a:t>sidelink</a:t>
            </a:r>
            <a:r>
              <a:rPr lang="en-US" dirty="0"/>
              <a:t> positioning for all coverage scenarios and architectures (UE-based, UE-assisted), also allowing combination with RAT-dependent and RAT-independent positioning methods</a:t>
            </a:r>
          </a:p>
          <a:p>
            <a:pPr lvl="1"/>
            <a:r>
              <a:rPr lang="en-US" dirty="0"/>
              <a:t>Support vehicular Distributed Antenna Systems (DAS</a:t>
            </a:r>
            <a:r>
              <a:rPr lang="en-US" dirty="0" smtClean="0"/>
              <a:t>)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for </a:t>
            </a:r>
            <a:r>
              <a:rPr lang="en-US" dirty="0" err="1"/>
              <a:t>Sidelink</a:t>
            </a:r>
            <a:r>
              <a:rPr lang="en-US" dirty="0"/>
              <a:t> Positioning in Release 18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851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10921040" cy="4512603"/>
          </a:xfrm>
        </p:spPr>
        <p:txBody>
          <a:bodyPr/>
          <a:lstStyle/>
          <a:p>
            <a:r>
              <a:rPr lang="en-US" dirty="0"/>
              <a:t>Objectives</a:t>
            </a:r>
          </a:p>
          <a:p>
            <a:pPr lvl="1"/>
            <a:r>
              <a:rPr lang="en-US" dirty="0"/>
              <a:t>Ranging scheme(s) for the </a:t>
            </a:r>
            <a:r>
              <a:rPr lang="en-US" dirty="0" err="1"/>
              <a:t>sidelink</a:t>
            </a:r>
            <a:r>
              <a:rPr lang="en-US" dirty="0"/>
              <a:t> taking into account internal Rx and </a:t>
            </a:r>
            <a:r>
              <a:rPr lang="en-US" dirty="0" err="1"/>
              <a:t>Tx</a:t>
            </a:r>
            <a:r>
              <a:rPr lang="en-US" dirty="0"/>
              <a:t> delays</a:t>
            </a:r>
          </a:p>
          <a:p>
            <a:pPr lvl="1"/>
            <a:r>
              <a:rPr lang="en-US" dirty="0"/>
              <a:t>Enhance </a:t>
            </a:r>
            <a:r>
              <a:rPr lang="en-US" dirty="0" err="1"/>
              <a:t>sidelink</a:t>
            </a:r>
            <a:r>
              <a:rPr lang="en-US" dirty="0"/>
              <a:t> RS to support </a:t>
            </a:r>
            <a:r>
              <a:rPr lang="en-US" dirty="0" err="1"/>
              <a:t>sidelink</a:t>
            </a:r>
            <a:r>
              <a:rPr lang="en-US" dirty="0"/>
              <a:t> ranging</a:t>
            </a:r>
          </a:p>
          <a:p>
            <a:pPr lvl="1"/>
            <a:r>
              <a:rPr lang="en-US" dirty="0"/>
              <a:t>Support FR1 and FR2 </a:t>
            </a:r>
            <a:r>
              <a:rPr lang="en-US" dirty="0" smtClean="0"/>
              <a:t>(including </a:t>
            </a:r>
            <a:r>
              <a:rPr lang="en-US" dirty="0"/>
              <a:t>unlicensed </a:t>
            </a:r>
            <a:r>
              <a:rPr lang="en-US" dirty="0" smtClean="0"/>
              <a:t>bands)</a:t>
            </a:r>
            <a:endParaRPr lang="en-US" dirty="0"/>
          </a:p>
          <a:p>
            <a:pPr lvl="1"/>
            <a:r>
              <a:rPr lang="en-US" dirty="0" smtClean="0"/>
              <a:t>Extend </a:t>
            </a:r>
            <a:r>
              <a:rPr lang="en-US" dirty="0"/>
              <a:t>existing positioning framework to support </a:t>
            </a:r>
            <a:r>
              <a:rPr lang="en-US" dirty="0" err="1"/>
              <a:t>sidelink</a:t>
            </a:r>
            <a:r>
              <a:rPr lang="en-US" dirty="0"/>
              <a:t> ranging  and positioning to enable UE-based and UE-assisted (LMF-based) positioning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for </a:t>
            </a:r>
            <a:r>
              <a:rPr lang="en-US" dirty="0" err="1"/>
              <a:t>Sidelink</a:t>
            </a:r>
            <a:r>
              <a:rPr lang="en-US" dirty="0"/>
              <a:t> Positioning in </a:t>
            </a:r>
            <a:r>
              <a:rPr lang="en-US" dirty="0" smtClean="0"/>
              <a:t>Release 18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599314"/>
      </p:ext>
    </p:extLst>
  </p:cSld>
  <p:clrMapOvr>
    <a:masterClrMapping/>
  </p:clrMapOvr>
</p:sld>
</file>

<file path=ppt/theme/theme1.xml><?xml version="1.0" encoding="utf-8"?>
<a:theme xmlns:a="http://schemas.openxmlformats.org/drawingml/2006/main" name="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624D4BD603C494D8619E511287172B4" ma:contentTypeVersion="10" ma:contentTypeDescription="Ein neues Dokument erstellen." ma:contentTypeScope="" ma:versionID="a922b3cf7250923750feab0075387c22">
  <xsd:schema xmlns:xsd="http://www.w3.org/2001/XMLSchema" xmlns:xs="http://www.w3.org/2001/XMLSchema" xmlns:p="http://schemas.microsoft.com/office/2006/metadata/properties" xmlns:ns2="81f21dd9-5de3-44a3-9c4e-ab308fbc6c41" targetNamespace="http://schemas.microsoft.com/office/2006/metadata/properties" ma:root="true" ma:fieldsID="39ca93584b6cb59a43196dc73dfbb633" ns2:_="">
    <xsd:import namespace="81f21dd9-5de3-44a3-9c4e-ab308fbc6c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f21dd9-5de3-44a3-9c4e-ab308fbc6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9F8235-BAA3-4E7E-9610-142952AA7CAC}">
  <ds:schemaRefs>
    <ds:schemaRef ds:uri="81f21dd9-5de3-44a3-9c4e-ab308fbc6c4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0FB6722-A9DE-4EE1-99C1-B18D7100C6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B0BC42-2B65-4ED8-9272-2C9841268A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f21dd9-5de3-44a3-9c4e-ab308fbc6c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</Words>
  <Application>Microsoft Office PowerPoint</Application>
  <PresentationFormat>Breitbild</PresentationFormat>
  <Paragraphs>22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9" baseType="lpstr">
      <vt:lpstr>Calibri</vt:lpstr>
      <vt:lpstr>Frutiger LT Com 45 Light</vt:lpstr>
      <vt:lpstr>Frutiger LT Com 55 Roman</vt:lpstr>
      <vt:lpstr>Wingdings</vt:lpstr>
      <vt:lpstr>P10_110616_ppt_Master_Ins_de_4zu3</vt:lpstr>
      <vt:lpstr>1_P10_110616_ppt_Master_Ins_de_4zu3</vt:lpstr>
      <vt:lpstr>Support for Sidelink-Positioning in Rel-18  </vt:lpstr>
      <vt:lpstr>Support for Sidelink Positioning in Release 18 </vt:lpstr>
      <vt:lpstr>Support for Sidelink Positioning in Release 18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Fraunhofer View on rel-18 (DRAFT)</dc:title>
  <dc:creator/>
  <cp:lastModifiedBy/>
  <cp:revision>31</cp:revision>
  <dcterms:created xsi:type="dcterms:W3CDTF">2019-05-27T16:19:08Z</dcterms:created>
  <dcterms:modified xsi:type="dcterms:W3CDTF">2021-06-07T15:39:33Z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0x010100E624D4BD603C494D8619E511287172B4</vt:lpwstr>
  </property>
</Properties>
</file>