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61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0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4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C7B1E3-803C-4860-9709-4ACBF23B10FA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5C790D-D808-473A-87AA-846150B78159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3985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0039-0A72-5E43-8325-B03295AAD689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25045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340039-0A72-5E43-8325-B03295AAD68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9594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340039-0A72-5E43-8325-B03295AAD68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79361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340039-0A72-5E43-8325-B03295AAD68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88732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0340039-0A72-5E43-8325-B03295AAD68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004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3"/>
          <p:cNvSpPr>
            <a:spLocks noChangeShapeType="1"/>
          </p:cNvSpPr>
          <p:nvPr userDrawn="1"/>
        </p:nvSpPr>
        <p:spPr bwMode="auto">
          <a:xfrm>
            <a:off x="622301" y="249237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8" name="Line 12"/>
          <p:cNvSpPr>
            <a:spLocks noChangeShapeType="1"/>
          </p:cNvSpPr>
          <p:nvPr userDrawn="1"/>
        </p:nvSpPr>
        <p:spPr bwMode="auto">
          <a:xfrm flipV="1">
            <a:off x="622301" y="404813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22300" y="1773238"/>
            <a:ext cx="10944000" cy="64762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noProof="0"/>
              <a:t>Formatvorlage des Untertitelmasters durch Klicken bearbeiten</a:t>
            </a:r>
            <a:endParaRPr lang="de-DE" noProof="0" dirty="0"/>
          </a:p>
        </p:txBody>
      </p:sp>
      <p:sp>
        <p:nvSpPr>
          <p:cNvPr id="5" name="Bildplatzhalter 2"/>
          <p:cNvSpPr>
            <a:spLocks noGrp="1"/>
          </p:cNvSpPr>
          <p:nvPr>
            <p:ph type="pic" sz="quarter" idx="10"/>
          </p:nvPr>
        </p:nvSpPr>
        <p:spPr>
          <a:xfrm>
            <a:off x="622300" y="2636912"/>
            <a:ext cx="10944000" cy="338447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8140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381724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 userDrawn="1"/>
        </p:nvSpPr>
        <p:spPr bwMode="auto">
          <a:xfrm flipV="1">
            <a:off x="622301" y="406400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5" name="Line 13"/>
          <p:cNvSpPr>
            <a:spLocks noChangeShapeType="1"/>
          </p:cNvSpPr>
          <p:nvPr userDrawn="1"/>
        </p:nvSpPr>
        <p:spPr bwMode="auto">
          <a:xfrm>
            <a:off x="622301" y="249237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7" name="Line 7"/>
          <p:cNvSpPr>
            <a:spLocks noChangeShapeType="1"/>
          </p:cNvSpPr>
          <p:nvPr userDrawn="1"/>
        </p:nvSpPr>
        <p:spPr bwMode="auto">
          <a:xfrm flipV="1">
            <a:off x="626534" y="6165850"/>
            <a:ext cx="10943167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8140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/>
              <a:t>Titelmasterformat durch Klicken bearbeiten</a:t>
            </a:r>
            <a:endParaRPr lang="de-DE" noProof="0" dirty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22300" y="1773238"/>
            <a:ext cx="10944000" cy="64762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noProof="0" dirty="0"/>
              <a:t>Formatvorlage des Untertitelmasters durch Klicken bearbeiten</a:t>
            </a:r>
          </a:p>
        </p:txBody>
      </p:sp>
      <p:pic>
        <p:nvPicPr>
          <p:cNvPr id="12" name="Grafik 1" descr="Logo_ausgetauscht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3501" y="6337003"/>
            <a:ext cx="151862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Grafik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360" y="6335484"/>
            <a:ext cx="1475157" cy="388800"/>
          </a:xfrm>
          <a:prstGeom prst="rect">
            <a:avLst/>
          </a:prstGeom>
        </p:spPr>
      </p:pic>
      <p:sp>
        <p:nvSpPr>
          <p:cNvPr id="14" name="Textfeld 2"/>
          <p:cNvSpPr txBox="1">
            <a:spLocks noChangeArrowheads="1"/>
          </p:cNvSpPr>
          <p:nvPr userDrawn="1"/>
        </p:nvSpPr>
        <p:spPr bwMode="auto">
          <a:xfrm>
            <a:off x="11089218" y="6337003"/>
            <a:ext cx="58843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CD9C5BE-9B3D-49CC-B750-7431C7371C84}" type="slidenum">
              <a:rPr lang="de-DE" sz="1100">
                <a:solidFill>
                  <a:srgbClr val="000000"/>
                </a:solidFill>
                <a:latin typeface="Frutiger LT Com 45 Light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de-DE" sz="1100" dirty="0">
              <a:solidFill>
                <a:srgbClr val="000000"/>
              </a:solidFill>
              <a:latin typeface="Frutiger LT Com 45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8997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 userDrawn="1"/>
        </p:nvSpPr>
        <p:spPr bwMode="auto">
          <a:xfrm flipV="1">
            <a:off x="622301" y="406400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624418" y="155892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7908"/>
          </a:xfrm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 dirty="0"/>
              <a:t>Titelmasterformat durch Klicken bearbeiten</a:t>
            </a:r>
          </a:p>
        </p:txBody>
      </p:sp>
      <p:sp>
        <p:nvSpPr>
          <p:cNvPr id="6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622301" y="1773238"/>
            <a:ext cx="10945700" cy="4248150"/>
          </a:xfrm>
        </p:spPr>
        <p:txBody>
          <a:bodyPr/>
          <a:lstStyle>
            <a:lvl1pPr marL="360000" indent="-360000">
              <a:buFont typeface="Wingdings" pitchFamily="2" charset="2"/>
              <a:buChar char="n"/>
              <a:defRPr/>
            </a:lvl1pPr>
            <a:lvl2pPr marL="720000" indent="-360000">
              <a:buFont typeface="Wingdings" pitchFamily="2" charset="2"/>
              <a:buChar char="n"/>
              <a:defRPr/>
            </a:lvl2pPr>
            <a:lvl3pPr marL="1080000">
              <a:defRPr/>
            </a:lvl3pPr>
            <a:lvl4pPr marL="1440000">
              <a:defRPr/>
            </a:lvl4pPr>
            <a:lvl5pPr marL="1800000" indent="-360000">
              <a:defRPr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493846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2300" y="1773238"/>
            <a:ext cx="10944000" cy="42481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803522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2301" y="1773238"/>
            <a:ext cx="5377689" cy="42480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2"/>
          <p:cNvSpPr>
            <a:spLocks noGrp="1"/>
          </p:cNvSpPr>
          <p:nvPr>
            <p:ph idx="10"/>
          </p:nvPr>
        </p:nvSpPr>
        <p:spPr>
          <a:xfrm>
            <a:off x="6192012" y="1772816"/>
            <a:ext cx="5377689" cy="42480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646126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_mit_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616379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6580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1" y="334963"/>
            <a:ext cx="10943167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Mastertitelformat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9234" y="1773238"/>
            <a:ext cx="10943167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029" name="Line 7"/>
          <p:cNvSpPr>
            <a:spLocks noChangeShapeType="1"/>
          </p:cNvSpPr>
          <p:nvPr/>
        </p:nvSpPr>
        <p:spPr bwMode="auto">
          <a:xfrm flipV="1">
            <a:off x="626534" y="6165850"/>
            <a:ext cx="10943167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1031" name="Textfeld 2"/>
          <p:cNvSpPr txBox="1">
            <a:spLocks noChangeArrowheads="1"/>
          </p:cNvSpPr>
          <p:nvPr userDrawn="1"/>
        </p:nvSpPr>
        <p:spPr bwMode="auto">
          <a:xfrm>
            <a:off x="11089218" y="6337003"/>
            <a:ext cx="58843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CD9C5BE-9B3D-49CC-B750-7431C7371C84}" type="slidenum">
              <a:rPr lang="de-DE" sz="1100">
                <a:solidFill>
                  <a:srgbClr val="000000"/>
                </a:solidFill>
                <a:latin typeface="Frutiger LT Com 45 Light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de-DE" sz="1100" dirty="0">
              <a:solidFill>
                <a:srgbClr val="000000"/>
              </a:solidFill>
              <a:latin typeface="Frutiger LT Com 45 Light" pitchFamily="34" charset="0"/>
            </a:endParaRPr>
          </a:p>
        </p:txBody>
      </p:sp>
      <p:pic>
        <p:nvPicPr>
          <p:cNvPr id="8" name="Grafik 1" descr="Logo_ausgetauscht">
            <a:extLst>
              <a:ext uri="{FF2B5EF4-FFF2-40B4-BE49-F238E27FC236}">
                <a16:creationId xmlns:a16="http://schemas.microsoft.com/office/drawing/2014/main" id="{A772F7FD-8FD5-D140-9EE0-066DF06B534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3501" y="6337003"/>
            <a:ext cx="151862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74C04E7A-F841-EE48-B0CA-544C9D6A34F3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360" y="6335484"/>
            <a:ext cx="1475157" cy="38880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2D5B7884-01DE-8D40-A6F2-4863E90E0831}"/>
              </a:ext>
            </a:extLst>
          </p:cNvPr>
          <p:cNvSpPr txBox="1"/>
          <p:nvPr userDrawn="1"/>
        </p:nvSpPr>
        <p:spPr>
          <a:xfrm>
            <a:off x="4656083" y="6335484"/>
            <a:ext cx="4572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b="0" dirty="0">
                <a:latin typeface="+mj-lt"/>
              </a:rPr>
              <a:t>3GPP Rel-18 WS May 28th – June 2nd, 2021, </a:t>
            </a:r>
            <a:r>
              <a:rPr lang="de-DE" sz="1100" b="0" dirty="0" err="1">
                <a:latin typeface="+mj-lt"/>
              </a:rPr>
              <a:t>eMeeting</a:t>
            </a:r>
            <a:endParaRPr lang="de-DE" sz="1100" b="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97605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hf hdr="0" ftr="0" dt="0"/>
  <p:txStyles>
    <p:titleStyle>
      <a:lvl1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58775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tx2"/>
        </a:buClr>
        <a:buFont typeface="Wingdings" pitchFamily="2" charset="2"/>
        <a:buChar char="n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19138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2pPr>
      <a:lvl3pPr marL="1079500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3pPr>
      <a:lvl4pPr marL="1439863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4pPr>
      <a:lvl5pPr marL="1798638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5pPr>
      <a:lvl6pPr marL="18875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3447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8019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2591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CD1324-1A8A-5140-89C0-412BA282A9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2300" y="1689235"/>
            <a:ext cx="10944000" cy="1008140"/>
          </a:xfrm>
        </p:spPr>
        <p:txBody>
          <a:bodyPr/>
          <a:lstStyle/>
          <a:p>
            <a:pPr algn="ctr"/>
            <a:r>
              <a:rPr lang="en-US" sz="4400" cap="none" dirty="0"/>
              <a:t>Views on NR positioning for </a:t>
            </a:r>
            <a:r>
              <a:rPr lang="en-US" sz="4400" cap="none" dirty="0" smtClean="0"/>
              <a:t>Release 18</a:t>
            </a:r>
            <a:r>
              <a:rPr lang="de-DE" sz="4400" dirty="0" smtClean="0"/>
              <a:t/>
            </a:r>
            <a:br>
              <a:rPr lang="de-DE" sz="4400" dirty="0" smtClean="0"/>
            </a:br>
            <a:r>
              <a:rPr lang="de-DE" sz="4400" dirty="0" smtClean="0"/>
              <a:t> </a:t>
            </a:r>
            <a:endParaRPr lang="de-DE" sz="4400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66B8AB4-F6EA-C74E-975C-A0019BB4D1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2300" y="505155"/>
            <a:ext cx="10944000" cy="647622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dirty="0"/>
              <a:t>3GPP TSG RAN Rel-18 workshop																	    </a:t>
            </a:r>
            <a:r>
              <a:rPr lang="en-US" dirty="0" smtClean="0"/>
              <a:t>RWS-210322</a:t>
            </a:r>
            <a:endParaRPr lang="en-US" dirty="0"/>
          </a:p>
          <a:p>
            <a:pPr>
              <a:spcAft>
                <a:spcPts val="0"/>
              </a:spcAft>
            </a:pPr>
            <a:r>
              <a:rPr lang="en-US" dirty="0" smtClean="0"/>
              <a:t>Electronic </a:t>
            </a:r>
            <a:r>
              <a:rPr lang="en-US" dirty="0"/>
              <a:t>Meeting, June 28 - July 2, 2021</a:t>
            </a:r>
          </a:p>
        </p:txBody>
      </p:sp>
    </p:spTree>
    <p:extLst>
      <p:ext uri="{BB962C8B-B14F-4D97-AF65-F5344CB8AC3E}">
        <p14:creationId xmlns:p14="http://schemas.microsoft.com/office/powerpoint/2010/main" val="1009215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707886"/>
          </a:xfrm>
        </p:spPr>
        <p:txBody>
          <a:bodyPr/>
          <a:lstStyle/>
          <a:p>
            <a:r>
              <a:rPr lang="de-DE" dirty="0" smtClean="0"/>
              <a:t>Views on NR </a:t>
            </a:r>
            <a:r>
              <a:rPr lang="de-DE" dirty="0" err="1" smtClean="0"/>
              <a:t>Positioning</a:t>
            </a:r>
            <a:r>
              <a:rPr lang="de-DE" dirty="0" smtClean="0"/>
              <a:t> for Release 18</a:t>
            </a:r>
            <a:r>
              <a:rPr lang="de-DE" dirty="0"/>
              <a:t/>
            </a:r>
            <a:br>
              <a:rPr lang="de-DE" dirty="0"/>
            </a:br>
            <a:r>
              <a:rPr lang="de-DE" sz="2200" dirty="0" smtClean="0">
                <a:solidFill>
                  <a:schemeClr val="tx2"/>
                </a:solidFill>
              </a:rPr>
              <a:t>Low </a:t>
            </a:r>
            <a:r>
              <a:rPr lang="de-DE" sz="2200" dirty="0">
                <a:solidFill>
                  <a:schemeClr val="tx2"/>
                </a:solidFill>
              </a:rPr>
              <a:t>Power </a:t>
            </a:r>
            <a:r>
              <a:rPr lang="de-DE" sz="2200" dirty="0" err="1">
                <a:solidFill>
                  <a:schemeClr val="tx2"/>
                </a:solidFill>
              </a:rPr>
              <a:t>and</a:t>
            </a:r>
            <a:r>
              <a:rPr lang="de-DE" sz="2200" dirty="0">
                <a:solidFill>
                  <a:schemeClr val="tx2"/>
                </a:solidFill>
              </a:rPr>
              <a:t> Low </a:t>
            </a:r>
            <a:r>
              <a:rPr lang="de-DE" sz="2200" dirty="0" err="1">
                <a:solidFill>
                  <a:schemeClr val="tx2"/>
                </a:solidFill>
              </a:rPr>
              <a:t>Complexity</a:t>
            </a:r>
            <a:r>
              <a:rPr lang="de-DE" sz="2200" dirty="0">
                <a:solidFill>
                  <a:schemeClr val="tx2"/>
                </a:solidFill>
              </a:rPr>
              <a:t> </a:t>
            </a:r>
            <a:r>
              <a:rPr lang="de-DE" sz="2200" dirty="0" err="1">
                <a:solidFill>
                  <a:schemeClr val="tx2"/>
                </a:solidFill>
              </a:rPr>
              <a:t>Positioning</a:t>
            </a:r>
            <a:r>
              <a:rPr lang="de-DE" sz="2200" dirty="0">
                <a:solidFill>
                  <a:schemeClr val="tx2"/>
                </a:solidFill>
              </a:rPr>
              <a:t> (1)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7C0B569-4B3C-8A45-BFE0-F82BD309A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300" y="1301262"/>
            <a:ext cx="11237240" cy="936679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1600" dirty="0" smtClean="0"/>
              <a:t>Motivation</a:t>
            </a:r>
          </a:p>
          <a:p>
            <a:pPr lvl="1">
              <a:spcAft>
                <a:spcPts val="600"/>
              </a:spcAft>
            </a:pPr>
            <a:r>
              <a:rPr lang="en-US" sz="1600" dirty="0" smtClean="0"/>
              <a:t>Enable positioning for use cases with </a:t>
            </a:r>
            <a:r>
              <a:rPr lang="en-US" sz="1600" dirty="0"/>
              <a:t>low complexity </a:t>
            </a:r>
            <a:r>
              <a:rPr lang="en-US" sz="1600" dirty="0" smtClean="0"/>
              <a:t>and </a:t>
            </a:r>
            <a:r>
              <a:rPr lang="en-US" sz="1600" dirty="0"/>
              <a:t>low </a:t>
            </a:r>
            <a:r>
              <a:rPr lang="en-US" sz="1600" dirty="0" smtClean="0"/>
              <a:t>power </a:t>
            </a:r>
            <a:r>
              <a:rPr lang="en-US" sz="1600" dirty="0"/>
              <a:t>industry </a:t>
            </a:r>
            <a:r>
              <a:rPr lang="en-US" sz="1600" dirty="0" smtClean="0"/>
              <a:t>devices.</a:t>
            </a:r>
          </a:p>
          <a:p>
            <a:pPr lvl="1">
              <a:spcAft>
                <a:spcPts val="600"/>
              </a:spcAft>
            </a:pPr>
            <a:r>
              <a:rPr lang="en-US" sz="1600" dirty="0" smtClean="0"/>
              <a:t>Support network low complex solutions and positioning methods</a:t>
            </a:r>
          </a:p>
          <a:p>
            <a:pPr marL="360363" lvl="1" indent="0">
              <a:spcAft>
                <a:spcPts val="600"/>
              </a:spcAft>
              <a:buNone/>
            </a:pPr>
            <a:endParaRPr lang="en-US" sz="1600" dirty="0" smtClean="0"/>
          </a:p>
          <a:p>
            <a:pPr lvl="1">
              <a:spcAft>
                <a:spcPts val="600"/>
              </a:spcAft>
            </a:pPr>
            <a:endParaRPr lang="en-US" dirty="0"/>
          </a:p>
        </p:txBody>
      </p:sp>
      <p:sp>
        <p:nvSpPr>
          <p:cNvPr id="5" name="Rechteck 4"/>
          <p:cNvSpPr/>
          <p:nvPr/>
        </p:nvSpPr>
        <p:spPr bwMode="auto">
          <a:xfrm>
            <a:off x="6635565" y="5413477"/>
            <a:ext cx="3122125" cy="233310"/>
          </a:xfrm>
          <a:prstGeom prst="rect">
            <a:avLst/>
          </a:prstGeom>
          <a:noFill/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 pitchFamily="34" charset="0"/>
                <a:ea typeface="+mn-ea"/>
                <a:cs typeface="+mn-cs"/>
              </a:rPr>
              <a:t>Low Power </a:t>
            </a:r>
            <a:r>
              <a:rPr kumimoji="0" lang="de-DE" sz="9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 pitchFamily="34" charset="0"/>
                <a:ea typeface="+mn-ea"/>
                <a:cs typeface="+mn-cs"/>
              </a:rPr>
              <a:t>Applications</a:t>
            </a:r>
            <a:endParaRPr kumimoji="0" lang="en-US" sz="9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utiger LT Com 55 Roman" pitchFamily="34" charset="0"/>
              <a:ea typeface="+mn-ea"/>
              <a:cs typeface="+mn-cs"/>
            </a:endParaRPr>
          </a:p>
        </p:txBody>
      </p:sp>
      <p:sp>
        <p:nvSpPr>
          <p:cNvPr id="6" name="Rechteck 5"/>
          <p:cNvSpPr/>
          <p:nvPr/>
        </p:nvSpPr>
        <p:spPr bwMode="auto">
          <a:xfrm>
            <a:off x="6635566" y="5747009"/>
            <a:ext cx="1080120" cy="26067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 pitchFamily="34" charset="0"/>
                <a:ea typeface="+mn-ea"/>
                <a:cs typeface="+mn-cs"/>
              </a:rPr>
              <a:t>Smart Factory</a:t>
            </a:r>
            <a:endParaRPr kumimoji="0" lang="en-US" sz="9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utiger LT Com 55 Roman" pitchFamily="34" charset="0"/>
              <a:ea typeface="+mn-ea"/>
              <a:cs typeface="+mn-cs"/>
            </a:endParaRPr>
          </a:p>
        </p:txBody>
      </p:sp>
      <p:sp>
        <p:nvSpPr>
          <p:cNvPr id="7" name="Rechteck 6"/>
          <p:cNvSpPr/>
          <p:nvPr/>
        </p:nvSpPr>
        <p:spPr bwMode="auto">
          <a:xfrm>
            <a:off x="7941130" y="5747009"/>
            <a:ext cx="1872208" cy="26067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900" b="1" i="0" u="none" strike="noStrike" kern="120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 pitchFamily="34" charset="0"/>
                <a:ea typeface="+mn-ea"/>
                <a:cs typeface="+mn-cs"/>
              </a:rPr>
              <a:t>Mission Critical Applications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6437" y="2338163"/>
            <a:ext cx="4253684" cy="3778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42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7C0B569-4B3C-8A45-BFE0-F82BD309A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6186" y="1304842"/>
            <a:ext cx="6838917" cy="5158554"/>
          </a:xfrm>
        </p:spPr>
        <p:txBody>
          <a:bodyPr/>
          <a:lstStyle/>
          <a:p>
            <a:pPr>
              <a:spcAft>
                <a:spcPts val="600"/>
              </a:spcAft>
            </a:pPr>
            <a:endParaRPr lang="en-US" dirty="0" smtClean="0"/>
          </a:p>
          <a:p>
            <a:pPr>
              <a:spcAft>
                <a:spcPts val="600"/>
              </a:spcAft>
            </a:pPr>
            <a:r>
              <a:rPr lang="en-US" dirty="0" smtClean="0"/>
              <a:t>Objectives</a:t>
            </a:r>
          </a:p>
          <a:p>
            <a:pPr lvl="1">
              <a:spcAft>
                <a:spcPts val="600"/>
              </a:spcAft>
            </a:pPr>
            <a:r>
              <a:rPr lang="en-US" dirty="0" smtClean="0"/>
              <a:t>Support positioning for low-power devices with advanced positioning capabilities</a:t>
            </a:r>
          </a:p>
          <a:p>
            <a:pPr lvl="1">
              <a:spcAft>
                <a:spcPts val="600"/>
              </a:spcAft>
            </a:pPr>
            <a:r>
              <a:rPr lang="en-US" dirty="0" smtClean="0"/>
              <a:t>Support positioning for </a:t>
            </a:r>
            <a:r>
              <a:rPr lang="en-US" dirty="0" err="1" smtClean="0"/>
              <a:t>RedCap</a:t>
            </a:r>
            <a:r>
              <a:rPr lang="en-US" dirty="0" smtClean="0"/>
              <a:t> devices </a:t>
            </a:r>
          </a:p>
          <a:p>
            <a:pPr lvl="1">
              <a:spcAft>
                <a:spcPts val="600"/>
              </a:spcAft>
            </a:pPr>
            <a:r>
              <a:rPr lang="en-US" dirty="0" smtClean="0"/>
              <a:t>Study techniques and methods to reduce network complexity including </a:t>
            </a:r>
          </a:p>
          <a:p>
            <a:pPr lvl="2">
              <a:spcAft>
                <a:spcPts val="600"/>
              </a:spcAft>
            </a:pPr>
            <a:r>
              <a:rPr lang="en-US" dirty="0" smtClean="0"/>
              <a:t>Synchronization mitigation techniques</a:t>
            </a:r>
          </a:p>
          <a:p>
            <a:pPr lvl="2">
              <a:spcAft>
                <a:spcPts val="600"/>
              </a:spcAft>
            </a:pPr>
            <a:r>
              <a:rPr lang="en-US" dirty="0" smtClean="0"/>
              <a:t>5G DL-PRS Beacons or </a:t>
            </a:r>
            <a:br>
              <a:rPr lang="en-US" dirty="0" smtClean="0"/>
            </a:br>
            <a:r>
              <a:rPr lang="en-US" dirty="0" smtClean="0"/>
              <a:t>Positioning Reference Devices (PRD)</a:t>
            </a:r>
          </a:p>
          <a:p>
            <a:pPr lvl="2">
              <a:spcAft>
                <a:spcPts val="600"/>
              </a:spcAft>
            </a:pPr>
            <a:r>
              <a:rPr lang="en-US" dirty="0" smtClean="0"/>
              <a:t>Introduce reporting and signaling to support fingerprinting method </a:t>
            </a:r>
          </a:p>
          <a:p>
            <a:pPr lvl="1">
              <a:spcAft>
                <a:spcPts val="600"/>
              </a:spcAft>
            </a:pPr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3717" y="510396"/>
            <a:ext cx="4279763" cy="5407621"/>
          </a:xfrm>
          <a:prstGeom prst="rect">
            <a:avLst/>
          </a:prstGeom>
        </p:spPr>
      </p:pic>
      <p:sp>
        <p:nvSpPr>
          <p:cNvPr id="6" name="Titel 1"/>
          <p:cNvSpPr txBox="1">
            <a:spLocks/>
          </p:cNvSpPr>
          <p:nvPr/>
        </p:nvSpPr>
        <p:spPr bwMode="auto">
          <a:xfrm>
            <a:off x="634023" y="335659"/>
            <a:ext cx="109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defTabSz="504000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503238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2pPr>
            <a:lvl3pPr algn="l" defTabSz="503238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3pPr>
            <a:lvl4pPr algn="l" defTabSz="503238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4pPr>
            <a:lvl5pPr algn="l" defTabSz="503238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9pPr>
          </a:lstStyle>
          <a:p>
            <a:r>
              <a:rPr lang="en-US" kern="0" dirty="0" smtClean="0"/>
              <a:t>Views on NR Positioning for Release 18</a:t>
            </a:r>
            <a:br>
              <a:rPr lang="en-US" kern="0" dirty="0" smtClean="0"/>
            </a:br>
            <a:r>
              <a:rPr lang="en-US" sz="2200" kern="0" dirty="0" smtClean="0">
                <a:solidFill>
                  <a:schemeClr val="tx2"/>
                </a:solidFill>
              </a:rPr>
              <a:t>Low Power and Low Complexity Positioning (2)</a:t>
            </a:r>
            <a:endParaRPr lang="en-US" sz="2200" kern="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1200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7C0B569-4B3C-8A45-BFE0-F82BD309A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300" y="1242095"/>
            <a:ext cx="8048734" cy="5221301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GB" dirty="0" smtClean="0"/>
              <a:t>Motivation </a:t>
            </a:r>
          </a:p>
          <a:p>
            <a:pPr lvl="1">
              <a:spcAft>
                <a:spcPts val="600"/>
              </a:spcAft>
            </a:pPr>
            <a:r>
              <a:rPr lang="en-US" sz="1600" dirty="0" smtClean="0"/>
              <a:t>Enhance the positioning accuracy and reliability </a:t>
            </a:r>
            <a:r>
              <a:rPr lang="en-GB" sz="1600" dirty="0" smtClean="0"/>
              <a:t>in challenging environments</a:t>
            </a:r>
          </a:p>
          <a:p>
            <a:pPr lvl="1">
              <a:spcAft>
                <a:spcPts val="600"/>
              </a:spcAft>
            </a:pPr>
            <a:r>
              <a:rPr lang="en-US" sz="1600" dirty="0"/>
              <a:t>Enhance UL resource utilization </a:t>
            </a:r>
            <a:r>
              <a:rPr lang="de-DE" sz="1600" dirty="0" err="1" smtClean="0"/>
              <a:t>for</a:t>
            </a:r>
            <a:r>
              <a:rPr lang="de-DE" sz="1600" dirty="0" smtClean="0"/>
              <a:t> multi-user </a:t>
            </a:r>
            <a:r>
              <a:rPr lang="en-US" sz="1600" dirty="0" smtClean="0"/>
              <a:t>scenarios</a:t>
            </a:r>
          </a:p>
          <a:p>
            <a:pPr>
              <a:spcAft>
                <a:spcPts val="600"/>
              </a:spcAft>
            </a:pPr>
            <a:endParaRPr lang="en-US" dirty="0" smtClean="0"/>
          </a:p>
          <a:p>
            <a:pPr lvl="2">
              <a:spcAft>
                <a:spcPts val="600"/>
              </a:spcAft>
            </a:pPr>
            <a:endParaRPr lang="en-US" sz="1600" dirty="0"/>
          </a:p>
        </p:txBody>
      </p:sp>
      <p:sp>
        <p:nvSpPr>
          <p:cNvPr id="15" name="Textfeld 210">
            <a:extLst>
              <a:ext uri="{FF2B5EF4-FFF2-40B4-BE49-F238E27FC236}">
                <a16:creationId xmlns:a16="http://schemas.microsoft.com/office/drawing/2014/main" id="{00873C2B-73DF-6F4B-9CF0-AEC6FF243C61}"/>
              </a:ext>
            </a:extLst>
          </p:cNvPr>
          <p:cNvSpPr txBox="1"/>
          <p:nvPr/>
        </p:nvSpPr>
        <p:spPr>
          <a:xfrm>
            <a:off x="12162519" y="817446"/>
            <a:ext cx="227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 </a:t>
            </a:r>
            <a:b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</a:b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utiger LT Com 55 Roman"/>
              <a:ea typeface="+mn-ea"/>
              <a:cs typeface="+mn-cs"/>
            </a:endParaRPr>
          </a:p>
        </p:txBody>
      </p:sp>
      <p:pic>
        <p:nvPicPr>
          <p:cNvPr id="106" name="Grafik 1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1830" y="3772132"/>
            <a:ext cx="2943691" cy="1801310"/>
          </a:xfrm>
          <a:prstGeom prst="rect">
            <a:avLst/>
          </a:prstGeom>
        </p:spPr>
      </p:pic>
      <p:pic>
        <p:nvPicPr>
          <p:cNvPr id="107" name="Grafik 10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6868" y="2264256"/>
            <a:ext cx="3091945" cy="1440565"/>
          </a:xfrm>
          <a:prstGeom prst="rect">
            <a:avLst/>
          </a:prstGeom>
        </p:spPr>
      </p:pic>
      <p:sp>
        <p:nvSpPr>
          <p:cNvPr id="108" name="Textfeld 107"/>
          <p:cNvSpPr txBox="1"/>
          <p:nvPr/>
        </p:nvSpPr>
        <p:spPr>
          <a:xfrm>
            <a:off x="6780178" y="5573442"/>
            <a:ext cx="52899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Impact of  beam selection on the positioning accuracy: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CDF for 81 beam pair error on 8 positions (P1…P8) using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real-World FR2 evaluation on Rel-16 positioning signals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utiger LT Com 55 Roman"/>
              <a:ea typeface="+mn-ea"/>
              <a:cs typeface="+mn-cs"/>
            </a:endParaRPr>
          </a:p>
        </p:txBody>
      </p:sp>
      <p:sp>
        <p:nvSpPr>
          <p:cNvPr id="9" name="Titel 1"/>
          <p:cNvSpPr txBox="1">
            <a:spLocks/>
          </p:cNvSpPr>
          <p:nvPr/>
        </p:nvSpPr>
        <p:spPr bwMode="auto">
          <a:xfrm>
            <a:off x="634023" y="335659"/>
            <a:ext cx="109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defTabSz="504000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503238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2pPr>
            <a:lvl3pPr algn="l" defTabSz="503238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3pPr>
            <a:lvl4pPr algn="l" defTabSz="503238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4pPr>
            <a:lvl5pPr algn="l" defTabSz="503238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9pPr>
          </a:lstStyle>
          <a:p>
            <a:r>
              <a:rPr lang="en-US" kern="0" dirty="0" smtClean="0"/>
              <a:t>Views on NR Positioning for Release 18</a:t>
            </a:r>
            <a:br>
              <a:rPr lang="en-US" kern="0" dirty="0" smtClean="0"/>
            </a:br>
            <a:r>
              <a:rPr lang="en-US" sz="2200" kern="0" dirty="0" smtClean="0">
                <a:solidFill>
                  <a:schemeClr val="tx2"/>
                </a:solidFill>
              </a:rPr>
              <a:t>Positioning Enhancements (1)</a:t>
            </a:r>
            <a:endParaRPr lang="en-US" sz="2200" kern="0" dirty="0">
              <a:solidFill>
                <a:schemeClr val="tx2"/>
              </a:solidFill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6983" y="2487809"/>
            <a:ext cx="4224621" cy="3310503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1634304" y="5897587"/>
            <a:ext cx="301236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 smtClean="0">
                <a:solidFill>
                  <a:srgbClr val="000000"/>
                </a:solidFill>
                <a:latin typeface="Frutiger LT Com 55 Roman"/>
              </a:rPr>
              <a:t>Seamless </a:t>
            </a:r>
            <a:r>
              <a:rPr lang="en-US" sz="1100" dirty="0">
                <a:solidFill>
                  <a:srgbClr val="000000"/>
                </a:solidFill>
                <a:latin typeface="Frutiger LT Com 55 Roman"/>
              </a:rPr>
              <a:t>positioning for mobility scenarios </a:t>
            </a:r>
          </a:p>
        </p:txBody>
      </p:sp>
    </p:spTree>
    <p:extLst>
      <p:ext uri="{BB962C8B-B14F-4D97-AF65-F5344CB8AC3E}">
        <p14:creationId xmlns:p14="http://schemas.microsoft.com/office/powerpoint/2010/main" val="1810518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7C0B569-4B3C-8A45-BFE0-F82BD309A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300" y="1242095"/>
            <a:ext cx="10205457" cy="5221301"/>
          </a:xfrm>
        </p:spPr>
        <p:txBody>
          <a:bodyPr/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dirty="0" smtClean="0"/>
              <a:t>Objectives</a:t>
            </a:r>
          </a:p>
          <a:p>
            <a:pPr lvl="1">
              <a:lnSpc>
                <a:spcPct val="150000"/>
              </a:lnSpc>
              <a:spcAft>
                <a:spcPts val="600"/>
              </a:spcAft>
            </a:pPr>
            <a:r>
              <a:rPr lang="en-US" sz="1600" dirty="0" smtClean="0"/>
              <a:t>Beam </a:t>
            </a:r>
            <a:r>
              <a:rPr lang="en-US" sz="1600" dirty="0"/>
              <a:t>management enhancement for positioning </a:t>
            </a:r>
            <a:r>
              <a:rPr lang="en-US" sz="1600" dirty="0" smtClean="0"/>
              <a:t>in FR2</a:t>
            </a:r>
          </a:p>
          <a:p>
            <a:pPr lvl="1">
              <a:lnSpc>
                <a:spcPct val="150000"/>
              </a:lnSpc>
              <a:spcAft>
                <a:spcPts val="600"/>
              </a:spcAft>
            </a:pPr>
            <a:r>
              <a:rPr lang="en-US" sz="1600" dirty="0" smtClean="0"/>
              <a:t>Improvements </a:t>
            </a:r>
            <a:r>
              <a:rPr lang="en-US" sz="1600" dirty="0"/>
              <a:t>for high accuracy continuous tracking</a:t>
            </a:r>
          </a:p>
          <a:p>
            <a:pPr lvl="2">
              <a:lnSpc>
                <a:spcPct val="150000"/>
              </a:lnSpc>
              <a:spcAft>
                <a:spcPts val="600"/>
              </a:spcAft>
            </a:pPr>
            <a:r>
              <a:rPr lang="en-US" sz="1600" dirty="0"/>
              <a:t>Enable seamless positioning for mobility scenarios between </a:t>
            </a:r>
            <a:r>
              <a:rPr lang="en-US" sz="1600" dirty="0" smtClean="0"/>
              <a:t>positioning methods based on integrity and quality</a:t>
            </a:r>
            <a:endParaRPr lang="en-US" sz="1600" dirty="0"/>
          </a:p>
          <a:p>
            <a:pPr lvl="2">
              <a:lnSpc>
                <a:spcPct val="150000"/>
              </a:lnSpc>
              <a:spcAft>
                <a:spcPts val="600"/>
              </a:spcAft>
            </a:pPr>
            <a:r>
              <a:rPr lang="en-US" sz="1600" dirty="0" smtClean="0"/>
              <a:t>Increase </a:t>
            </a:r>
            <a:r>
              <a:rPr lang="en-US" sz="1600" dirty="0"/>
              <a:t>efficiency of parallel tracking of many devices (reduce number of required REs, power consumption, overhead for assistance data delivery, overhead for power control and timing advance adjustment, etc.) </a:t>
            </a:r>
            <a:endParaRPr lang="en-US" sz="1600" dirty="0" smtClean="0"/>
          </a:p>
          <a:p>
            <a:pPr lvl="2">
              <a:lnSpc>
                <a:spcPct val="150000"/>
              </a:lnSpc>
              <a:spcAft>
                <a:spcPts val="600"/>
              </a:spcAft>
            </a:pPr>
            <a:r>
              <a:rPr lang="en-US" sz="1600" dirty="0"/>
              <a:t>Phase measurements for positioning</a:t>
            </a:r>
          </a:p>
          <a:p>
            <a:pPr lvl="2">
              <a:lnSpc>
                <a:spcPct val="150000"/>
              </a:lnSpc>
              <a:spcAft>
                <a:spcPts val="600"/>
              </a:spcAft>
            </a:pPr>
            <a:r>
              <a:rPr lang="en-US" sz="1600" dirty="0" smtClean="0"/>
              <a:t>SRS enhancement (</a:t>
            </a:r>
            <a:r>
              <a:rPr lang="en-US" sz="1600" dirty="0"/>
              <a:t>s</a:t>
            </a:r>
            <a:r>
              <a:rPr lang="en-US" sz="1600" dirty="0" smtClean="0"/>
              <a:t>upport </a:t>
            </a:r>
            <a:r>
              <a:rPr lang="en-US" sz="1600" dirty="0"/>
              <a:t>of multi-port SRS, phase correction for the staggered SRS, 1-symbol OFDM </a:t>
            </a:r>
            <a:r>
              <a:rPr lang="en-US" sz="1600" dirty="0" smtClean="0"/>
              <a:t>…)</a:t>
            </a:r>
            <a:endParaRPr lang="en-US" sz="1600" dirty="0"/>
          </a:p>
          <a:p>
            <a:pPr lvl="2">
              <a:spcAft>
                <a:spcPts val="600"/>
              </a:spcAft>
            </a:pPr>
            <a:endParaRPr lang="en-US" sz="1600" dirty="0"/>
          </a:p>
        </p:txBody>
      </p:sp>
      <p:sp>
        <p:nvSpPr>
          <p:cNvPr id="15" name="Textfeld 210">
            <a:extLst>
              <a:ext uri="{FF2B5EF4-FFF2-40B4-BE49-F238E27FC236}">
                <a16:creationId xmlns:a16="http://schemas.microsoft.com/office/drawing/2014/main" id="{00873C2B-73DF-6F4B-9CF0-AEC6FF243C61}"/>
              </a:ext>
            </a:extLst>
          </p:cNvPr>
          <p:cNvSpPr txBox="1"/>
          <p:nvPr/>
        </p:nvSpPr>
        <p:spPr>
          <a:xfrm>
            <a:off x="12162519" y="817446"/>
            <a:ext cx="2279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  <a:t> </a:t>
            </a:r>
            <a:b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Frutiger LT Com 55 Roman"/>
                <a:ea typeface="+mn-ea"/>
                <a:cs typeface="+mn-cs"/>
              </a:rPr>
            </a:b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Frutiger LT Com 55 Roman"/>
              <a:ea typeface="+mn-ea"/>
              <a:cs typeface="+mn-cs"/>
            </a:endParaRPr>
          </a:p>
        </p:txBody>
      </p:sp>
      <p:sp>
        <p:nvSpPr>
          <p:cNvPr id="9" name="Titel 1"/>
          <p:cNvSpPr txBox="1">
            <a:spLocks/>
          </p:cNvSpPr>
          <p:nvPr/>
        </p:nvSpPr>
        <p:spPr bwMode="auto">
          <a:xfrm>
            <a:off x="634023" y="335659"/>
            <a:ext cx="109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defTabSz="504000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503238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2pPr>
            <a:lvl3pPr algn="l" defTabSz="503238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3pPr>
            <a:lvl4pPr algn="l" defTabSz="503238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4pPr>
            <a:lvl5pPr algn="l" defTabSz="503238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9pPr>
          </a:lstStyle>
          <a:p>
            <a:r>
              <a:rPr lang="en-US" kern="0" dirty="0" smtClean="0"/>
              <a:t>Views on NR Positioning for Release 18</a:t>
            </a:r>
            <a:br>
              <a:rPr lang="en-US" kern="0" dirty="0" smtClean="0"/>
            </a:br>
            <a:r>
              <a:rPr lang="en-US" sz="2200" kern="0" dirty="0" smtClean="0">
                <a:solidFill>
                  <a:schemeClr val="tx2"/>
                </a:solidFill>
              </a:rPr>
              <a:t>Positioning Enhancements (2)</a:t>
            </a:r>
            <a:endParaRPr lang="en-US" sz="2200" kern="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616625"/>
      </p:ext>
    </p:extLst>
  </p:cSld>
  <p:clrMapOvr>
    <a:masterClrMapping/>
  </p:clrMapOvr>
</p:sld>
</file>

<file path=ppt/theme/theme1.xml><?xml version="1.0" encoding="utf-8"?>
<a:theme xmlns:a="http://schemas.openxmlformats.org/drawingml/2006/main" name="P10_110616_ppt_Master_Ins_de_4zu3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Bullets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325</Words>
  <Application>Microsoft Office PowerPoint</Application>
  <PresentationFormat>Breitbild</PresentationFormat>
  <Paragraphs>42</Paragraphs>
  <Slides>5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10" baseType="lpstr">
      <vt:lpstr>Calibri</vt:lpstr>
      <vt:lpstr>Frutiger LT Com 45 Light</vt:lpstr>
      <vt:lpstr>Frutiger LT Com 55 Roman</vt:lpstr>
      <vt:lpstr>Wingdings</vt:lpstr>
      <vt:lpstr>P10_110616_ppt_Master_Ins_de_4zu3</vt:lpstr>
      <vt:lpstr>Views on NR positioning for Release 18  </vt:lpstr>
      <vt:lpstr>Views on NR Positioning for Release 18 Low Power and Low Complexity Positioning (1)</vt:lpstr>
      <vt:lpstr>PowerPoint-Präsentation</vt:lpstr>
      <vt:lpstr>PowerPoint-Präsentation</vt:lpstr>
      <vt:lpstr>PowerPoint-Präsentation</vt:lpstr>
    </vt:vector>
  </TitlesOfParts>
  <Company>Fraunhofer IIS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Positioning-Rel-18 Motivation and Scope</dc:title>
  <dc:creator>Alawieh, Mohammad</dc:creator>
  <cp:lastModifiedBy>Alawieh, Mohammad</cp:lastModifiedBy>
  <cp:revision>12</cp:revision>
  <dcterms:created xsi:type="dcterms:W3CDTF">2021-06-02T14:14:40Z</dcterms:created>
  <dcterms:modified xsi:type="dcterms:W3CDTF">2021-06-07T09:19:33Z</dcterms:modified>
</cp:coreProperties>
</file>