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385" r:id="rId3"/>
    <p:sldId id="386" r:id="rId4"/>
    <p:sldId id="372" r:id="rId5"/>
    <p:sldId id="373" r:id="rId6"/>
    <p:sldId id="387" r:id="rId7"/>
    <p:sldId id="374" r:id="rId8"/>
    <p:sldId id="376" r:id="rId9"/>
    <p:sldId id="380" r:id="rId10"/>
    <p:sldId id="382" r:id="rId11"/>
    <p:sldId id="383" r:id="rId12"/>
    <p:sldId id="384" r:id="rId13"/>
    <p:sldId id="25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79" autoAdjust="0"/>
    <p:restoredTop sz="91754" autoAdjust="0"/>
  </p:normalViewPr>
  <p:slideViewPr>
    <p:cSldViewPr snapToGrid="0">
      <p:cViewPr>
        <p:scale>
          <a:sx n="90" d="100"/>
          <a:sy n="90" d="100"/>
        </p:scale>
        <p:origin x="-484" y="-6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530C35-9ABB-4B5E-9C55-7BCB291DDC04}" type="datetimeFigureOut">
              <a:rPr lang="zh-CN" altLang="en-US" smtClean="0"/>
              <a:t>2021/6/7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8911A1-FBD1-4777-97C5-41E6FA248277}" type="slidenum">
              <a:rPr lang="zh-CN" altLang="en-US" smtClean="0"/>
              <a:t>‹#›</a:t>
            </a:fld>
            <a:endParaRPr lang="zh-CN" altLang="en-US"/>
          </a:p>
        </p:txBody>
      </p:sp>
    </p:spTree>
    <p:extLst>
      <p:ext uri="{BB962C8B-B14F-4D97-AF65-F5344CB8AC3E}">
        <p14:creationId xmlns:p14="http://schemas.microsoft.com/office/powerpoint/2010/main" val="2499431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2716080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sz="1200" b="1" i="1" kern="1200" dirty="0" err="1" smtClean="0">
                <a:solidFill>
                  <a:schemeClr val="tx1"/>
                </a:solidFill>
                <a:effectLst/>
                <a:latin typeface="+mn-lt"/>
                <a:ea typeface="+mn-ea"/>
                <a:cs typeface="+mn-cs"/>
              </a:rPr>
              <a:t>maxNumberSimultaneousSRS-ResourceTx</a:t>
            </a:r>
            <a:endParaRPr lang="en-GB" altLang="zh-CN" sz="1200" b="1"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LayersNonCB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maxNumberSRS-ResourcePerSet</a:t>
            </a:r>
            <a:endParaRPr lang="en-GB" altLang="zh-CN" sz="1200" i="1"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maxNumberSimultaneousSRS-ResourceTx</a:t>
            </a:r>
            <a:endParaRPr lang="en-GB" altLang="zh-CN" sz="1200" i="1" kern="1200" dirty="0" smtClean="0">
              <a:solidFill>
                <a:schemeClr val="tx1"/>
              </a:solidFill>
              <a:effectLst/>
              <a:latin typeface="+mn-lt"/>
              <a:ea typeface="+mn-ea"/>
              <a:cs typeface="+mn-cs"/>
            </a:endParaRPr>
          </a:p>
          <a:p>
            <a:endParaRPr lang="zh-CN" altLang="zh-CN" sz="1200" kern="1200" dirty="0" smtClean="0">
              <a:solidFill>
                <a:schemeClr val="tx1"/>
              </a:solidFill>
              <a:effectLst/>
              <a:latin typeface="+mn-lt"/>
              <a:ea typeface="+mn-ea"/>
              <a:cs typeface="+mn-cs"/>
            </a:endParaRPr>
          </a:p>
          <a:p>
            <a:r>
              <a:rPr lang="en-GB" altLang="zh-CN" sz="1200" kern="1200" dirty="0" smtClean="0">
                <a:solidFill>
                  <a:schemeClr val="tx1"/>
                </a:solidFill>
                <a:effectLst/>
                <a:latin typeface="+mn-lt"/>
                <a:ea typeface="+mn-ea"/>
                <a:cs typeface="+mn-cs"/>
              </a:rPr>
              <a:t>Defines the maximum number of simultaneous transmitted SRS resources at one symbol for non-codebook based transmission to the UE. This feature is not supported for SUL.</a:t>
            </a:r>
            <a:endParaRPr lang="zh-CN" altLang="en-US" dirty="0"/>
          </a:p>
        </p:txBody>
      </p:sp>
      <p:sp>
        <p:nvSpPr>
          <p:cNvPr id="4" name="灯片编号占位符 3"/>
          <p:cNvSpPr>
            <a:spLocks noGrp="1"/>
          </p:cNvSpPr>
          <p:nvPr>
            <p:ph type="sldNum" sz="quarter" idx="10"/>
          </p:nvPr>
        </p:nvSpPr>
        <p:spPr/>
        <p:txBody>
          <a:bodyPr/>
          <a:lstStyle/>
          <a:p>
            <a:fld id="{7E8911A1-FBD1-4777-97C5-41E6FA248277}" type="slidenum">
              <a:rPr lang="zh-CN" altLang="en-US" smtClean="0"/>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sz="1200" b="1" i="1" kern="1200" dirty="0" err="1" smtClean="0">
                <a:solidFill>
                  <a:schemeClr val="tx1"/>
                </a:solidFill>
                <a:effectLst/>
                <a:latin typeface="+mn-lt"/>
                <a:ea typeface="+mn-ea"/>
                <a:cs typeface="+mn-cs"/>
              </a:rPr>
              <a:t>maxNumberSimultaneousSRS-ResourceTx</a:t>
            </a:r>
            <a:endParaRPr lang="en-GB" altLang="zh-CN" sz="1200" b="1"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LayersNonCB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maxNumberSRS-ResourcePerSet</a:t>
            </a:r>
            <a:endParaRPr lang="en-GB" altLang="zh-CN" sz="1200" i="1"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maxNumberSimultaneousSRS-ResourceTx</a:t>
            </a:r>
            <a:endParaRPr lang="en-GB" altLang="zh-CN" sz="1200" i="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7E8911A1-FBD1-4777-97C5-41E6FA248277}" type="slidenum">
              <a:rPr lang="zh-CN" altLang="en-US" smtClean="0"/>
              <a:t>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sz="1200" b="1" i="1" kern="1200" dirty="0" err="1" smtClean="0">
                <a:solidFill>
                  <a:schemeClr val="tx1"/>
                </a:solidFill>
                <a:effectLst/>
                <a:latin typeface="+mn-lt"/>
                <a:ea typeface="+mn-ea"/>
                <a:cs typeface="+mn-cs"/>
              </a:rPr>
              <a:t>maxNumberSimultaneousSRS-ResourceTx</a:t>
            </a:r>
            <a:endParaRPr lang="en-GB" altLang="zh-CN" sz="1200" b="1"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LayersNonCB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maxNumberSRS-ResourcePerSet</a:t>
            </a:r>
            <a:endParaRPr lang="en-GB" altLang="zh-CN" sz="1200" i="1"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maxNumberSimultaneousSRS-ResourceTx</a:t>
            </a:r>
            <a:endParaRPr lang="en-GB" altLang="zh-CN" sz="1200" i="1" kern="1200" dirty="0" smtClean="0">
              <a:solidFill>
                <a:schemeClr val="tx1"/>
              </a:solidFill>
              <a:effectLst/>
              <a:latin typeface="+mn-lt"/>
              <a:ea typeface="+mn-ea"/>
              <a:cs typeface="+mn-cs"/>
            </a:endParaRPr>
          </a:p>
          <a:p>
            <a:endParaRPr lang="zh-CN" altLang="zh-CN" sz="1200" kern="1200" dirty="0" smtClean="0">
              <a:solidFill>
                <a:schemeClr val="tx1"/>
              </a:solidFill>
              <a:effectLst/>
              <a:latin typeface="+mn-lt"/>
              <a:ea typeface="+mn-ea"/>
              <a:cs typeface="+mn-cs"/>
            </a:endParaRPr>
          </a:p>
          <a:p>
            <a:r>
              <a:rPr lang="en-GB" altLang="zh-CN" sz="1200" kern="1200" dirty="0" smtClean="0">
                <a:solidFill>
                  <a:schemeClr val="tx1"/>
                </a:solidFill>
                <a:effectLst/>
                <a:latin typeface="+mn-lt"/>
                <a:ea typeface="+mn-ea"/>
                <a:cs typeface="+mn-cs"/>
              </a:rPr>
              <a:t>Defines the maximum number of simultaneous transmitted SRS resources at one symbol for non-codebook based transmission to the UE. This feature is not supported for SUL.</a:t>
            </a:r>
            <a:endParaRPr lang="zh-CN" altLang="en-US" dirty="0"/>
          </a:p>
        </p:txBody>
      </p:sp>
      <p:sp>
        <p:nvSpPr>
          <p:cNvPr id="4" name="灯片编号占位符 3"/>
          <p:cNvSpPr>
            <a:spLocks noGrp="1"/>
          </p:cNvSpPr>
          <p:nvPr>
            <p:ph type="sldNum" sz="quarter" idx="10"/>
          </p:nvPr>
        </p:nvSpPr>
        <p:spPr/>
        <p:txBody>
          <a:bodyPr/>
          <a:lstStyle/>
          <a:p>
            <a:fld id="{7E8911A1-FBD1-4777-97C5-41E6FA248277}" type="slidenum">
              <a:rPr lang="zh-CN" altLang="en-US" smtClean="0"/>
              <a:t>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sz="1200" b="1" i="1" kern="1200" dirty="0" err="1" smtClean="0">
                <a:solidFill>
                  <a:schemeClr val="tx1"/>
                </a:solidFill>
                <a:effectLst/>
                <a:latin typeface="+mn-lt"/>
                <a:ea typeface="+mn-ea"/>
                <a:cs typeface="+mn-cs"/>
              </a:rPr>
              <a:t>maxNumberSimultaneousSRS-ResourceTx</a:t>
            </a:r>
            <a:endParaRPr lang="en-GB" altLang="zh-CN" sz="1200" b="1"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LayersNonCB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maxNumberSRS-ResourcePerSet</a:t>
            </a:r>
            <a:endParaRPr lang="en-GB" altLang="zh-CN" sz="1200" i="1"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maxNumberSimultaneousSRS-ResourceTx</a:t>
            </a:r>
            <a:endParaRPr lang="en-GB" altLang="zh-CN" sz="1200" i="1" kern="1200" dirty="0" smtClean="0">
              <a:solidFill>
                <a:schemeClr val="tx1"/>
              </a:solidFill>
              <a:effectLst/>
              <a:latin typeface="+mn-lt"/>
              <a:ea typeface="+mn-ea"/>
              <a:cs typeface="+mn-cs"/>
            </a:endParaRPr>
          </a:p>
          <a:p>
            <a:endParaRPr lang="zh-CN" altLang="zh-CN" sz="1200" kern="1200" dirty="0" smtClean="0">
              <a:solidFill>
                <a:schemeClr val="tx1"/>
              </a:solidFill>
              <a:effectLst/>
              <a:latin typeface="+mn-lt"/>
              <a:ea typeface="+mn-ea"/>
              <a:cs typeface="+mn-cs"/>
            </a:endParaRPr>
          </a:p>
          <a:p>
            <a:r>
              <a:rPr lang="en-GB" altLang="zh-CN" sz="1200" kern="1200" dirty="0" smtClean="0">
                <a:solidFill>
                  <a:schemeClr val="tx1"/>
                </a:solidFill>
                <a:effectLst/>
                <a:latin typeface="+mn-lt"/>
                <a:ea typeface="+mn-ea"/>
                <a:cs typeface="+mn-cs"/>
              </a:rPr>
              <a:t>Defines the maximum number of simultaneous transmitted SRS resources at one symbol for non-codebook based transmission to the UE. This feature is not supported for SUL.</a:t>
            </a:r>
            <a:endParaRPr lang="zh-CN" altLang="en-US" dirty="0"/>
          </a:p>
        </p:txBody>
      </p:sp>
      <p:sp>
        <p:nvSpPr>
          <p:cNvPr id="4" name="灯片编号占位符 3"/>
          <p:cNvSpPr>
            <a:spLocks noGrp="1"/>
          </p:cNvSpPr>
          <p:nvPr>
            <p:ph type="sldNum" sz="quarter" idx="10"/>
          </p:nvPr>
        </p:nvSpPr>
        <p:spPr/>
        <p:txBody>
          <a:bodyPr/>
          <a:lstStyle/>
          <a:p>
            <a:fld id="{7E8911A1-FBD1-4777-97C5-41E6FA248277}" type="slidenum">
              <a:rPr lang="zh-CN" altLang="en-US" smtClean="0"/>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sz="1200" b="1" i="1" kern="1200" dirty="0" err="1" smtClean="0">
                <a:solidFill>
                  <a:schemeClr val="tx1"/>
                </a:solidFill>
                <a:effectLst/>
                <a:latin typeface="+mn-lt"/>
                <a:ea typeface="+mn-ea"/>
                <a:cs typeface="+mn-cs"/>
              </a:rPr>
              <a:t>maxNumberSimultaneousSRS-ResourceTx</a:t>
            </a:r>
            <a:endParaRPr lang="en-GB" altLang="zh-CN" sz="1200" b="1"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LayersNonCB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maxNumberSRS-ResourcePerSet</a:t>
            </a:r>
            <a:endParaRPr lang="en-GB" altLang="zh-CN" sz="1200" i="1"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maxNumberSimultaneousSRS-ResourceTx</a:t>
            </a:r>
            <a:endParaRPr lang="en-GB" altLang="zh-CN" sz="1200" i="1" kern="1200" dirty="0" smtClean="0">
              <a:solidFill>
                <a:schemeClr val="tx1"/>
              </a:solidFill>
              <a:effectLst/>
              <a:latin typeface="+mn-lt"/>
              <a:ea typeface="+mn-ea"/>
              <a:cs typeface="+mn-cs"/>
            </a:endParaRPr>
          </a:p>
          <a:p>
            <a:endParaRPr lang="zh-CN" altLang="zh-CN" sz="1200" kern="1200" dirty="0" smtClean="0">
              <a:solidFill>
                <a:schemeClr val="tx1"/>
              </a:solidFill>
              <a:effectLst/>
              <a:latin typeface="+mn-lt"/>
              <a:ea typeface="+mn-ea"/>
              <a:cs typeface="+mn-cs"/>
            </a:endParaRPr>
          </a:p>
          <a:p>
            <a:r>
              <a:rPr lang="en-GB" altLang="zh-CN" sz="1200" kern="1200" dirty="0" smtClean="0">
                <a:solidFill>
                  <a:schemeClr val="tx1"/>
                </a:solidFill>
                <a:effectLst/>
                <a:latin typeface="+mn-lt"/>
                <a:ea typeface="+mn-ea"/>
                <a:cs typeface="+mn-cs"/>
              </a:rPr>
              <a:t>Defines the maximum number of simultaneous transmitted SRS resources at one symbol for non-codebook based transmission to the UE. This feature is not supported for SUL.</a:t>
            </a:r>
            <a:endParaRPr lang="zh-CN" altLang="en-US" dirty="0"/>
          </a:p>
        </p:txBody>
      </p:sp>
      <p:sp>
        <p:nvSpPr>
          <p:cNvPr id="4" name="灯片编号占位符 3"/>
          <p:cNvSpPr>
            <a:spLocks noGrp="1"/>
          </p:cNvSpPr>
          <p:nvPr>
            <p:ph type="sldNum" sz="quarter" idx="10"/>
          </p:nvPr>
        </p:nvSpPr>
        <p:spPr/>
        <p:txBody>
          <a:bodyPr/>
          <a:lstStyle/>
          <a:p>
            <a:fld id="{7E8911A1-FBD1-4777-97C5-41E6FA248277}" type="slidenum">
              <a:rPr lang="zh-CN" altLang="en-US" smtClean="0"/>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altLang="zh-CN" sz="1200" b="1" i="1" kern="1200" dirty="0" err="1" smtClean="0">
                <a:solidFill>
                  <a:schemeClr val="tx1"/>
                </a:solidFill>
                <a:effectLst/>
                <a:latin typeface="+mn-lt"/>
                <a:ea typeface="+mn-ea"/>
                <a:cs typeface="+mn-cs"/>
              </a:rPr>
              <a:t>maxNumberSimultaneousSRS-ResourceTx</a:t>
            </a:r>
            <a:endParaRPr lang="en-GB" altLang="zh-CN" sz="1200" b="1" i="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GB" altLang="zh-CN" sz="1200" b="1" i="1" kern="1200" dirty="0" err="1" smtClean="0">
                <a:solidFill>
                  <a:schemeClr val="tx1"/>
                </a:solidFill>
                <a:effectLst/>
                <a:latin typeface="+mn-lt"/>
                <a:ea typeface="+mn-ea"/>
                <a:cs typeface="+mn-cs"/>
              </a:rPr>
              <a:t>maxNumberMIMO</a:t>
            </a:r>
            <a:r>
              <a:rPr lang="en-GB" altLang="zh-CN" sz="1200" b="1" i="1" kern="1200" dirty="0" smtClean="0">
                <a:solidFill>
                  <a:schemeClr val="tx1"/>
                </a:solidFill>
                <a:effectLst/>
                <a:latin typeface="+mn-lt"/>
                <a:ea typeface="+mn-ea"/>
                <a:cs typeface="+mn-cs"/>
              </a:rPr>
              <a:t>-</a:t>
            </a:r>
            <a:r>
              <a:rPr lang="en-GB" altLang="zh-CN" sz="1200" b="1" i="1" kern="1200" dirty="0" err="1" smtClean="0">
                <a:solidFill>
                  <a:schemeClr val="tx1"/>
                </a:solidFill>
                <a:effectLst/>
                <a:latin typeface="+mn-lt"/>
                <a:ea typeface="+mn-ea"/>
                <a:cs typeface="+mn-cs"/>
              </a:rPr>
              <a:t>LayersNonCB</a:t>
            </a:r>
            <a:r>
              <a:rPr lang="en-GB" altLang="zh-CN" sz="1200" b="1" i="1" kern="1200" dirty="0" smtClean="0">
                <a:solidFill>
                  <a:schemeClr val="tx1"/>
                </a:solidFill>
                <a:effectLst/>
                <a:latin typeface="+mn-lt"/>
                <a:ea typeface="+mn-ea"/>
                <a:cs typeface="+mn-cs"/>
              </a:rPr>
              <a:t>-PUSCH</a:t>
            </a:r>
            <a:endParaRPr lang="zh-CN" altLang="zh-CN" sz="1200"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maxNumberSRS-ResourcePerSet</a:t>
            </a:r>
            <a:endParaRPr lang="en-GB" altLang="zh-CN" sz="1200" i="1" kern="1200" dirty="0" smtClean="0">
              <a:solidFill>
                <a:schemeClr val="tx1"/>
              </a:solidFill>
              <a:effectLst/>
              <a:latin typeface="+mn-lt"/>
              <a:ea typeface="+mn-ea"/>
              <a:cs typeface="+mn-cs"/>
            </a:endParaRPr>
          </a:p>
          <a:p>
            <a:r>
              <a:rPr lang="en-GB" altLang="zh-CN" sz="1200" i="1" kern="1200" dirty="0" err="1" smtClean="0">
                <a:solidFill>
                  <a:schemeClr val="tx1"/>
                </a:solidFill>
                <a:effectLst/>
                <a:latin typeface="+mn-lt"/>
                <a:ea typeface="+mn-ea"/>
                <a:cs typeface="+mn-cs"/>
              </a:rPr>
              <a:t>maxNumberSimultaneousSRS-ResourceTx</a:t>
            </a:r>
            <a:endParaRPr lang="en-GB" altLang="zh-CN" sz="1200" i="1" kern="1200" dirty="0" smtClean="0">
              <a:solidFill>
                <a:schemeClr val="tx1"/>
              </a:solidFill>
              <a:effectLst/>
              <a:latin typeface="+mn-lt"/>
              <a:ea typeface="+mn-ea"/>
              <a:cs typeface="+mn-cs"/>
            </a:endParaRPr>
          </a:p>
          <a:p>
            <a:endParaRPr lang="zh-CN" altLang="zh-CN" sz="1200" kern="1200" dirty="0" smtClean="0">
              <a:solidFill>
                <a:schemeClr val="tx1"/>
              </a:solidFill>
              <a:effectLst/>
              <a:latin typeface="+mn-lt"/>
              <a:ea typeface="+mn-ea"/>
              <a:cs typeface="+mn-cs"/>
            </a:endParaRPr>
          </a:p>
          <a:p>
            <a:r>
              <a:rPr lang="en-GB" altLang="zh-CN" sz="1200" kern="1200" dirty="0" smtClean="0">
                <a:solidFill>
                  <a:schemeClr val="tx1"/>
                </a:solidFill>
                <a:effectLst/>
                <a:latin typeface="+mn-lt"/>
                <a:ea typeface="+mn-ea"/>
                <a:cs typeface="+mn-cs"/>
              </a:rPr>
              <a:t>Defines the maximum number of simultaneous transmitted SRS resources at one symbol for non-codebook based transmission to the UE. This feature is not supported for SUL.</a:t>
            </a:r>
            <a:endParaRPr lang="zh-CN" altLang="en-US" dirty="0"/>
          </a:p>
        </p:txBody>
      </p:sp>
      <p:sp>
        <p:nvSpPr>
          <p:cNvPr id="4" name="灯片编号占位符 3"/>
          <p:cNvSpPr>
            <a:spLocks noGrp="1"/>
          </p:cNvSpPr>
          <p:nvPr>
            <p:ph type="sldNum" sz="quarter" idx="10"/>
          </p:nvPr>
        </p:nvSpPr>
        <p:spPr/>
        <p:txBody>
          <a:bodyPr/>
          <a:lstStyle/>
          <a:p>
            <a:fld id="{7E8911A1-FBD1-4777-97C5-41E6FA248277}"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fontAlgn="base">
              <a:spcBef>
                <a:spcPct val="0"/>
              </a:spcBef>
              <a:spcAft>
                <a:spcPct val="0"/>
              </a:spcAft>
            </a:pPr>
            <a:fld id="{C8DE820D-7EFE-4715-9EC5-E9BDA5B6A9CB}" type="slidenum">
              <a:rPr lang="zh-CN" altLang="en-US" smtClean="0">
                <a:latin typeface="Calibri" panose="020F0502020204030204" pitchFamily="34" charset="0"/>
                <a:ea typeface="宋体" panose="02010600030101010101" pitchFamily="2" charset="-122"/>
              </a:rPr>
              <a:t>13</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38200" y="5805034"/>
            <a:ext cx="10515600" cy="417512"/>
          </a:xfrm>
        </p:spPr>
        <p:txBody>
          <a:bodyPr wrap="square" anchor="ctr" anchorCtr="0">
            <a:norm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5" name="页脚占位符 4"/>
          <p:cNvSpPr>
            <a:spLocks noGrp="1"/>
          </p:cNvSpPr>
          <p:nvPr>
            <p:ph type="ftr" sz="quarter" idx="11"/>
          </p:nvPr>
        </p:nvSpPr>
        <p:spPr>
          <a:xfrm>
            <a:off x="4038600" y="6428920"/>
            <a:ext cx="4114800" cy="365125"/>
          </a:xfrm>
        </p:spPr>
        <p:txBody>
          <a:bodyPr/>
          <a:lstStyle>
            <a:lvl1pPr>
              <a:defRPr>
                <a:solidFill>
                  <a:schemeClr val="tx1"/>
                </a:solidFill>
              </a:defRPr>
            </a:lvl1pPr>
          </a:lstStyle>
          <a:p>
            <a:endParaRPr lang="zh-CN" altLang="en-US" dirty="0"/>
          </a:p>
        </p:txBody>
      </p:sp>
      <p:sp>
        <p:nvSpPr>
          <p:cNvPr id="14" name="矩形 13"/>
          <p:cNvSpPr/>
          <p:nvPr userDrawn="1"/>
        </p:nvSpPr>
        <p:spPr>
          <a:xfrm>
            <a:off x="0" y="4005943"/>
            <a:ext cx="12192000" cy="567842"/>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838200" y="4609191"/>
            <a:ext cx="10515600" cy="1176338"/>
          </a:xfrm>
        </p:spPr>
        <p:txBody>
          <a:bodyPr wrap="square" anchor="ctr" anchorCtr="0">
            <a:normAutofit/>
          </a:bodyPr>
          <a:lstStyle>
            <a:lvl1pPr algn="ctr">
              <a:defRPr sz="4800">
                <a:solidFill>
                  <a:schemeClr val="bg1"/>
                </a:solidFill>
              </a:defRPr>
            </a:lvl1pPr>
          </a:lstStyle>
          <a:p>
            <a:r>
              <a:rPr lang="zh-CN" altLang="en-US"/>
              <a:t>单击此处编辑母版标题样式</a:t>
            </a:r>
          </a:p>
        </p:txBody>
      </p:sp>
      <p:pic>
        <p:nvPicPr>
          <p:cNvPr id="12" name="图片 11" descr="21-02.png"/>
          <p:cNvPicPr>
            <a:picLocks noChangeAspect="1"/>
          </p:cNvPicPr>
          <p:nvPr userDrawn="1"/>
        </p:nvPicPr>
        <p:blipFill>
          <a:blip r:embed="rId2" cstate="print"/>
          <a:srcRect t="7085"/>
          <a:stretch>
            <a:fillRect/>
          </a:stretch>
        </p:blipFill>
        <p:spPr bwMode="auto">
          <a:xfrm flipH="1">
            <a:off x="8267700" y="0"/>
            <a:ext cx="3924300" cy="1736725"/>
          </a:xfrm>
          <a:prstGeom prst="rect">
            <a:avLst/>
          </a:prstGeom>
          <a:noFill/>
          <a:ln w="9525">
            <a:noFill/>
            <a:miter lim="800000"/>
            <a:headEnd/>
            <a:tailEnd/>
          </a:ln>
        </p:spPr>
      </p:pic>
      <p:pic>
        <p:nvPicPr>
          <p:cNvPr id="15" name="Picture 2" descr="E:\中国电信\资料\中国电信LOGO.png"/>
          <p:cNvPicPr>
            <a:picLocks noChangeAspect="1" noChangeArrowheads="1"/>
          </p:cNvPicPr>
          <p:nvPr userDrawn="1"/>
        </p:nvPicPr>
        <p:blipFill>
          <a:blip r:embed="rId3" cstate="print"/>
          <a:srcRect/>
          <a:stretch>
            <a:fillRect/>
          </a:stretch>
        </p:blipFill>
        <p:spPr bwMode="auto">
          <a:xfrm>
            <a:off x="11474658" y="174997"/>
            <a:ext cx="578601" cy="594065"/>
          </a:xfrm>
          <a:prstGeom prst="rect">
            <a:avLst/>
          </a:prstGeom>
          <a:noFill/>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0075"/>
            <a:ext cx="1367118" cy="8776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528DE8F-8DB5-4710-82E5-6DACE62778C2}" type="datetimeFigureOut">
              <a:rPr lang="zh-CN" altLang="en-US" smtClean="0"/>
              <a:t>2021/6/7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528DE8F-8DB5-4710-82E5-6DACE62778C2}" type="datetimeFigureOut">
              <a:rPr lang="zh-CN" altLang="en-US" smtClean="0"/>
              <a:t>2021/6/7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12" name="图片 11"/>
          <p:cNvPicPr>
            <a:picLocks noChangeAspect="1"/>
          </p:cNvPicPr>
          <p:nvPr userDrawn="1"/>
        </p:nvPicPr>
        <p:blipFill>
          <a:blip>
            <a:extLst>
              <a:ext uri="{BEBA8EAE-BF5A-486C-A8C5-ECC9F3942E4B}">
                <a14:imgProps xmlns:a14="http://schemas.microsoft.com/office/drawing/2010/main">
                  <a14:imgLayer r:embed="rId3">
                    <a14:imgEffect>
                      <a14:saturation sat="33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173" y="794"/>
            <a:ext cx="12187065" cy="6857206"/>
          </a:xfrm>
          <a:prstGeom prst="rect">
            <a:avLst/>
          </a:prstGeom>
        </p:spPr>
      </p:pic>
      <p:sp>
        <p:nvSpPr>
          <p:cNvPr id="14" name="椭圆 13"/>
          <p:cNvSpPr/>
          <p:nvPr userDrawn="1"/>
        </p:nvSpPr>
        <p:spPr>
          <a:xfrm>
            <a:off x="911424" y="514031"/>
            <a:ext cx="232869" cy="232869"/>
          </a:xfrm>
          <a:prstGeom prst="ellipse">
            <a:avLst/>
          </a:prstGeom>
          <a:solidFill>
            <a:srgbClr val="C00000"/>
          </a:solidFill>
          <a:ln>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605519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528DE8F-8DB5-4710-82E5-6DACE62778C2}" type="datetimeFigureOut">
              <a:rPr lang="zh-CN" altLang="en-US" smtClean="0"/>
              <a:t>2021/6/7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pic>
        <p:nvPicPr>
          <p:cNvPr id="13" name="图片 12"/>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a:off x="335999" y="1162787"/>
            <a:ext cx="11520001" cy="6723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9" name="矩形 8"/>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标题 1"/>
          <p:cNvSpPr>
            <a:spLocks noGrp="1"/>
          </p:cNvSpPr>
          <p:nvPr>
            <p:ph type="title"/>
          </p:nvPr>
        </p:nvSpPr>
        <p:spPr>
          <a:xfrm>
            <a:off x="3933371" y="2646362"/>
            <a:ext cx="6964136" cy="1209675"/>
          </a:xfrm>
        </p:spPr>
        <p:txBody>
          <a:bodyPr anchor="ctr" anchorCtr="0">
            <a:noAutofit/>
          </a:bodyPr>
          <a:lstStyle>
            <a:lvl1pPr algn="ctr">
              <a:defRPr sz="4400"/>
            </a:lvl1pPr>
          </a:lstStyle>
          <a:p>
            <a:r>
              <a:rPr lang="zh-CN" altLang="en-US" dirty="0"/>
              <a:t>单击此处编辑母版标题样式</a:t>
            </a:r>
          </a:p>
        </p:txBody>
      </p:sp>
      <p:sp>
        <p:nvSpPr>
          <p:cNvPr id="3" name="文本占位符 2"/>
          <p:cNvSpPr>
            <a:spLocks noGrp="1"/>
          </p:cNvSpPr>
          <p:nvPr>
            <p:ph type="body" idx="1"/>
          </p:nvPr>
        </p:nvSpPr>
        <p:spPr>
          <a:xfrm>
            <a:off x="3933371" y="3863749"/>
            <a:ext cx="6964136" cy="505051"/>
          </a:xfrm>
        </p:spPr>
        <p:txBody>
          <a:bodyPr>
            <a:normAutofit/>
          </a:bodyPr>
          <a:lstStyle>
            <a:lvl1pPr marL="0" indent="0" algn="ctr">
              <a:buNone/>
              <a:defRPr sz="1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528DE8F-8DB5-4710-82E5-6DACE62778C2}" type="datetimeFigureOut">
              <a:rPr lang="zh-CN" altLang="en-US" smtClean="0"/>
              <a:t>2021/6/7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sp>
        <p:nvSpPr>
          <p:cNvPr id="7" name="矩形 6"/>
          <p:cNvSpPr/>
          <p:nvPr userDrawn="1"/>
        </p:nvSpPr>
        <p:spPr>
          <a:xfrm>
            <a:off x="1" y="2815772"/>
            <a:ext cx="1567542" cy="8563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1436915" y="2053772"/>
            <a:ext cx="2394855" cy="2394855"/>
          </a:xfrm>
          <a:prstGeom prst="ellipse">
            <a:avLst/>
          </a:prstGeom>
          <a:solidFill>
            <a:schemeClr val="bg1"/>
          </a:solidFill>
          <a:ln w="250825">
            <a:gradFill>
              <a:gsLst>
                <a:gs pos="0">
                  <a:schemeClr val="accent1"/>
                </a:gs>
                <a:gs pos="33000">
                  <a:schemeClr val="accent2"/>
                </a:gs>
                <a:gs pos="66000">
                  <a:schemeClr val="accent3"/>
                </a:gs>
                <a:gs pos="100000">
                  <a:schemeClr val="accent4"/>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528DE8F-8DB5-4710-82E5-6DACE62778C2}" type="datetimeFigureOut">
              <a:rPr lang="zh-CN" altLang="en-US" smtClean="0"/>
              <a:t>2021/6/7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528DE8F-8DB5-4710-82E5-6DACE62778C2}" type="datetimeFigureOut">
              <a:rPr lang="zh-CN" altLang="en-US" smtClean="0"/>
              <a:t>2021/6/7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528DE8F-8DB5-4710-82E5-6DACE62778C2}" type="datetimeFigureOut">
              <a:rPr lang="zh-CN" altLang="en-US" smtClean="0"/>
              <a:t>2021/6/7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日期占位符 1"/>
          <p:cNvSpPr>
            <a:spLocks noGrp="1"/>
          </p:cNvSpPr>
          <p:nvPr>
            <p:ph type="dt" sz="half" idx="10"/>
          </p:nvPr>
        </p:nvSpPr>
        <p:spPr/>
        <p:txBody>
          <a:bodyPr/>
          <a:lstStyle/>
          <a:p>
            <a:fld id="{E528DE8F-8DB5-4710-82E5-6DACE62778C2}" type="datetimeFigureOut">
              <a:rPr lang="zh-CN" altLang="en-US" smtClean="0"/>
              <a:t>2021/6/7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528DE8F-8DB5-4710-82E5-6DACE62778C2}" type="datetimeFigureOut">
              <a:rPr lang="zh-CN" altLang="en-US" smtClean="0"/>
              <a:t>2021/6/7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528DE8F-8DB5-4710-82E5-6DACE62778C2}" type="datetimeFigureOut">
              <a:rPr lang="zh-CN" altLang="en-US" smtClean="0"/>
              <a:t>2021/6/7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标题占位符 1"/>
          <p:cNvSpPr>
            <a:spLocks noGrp="1"/>
          </p:cNvSpPr>
          <p:nvPr>
            <p:ph type="title"/>
          </p:nvPr>
        </p:nvSpPr>
        <p:spPr>
          <a:xfrm>
            <a:off x="1242104" y="394154"/>
            <a:ext cx="10111695" cy="723445"/>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1242104" y="1275210"/>
            <a:ext cx="10111695" cy="4509869"/>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457948"/>
            <a:ext cx="2743200" cy="365125"/>
          </a:xfrm>
          <a:prstGeom prst="rect">
            <a:avLst/>
          </a:prstGeom>
        </p:spPr>
        <p:txBody>
          <a:bodyPr vert="horz" lIns="91440" tIns="45720" rIns="91440" bIns="45720" rtlCol="0" anchor="ctr"/>
          <a:lstStyle>
            <a:lvl1pPr algn="l">
              <a:defRPr sz="1200">
                <a:solidFill>
                  <a:srgbClr val="FFFFFF"/>
                </a:solidFill>
              </a:defRPr>
            </a:lvl1pPr>
          </a:lstStyle>
          <a:p>
            <a:fld id="{E528DE8F-8DB5-4710-82E5-6DACE62778C2}" type="datetimeFigureOut">
              <a:rPr lang="zh-CN" altLang="en-US" smtClean="0"/>
              <a:t>2021/6/7</a:t>
            </a:fld>
            <a:endParaRPr lang="zh-CN" altLang="en-US"/>
          </a:p>
        </p:txBody>
      </p:sp>
      <p:sp>
        <p:nvSpPr>
          <p:cNvPr id="5" name="页脚占位符 4"/>
          <p:cNvSpPr>
            <a:spLocks noGrp="1"/>
          </p:cNvSpPr>
          <p:nvPr>
            <p:ph type="ftr" sz="quarter" idx="3"/>
          </p:nvPr>
        </p:nvSpPr>
        <p:spPr>
          <a:xfrm>
            <a:off x="4038600" y="6457948"/>
            <a:ext cx="4114800" cy="365125"/>
          </a:xfrm>
          <a:prstGeom prst="rect">
            <a:avLst/>
          </a:prstGeom>
        </p:spPr>
        <p:txBody>
          <a:bodyPr vert="horz" lIns="91440" tIns="45720" rIns="91440" bIns="45720" rtlCol="0" anchor="ctr"/>
          <a:lstStyle>
            <a:lvl1pPr algn="ctr">
              <a:defRPr sz="1200">
                <a:solidFill>
                  <a:srgbClr val="FFFFFF"/>
                </a:solidFill>
              </a:defRPr>
            </a:lvl1pPr>
          </a:lstStyle>
          <a:p>
            <a:endParaRPr lang="zh-CN" altLang="en-US"/>
          </a:p>
        </p:txBody>
      </p:sp>
      <p:sp>
        <p:nvSpPr>
          <p:cNvPr id="6" name="灯片编号占位符 5"/>
          <p:cNvSpPr>
            <a:spLocks noGrp="1"/>
          </p:cNvSpPr>
          <p:nvPr>
            <p:ph type="sldNum" sz="quarter" idx="4"/>
          </p:nvPr>
        </p:nvSpPr>
        <p:spPr>
          <a:xfrm>
            <a:off x="8610600" y="6457948"/>
            <a:ext cx="2743200" cy="365125"/>
          </a:xfrm>
          <a:prstGeom prst="rect">
            <a:avLst/>
          </a:prstGeom>
        </p:spPr>
        <p:txBody>
          <a:bodyPr vert="horz" lIns="91440" tIns="45720" rIns="91440" bIns="45720" rtlCol="0" anchor="ctr"/>
          <a:lstStyle>
            <a:lvl1pPr algn="r">
              <a:defRPr sz="1200">
                <a:solidFill>
                  <a:srgbClr val="FFFFFF"/>
                </a:solidFill>
              </a:defRPr>
            </a:lvl1pPr>
          </a:lstStyle>
          <a:p>
            <a:fld id="{7A644B83-115B-4054-AC02-DC44F3D2F9C8}" type="slidenum">
              <a:rPr lang="zh-CN" altLang="en-US" smtClean="0"/>
              <a:t>‹#›</a:t>
            </a:fld>
            <a:endParaRPr lang="zh-CN" altLang="en-US"/>
          </a:p>
        </p:txBody>
      </p:sp>
      <p:grpSp>
        <p:nvGrpSpPr>
          <p:cNvPr id="9" name="组合 8"/>
          <p:cNvGrpSpPr/>
          <p:nvPr userDrawn="1"/>
        </p:nvGrpSpPr>
        <p:grpSpPr>
          <a:xfrm>
            <a:off x="550867" y="410256"/>
            <a:ext cx="546098" cy="593585"/>
            <a:chOff x="1392693" y="990828"/>
            <a:chExt cx="328611" cy="357186"/>
          </a:xfrm>
        </p:grpSpPr>
        <p:sp>
          <p:nvSpPr>
            <p:cNvPr id="10" name="MH_Other_1"/>
            <p:cNvSpPr/>
            <p:nvPr>
              <p:custDataLst>
                <p:tags r:id="rId14"/>
              </p:custDataLst>
            </p:nvPr>
          </p:nvSpPr>
          <p:spPr>
            <a:xfrm>
              <a:off x="1424442" y="1051152"/>
              <a:ext cx="296862" cy="296862"/>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2"/>
            <p:cNvSpPr/>
            <p:nvPr>
              <p:custDataLst>
                <p:tags r:id="rId15"/>
              </p:custDataLst>
            </p:nvPr>
          </p:nvSpPr>
          <p:spPr>
            <a:xfrm>
              <a:off x="1392693" y="990828"/>
              <a:ext cx="179387" cy="179387"/>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3200" kern="1200">
          <a:gradFill>
            <a:gsLst>
              <a:gs pos="0">
                <a:schemeClr val="accent1"/>
              </a:gs>
              <a:gs pos="33000">
                <a:schemeClr val="accent2"/>
              </a:gs>
              <a:gs pos="66000">
                <a:schemeClr val="accent3"/>
              </a:gs>
              <a:gs pos="100000">
                <a:schemeClr val="accent4"/>
              </a:gs>
            </a:gsLst>
            <a:lin ang="0" scaled="0"/>
          </a:gradFill>
          <a:latin typeface="+mj-lt"/>
          <a:ea typeface="+mj-ea"/>
          <a:cs typeface="+mj-cs"/>
        </a:defRPr>
      </a:lvl1pPr>
    </p:titleStyle>
    <p:bodyStyle>
      <a:lvl1pPr marL="449580" indent="-449580" algn="l" defTabSz="914400" rtl="0" eaLnBrk="1" latinLnBrk="0" hangingPunct="1">
        <a:lnSpc>
          <a:spcPct val="120000"/>
        </a:lnSpc>
        <a:spcBef>
          <a:spcPts val="1000"/>
        </a:spcBef>
        <a:buClr>
          <a:schemeClr val="accent1"/>
        </a:buClr>
        <a:buSzPct val="80000"/>
        <a:buFont typeface="Wingdings" panose="05000000000000000000" pitchFamily="2" charset="2"/>
        <a:buChar char=""/>
        <a:defRPr sz="2400" kern="1200">
          <a:solidFill>
            <a:schemeClr val="tx1"/>
          </a:solidFill>
          <a:latin typeface="+mn-lt"/>
          <a:ea typeface="+mn-ea"/>
          <a:cs typeface="+mn-cs"/>
        </a:defRPr>
      </a:lvl1pPr>
      <a:lvl2pPr marL="812800" indent="-276225"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notesSlide" Target="../notesSlides/notesSlide8.xml"/><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29194" y="4842756"/>
            <a:ext cx="10515600" cy="1176338"/>
          </a:xfrm>
        </p:spPr>
        <p:txBody>
          <a:bodyPr>
            <a:normAutofit/>
          </a:bodyPr>
          <a:lstStyle/>
          <a:p>
            <a:r>
              <a:rPr lang="en-US" altLang="zh-CN" sz="2800" dirty="0">
                <a:solidFill>
                  <a:schemeClr val="tx1"/>
                </a:solidFill>
              </a:rPr>
              <a:t>Source: China </a:t>
            </a:r>
            <a:r>
              <a:rPr lang="en-US" altLang="zh-CN" sz="2800" dirty="0" smtClean="0">
                <a:solidFill>
                  <a:schemeClr val="tx1"/>
                </a:solidFill>
              </a:rPr>
              <a:t>Telecom</a:t>
            </a:r>
            <a:endParaRPr lang="zh-CN" altLang="en-US" sz="2800" dirty="0">
              <a:solidFill>
                <a:schemeClr val="tx1"/>
              </a:solidFill>
            </a:endParaRPr>
          </a:p>
        </p:txBody>
      </p:sp>
      <p:sp>
        <p:nvSpPr>
          <p:cNvPr id="4" name="文本框 3"/>
          <p:cNvSpPr txBox="1"/>
          <p:nvPr/>
        </p:nvSpPr>
        <p:spPr>
          <a:xfrm>
            <a:off x="499403" y="2504837"/>
            <a:ext cx="11500339" cy="1323439"/>
          </a:xfrm>
          <a:prstGeom prst="rect">
            <a:avLst/>
          </a:prstGeom>
          <a:noFill/>
        </p:spPr>
        <p:txBody>
          <a:bodyPr wrap="square" rtlCol="0">
            <a:spAutoFit/>
          </a:bodyPr>
          <a:lstStyle/>
          <a:p>
            <a:r>
              <a:rPr lang="en-GB" altLang="zh-CN" sz="4000" b="1" dirty="0"/>
              <a:t>Discussion on Multi-SIM devices enhancement </a:t>
            </a:r>
            <a:r>
              <a:rPr lang="en-GB" altLang="zh-CN" sz="4000" b="1" dirty="0" smtClean="0"/>
              <a:t>in </a:t>
            </a:r>
            <a:r>
              <a:rPr lang="en-GB" altLang="zh-CN" sz="4000" b="1" dirty="0"/>
              <a:t>Rel-18</a:t>
            </a:r>
            <a:endParaRPr lang="zh-CN" altLang="zh-CN" sz="4000" dirty="0"/>
          </a:p>
        </p:txBody>
      </p:sp>
      <p:sp>
        <p:nvSpPr>
          <p:cNvPr id="3" name="矩形 2"/>
          <p:cNvSpPr/>
          <p:nvPr/>
        </p:nvSpPr>
        <p:spPr>
          <a:xfrm>
            <a:off x="499403" y="308541"/>
            <a:ext cx="6096000" cy="923330"/>
          </a:xfrm>
          <a:prstGeom prst="rect">
            <a:avLst/>
          </a:prstGeom>
        </p:spPr>
        <p:txBody>
          <a:bodyPr>
            <a:spAutoFit/>
          </a:bodyPr>
          <a:lstStyle/>
          <a:p>
            <a:r>
              <a:rPr lang="en-GB" altLang="zh-CN" b="1" dirty="0"/>
              <a:t>3GPP TSG RAN Rel-18 workshop	</a:t>
            </a:r>
            <a:endParaRPr lang="en-GB" altLang="zh-CN" b="1" dirty="0" smtClean="0"/>
          </a:p>
          <a:p>
            <a:r>
              <a:rPr lang="en-GB" altLang="zh-CN" b="1" dirty="0" smtClean="0"/>
              <a:t>Electronic </a:t>
            </a:r>
            <a:r>
              <a:rPr lang="en-GB" altLang="zh-CN" b="1" dirty="0"/>
              <a:t>Meeting, June 28-July 2, 2021	</a:t>
            </a:r>
            <a:endParaRPr lang="zh-CN" altLang="zh-CN" dirty="0"/>
          </a:p>
          <a:p>
            <a:r>
              <a:rPr lang="en-GB" altLang="zh-CN" dirty="0"/>
              <a:t> </a:t>
            </a:r>
            <a:endParaRPr lang="zh-CN" altLang="zh-CN" dirty="0"/>
          </a:p>
        </p:txBody>
      </p:sp>
      <p:sp>
        <p:nvSpPr>
          <p:cNvPr id="6" name="矩形 5"/>
          <p:cNvSpPr/>
          <p:nvPr/>
        </p:nvSpPr>
        <p:spPr>
          <a:xfrm>
            <a:off x="9802260" y="212746"/>
            <a:ext cx="1565493" cy="369332"/>
          </a:xfrm>
          <a:prstGeom prst="rect">
            <a:avLst/>
          </a:prstGeom>
        </p:spPr>
        <p:txBody>
          <a:bodyPr wrap="none">
            <a:spAutoFit/>
          </a:bodyPr>
          <a:lstStyle/>
          <a:p>
            <a:r>
              <a:rPr lang="en-GB" altLang="zh-CN" b="1" smtClean="0"/>
              <a:t>RWS-210299</a:t>
            </a:r>
            <a:endParaRPr lang="zh-CN"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Key issues 3-1 </a:t>
            </a:r>
            <a:endParaRPr lang="zh-CN" altLang="en-US" dirty="0"/>
          </a:p>
        </p:txBody>
      </p:sp>
      <p:sp>
        <p:nvSpPr>
          <p:cNvPr id="5" name="内容占位符 4"/>
          <p:cNvSpPr>
            <a:spLocks noGrp="1"/>
          </p:cNvSpPr>
          <p:nvPr>
            <p:ph idx="1"/>
          </p:nvPr>
        </p:nvSpPr>
        <p:spPr>
          <a:xfrm>
            <a:off x="1242060" y="1275080"/>
            <a:ext cx="10107295" cy="4363720"/>
          </a:xfrm>
        </p:spPr>
        <p:txBody>
          <a:bodyPr>
            <a:normAutofit/>
          </a:bodyPr>
          <a:lstStyle/>
          <a:p>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Key issue</a:t>
            </a:r>
            <a:r>
              <a:rPr lang="en-US" altLang="en-GB"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3</a:t>
            </a:r>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 Interference </a:t>
            </a:r>
            <a:r>
              <a:rPr lang="en-US" altLang="en-GB"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maybe exist </a:t>
            </a:r>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between different USIMs. </a:t>
            </a:r>
            <a:endParaRPr lang="en-GB" altLang="zh-CN" sz="2665"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endParaRPr>
          </a:p>
          <a:p>
            <a:pPr hangingPunct="0"/>
            <a:r>
              <a:rPr lang="en-US" altLang="zh-CN" sz="2000" dirty="0" smtClean="0">
                <a:sym typeface="+mn-ea"/>
              </a:rPr>
              <a:t>For </a:t>
            </a:r>
            <a:r>
              <a:rPr lang="en-US" altLang="zh-CN" sz="2000" dirty="0">
                <a:sym typeface="+mn-ea"/>
              </a:rPr>
              <a:t>UE supporting dual Tx/dual Rx, kinds of interference signals (Harmonics Interference</a:t>
            </a:r>
            <a:r>
              <a:rPr lang="zh-CN" altLang="en-US" sz="2000" dirty="0">
                <a:sym typeface="+mn-ea"/>
              </a:rPr>
              <a:t>，</a:t>
            </a:r>
            <a:r>
              <a:rPr lang="en-US" altLang="zh-CN" sz="2000" dirty="0">
                <a:sym typeface="+mn-ea"/>
              </a:rPr>
              <a:t>Intermodulation Interference, Crossmodulation Interference</a:t>
            </a:r>
            <a:r>
              <a:rPr lang="zh-CN" altLang="en-US" sz="2000" dirty="0">
                <a:sym typeface="+mn-ea"/>
              </a:rPr>
              <a:t>，</a:t>
            </a:r>
            <a:r>
              <a:rPr lang="en-US" altLang="zh-CN" sz="2000" dirty="0">
                <a:sym typeface="+mn-ea"/>
              </a:rPr>
              <a:t>Blocking Interference,etc) between different RF transmission chains may exist. To solve complex problems of interference when UE activates two USIMs, interference control scheme needs to be considered for both chip design and device design.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Key issues 3-2 </a:t>
            </a:r>
            <a:endParaRPr lang="zh-CN" altLang="en-US" dirty="0"/>
          </a:p>
        </p:txBody>
      </p:sp>
      <p:sp>
        <p:nvSpPr>
          <p:cNvPr id="5" name="内容占位符 4"/>
          <p:cNvSpPr>
            <a:spLocks noGrp="1"/>
          </p:cNvSpPr>
          <p:nvPr>
            <p:ph idx="1"/>
          </p:nvPr>
        </p:nvSpPr>
        <p:spPr>
          <a:xfrm>
            <a:off x="1242060" y="1275080"/>
            <a:ext cx="10107295" cy="5003800"/>
          </a:xfrm>
        </p:spPr>
        <p:txBody>
          <a:bodyPr>
            <a:normAutofit/>
          </a:bodyPr>
          <a:lstStyle/>
          <a:p>
            <a:pPr fontAlgn="auto"/>
            <a:r>
              <a:rPr lang="en-US" altLang="zh-CN" sz="2000" dirty="0">
                <a:sym typeface="+mn-ea"/>
              </a:rPr>
              <a:t>Some interference examples:</a:t>
            </a:r>
          </a:p>
          <a:p>
            <a:pPr marL="535940" indent="0" fontAlgn="auto">
              <a:lnSpc>
                <a:spcPct val="120000"/>
              </a:lnSpc>
              <a:spcBef>
                <a:spcPts val="500"/>
              </a:spcBef>
              <a:buFont typeface="Arial" panose="020B0604020202020204" pitchFamily="34" charset="0"/>
              <a:buNone/>
            </a:pPr>
            <a:r>
              <a:rPr lang="en-US" altLang="zh-CN" sz="1780" dirty="0">
                <a:sym typeface="+mn-ea"/>
              </a:rPr>
              <a:t>      1) If USIM1 runs NR 2100Mhz and USIM2 runs LTE 700Mhz meanwhile, then 3rd harmonics of 700Mhz from USIM2's Tx chians due to nonlinearity of RF ICs maybe exist in receiver of 2100Mhz from USIM1's RX chains, which can aggravate the </a:t>
            </a:r>
            <a:r>
              <a:rPr lang="zh-CN" altLang="en-US" sz="1780" dirty="0">
                <a:sym typeface="+mn-ea"/>
              </a:rPr>
              <a:t>sensibility </a:t>
            </a:r>
            <a:r>
              <a:rPr lang="en-US" altLang="zh-CN" sz="1780" dirty="0">
                <a:sym typeface="+mn-ea"/>
              </a:rPr>
              <a:t>of 2100MHz. To control the similar interference, some key RF specs must be considerd seriously, such as Output RF spectrum emissions.</a:t>
            </a:r>
          </a:p>
          <a:p>
            <a:pPr marL="535940" indent="0" fontAlgn="auto">
              <a:lnSpc>
                <a:spcPct val="120000"/>
              </a:lnSpc>
              <a:spcBef>
                <a:spcPts val="500"/>
              </a:spcBef>
              <a:buFont typeface="Arial" panose="020B0604020202020204" pitchFamily="34" charset="0"/>
              <a:buNone/>
            </a:pPr>
            <a:r>
              <a:rPr lang="en-US" altLang="zh-CN" sz="1780" dirty="0">
                <a:sym typeface="+mn-ea"/>
              </a:rPr>
              <a:t>      2) If there are unwanted crossmodulation and intermodulation interference signals from one USIM's TX chian, then these bad signals can cause strong interference due to nonlinearity of RF ICs to the receiver of another RX chain even other devices which runs at same or similar frequency. Some key RF specs, such as ACLR must be consided seriously.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a:t>
            </a:r>
            <a:endParaRPr lang="zh-CN" altLang="en-US" dirty="0"/>
          </a:p>
        </p:txBody>
      </p:sp>
      <p:sp>
        <p:nvSpPr>
          <p:cNvPr id="5" name="内容占位符 4"/>
          <p:cNvSpPr>
            <a:spLocks noGrp="1"/>
          </p:cNvSpPr>
          <p:nvPr>
            <p:ph idx="1"/>
          </p:nvPr>
        </p:nvSpPr>
        <p:spPr>
          <a:xfrm>
            <a:off x="1242060" y="1275080"/>
            <a:ext cx="10107295" cy="5003800"/>
          </a:xfrm>
        </p:spPr>
        <p:txBody>
          <a:bodyPr>
            <a:normAutofit/>
          </a:bodyPr>
          <a:lstStyle/>
          <a:p>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Proposal: </a:t>
            </a:r>
            <a:r>
              <a:rPr lang="en-GB"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Enhancement </a:t>
            </a:r>
            <a:r>
              <a:rPr lang="en-US"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on</a:t>
            </a:r>
            <a:r>
              <a:rPr lang="en-GB"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 </a:t>
            </a:r>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Multi-SIM devices supporting dual TX/ dual </a:t>
            </a:r>
            <a:r>
              <a:rPr lang="en-GB"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Rx </a:t>
            </a:r>
            <a:r>
              <a:rPr lang="en-US"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are considered</a:t>
            </a:r>
            <a:r>
              <a:rPr lang="en-GB"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 </a:t>
            </a:r>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in a Rel-18 WI.</a:t>
            </a:r>
            <a:endParaRPr lang="zh-CN"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endParaRPr>
          </a:p>
          <a:p>
            <a:pPr lvl="0"/>
            <a:r>
              <a:rPr lang="en-GB" altLang="zh-CN" sz="2000" b="1" dirty="0"/>
              <a:t>Specify mechanism for UE to notify Network A of its update in capabilities when it tune away partial of </a:t>
            </a:r>
            <a:r>
              <a:rPr lang="en-GB" altLang="zh-CN" sz="2000" b="1" dirty="0" err="1"/>
              <a:t>Tx</a:t>
            </a:r>
            <a:r>
              <a:rPr lang="en-GB" altLang="zh-CN" sz="2000" b="1" dirty="0"/>
              <a:t> or Rx chains from Network A. </a:t>
            </a:r>
            <a:endParaRPr lang="en-GB" altLang="zh-CN" sz="2000" b="1" dirty="0" smtClean="0"/>
          </a:p>
          <a:p>
            <a:r>
              <a:rPr lang="en-GB" altLang="zh-CN" sz="2000" b="1" dirty="0"/>
              <a:t>Specify mechanism for UE to </a:t>
            </a:r>
            <a:r>
              <a:rPr lang="en-US" altLang="zh-CN" sz="2000" b="1" dirty="0"/>
              <a:t>request </a:t>
            </a:r>
            <a:r>
              <a:rPr lang="en-GB" altLang="zh-CN" sz="2000" b="1" dirty="0"/>
              <a:t>Network A </a:t>
            </a:r>
            <a:r>
              <a:rPr lang="en-US" altLang="zh-CN" sz="2000" b="1" dirty="0"/>
              <a:t>to </a:t>
            </a:r>
            <a:r>
              <a:rPr lang="en-US" altLang="zh-CN" sz="2000" b="1" dirty="0" smtClean="0"/>
              <a:t>release SCG or deactivate </a:t>
            </a:r>
            <a:r>
              <a:rPr lang="en-US" altLang="zh-CN" sz="2000" b="1" dirty="0" err="1" smtClean="0"/>
              <a:t>Scell</a:t>
            </a:r>
            <a:r>
              <a:rPr lang="en-US" altLang="zh-CN" sz="2000" b="1" dirty="0" smtClean="0"/>
              <a:t> </a:t>
            </a:r>
            <a:r>
              <a:rPr lang="en-US" altLang="zh-CN" sz="2000" b="1" dirty="0"/>
              <a:t>for </a:t>
            </a:r>
            <a:r>
              <a:rPr lang="en-GB" altLang="zh-CN" sz="2000" b="1" dirty="0"/>
              <a:t>Multi-SIM </a:t>
            </a:r>
            <a:r>
              <a:rPr lang="en-US" altLang="zh-CN" sz="2000" b="1" dirty="0" smtClean="0"/>
              <a:t>purpose</a:t>
            </a:r>
            <a:r>
              <a:rPr lang="en-US" altLang="zh-CN" sz="2000" b="1" dirty="0"/>
              <a:t>.</a:t>
            </a:r>
            <a:endParaRPr lang="zh-CN" altLang="zh-CN" sz="2000" b="1" dirty="0"/>
          </a:p>
          <a:p>
            <a:pPr lvl="0"/>
            <a:r>
              <a:rPr lang="en-US" altLang="zh-CN" sz="2000" b="1" dirty="0"/>
              <a:t> Specify power transmitting requirement and power control scheme for uplink power sharing between two </a:t>
            </a:r>
            <a:r>
              <a:rPr lang="en-US" altLang="zh-CN" sz="2000" b="1" dirty="0" smtClean="0"/>
              <a:t>USIMs.</a:t>
            </a:r>
          </a:p>
          <a:p>
            <a:pPr lvl="0"/>
            <a:r>
              <a:rPr lang="en-GB" altLang="zh-CN" sz="2000" b="1" dirty="0"/>
              <a:t>For interferences between different USIMs, specify an interference control scheme if needed.</a:t>
            </a:r>
            <a:endParaRPr lang="zh-CN" altLang="zh-CN" sz="2000" b="1" dirty="0"/>
          </a:p>
        </p:txBody>
      </p:sp>
    </p:spTree>
    <p:extLst>
      <p:ext uri="{BB962C8B-B14F-4D97-AF65-F5344CB8AC3E}">
        <p14:creationId xmlns:p14="http://schemas.microsoft.com/office/powerpoint/2010/main" val="22754487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6"/>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8410577" y="996951"/>
            <a:ext cx="3781425"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文本框 4"/>
          <p:cNvSpPr txBox="1">
            <a:spLocks noChangeArrowheads="1"/>
          </p:cNvSpPr>
          <p:nvPr>
            <p:custDataLst>
              <p:tags r:id="rId3"/>
            </p:custDataLst>
          </p:nvPr>
        </p:nvSpPr>
        <p:spPr bwMode="auto">
          <a:xfrm>
            <a:off x="3221039" y="2963863"/>
            <a:ext cx="53467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en-US" altLang="zh-CN" sz="6000">
                <a:solidFill>
                  <a:schemeClr val="accent1"/>
                </a:solidFill>
                <a:latin typeface="方正舒体" pitchFamily="2" charset="-122"/>
                <a:ea typeface="方正舒体" pitchFamily="2" charset="-122"/>
              </a:rPr>
              <a:t>THANK YOU</a:t>
            </a:r>
            <a:r>
              <a:rPr lang="zh-CN" altLang="en-US" sz="6000">
                <a:solidFill>
                  <a:schemeClr val="accent1"/>
                </a:solidFill>
                <a:latin typeface="方正舒体" pitchFamily="2" charset="-122"/>
                <a:ea typeface="方正舒体" pitchFamily="2" charset="-122"/>
              </a:rPr>
              <a:t> </a:t>
            </a:r>
            <a:r>
              <a:rPr lang="en-US" altLang="zh-CN" sz="6000">
                <a:solidFill>
                  <a:schemeClr val="accent1"/>
                </a:solidFill>
                <a:latin typeface="方正舒体" pitchFamily="2" charset="-122"/>
                <a:ea typeface="方正舒体" pitchFamily="2" charset="-122"/>
              </a:rPr>
              <a:t>.</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5"/>
          <p:cNvSpPr>
            <a:spLocks noChangeArrowheads="1"/>
          </p:cNvSpPr>
          <p:nvPr/>
        </p:nvSpPr>
        <p:spPr bwMode="auto">
          <a:xfrm>
            <a:off x="3060891" y="4896780"/>
            <a:ext cx="1602055" cy="1122553"/>
          </a:xfrm>
          <a:prstGeom prst="roundRect">
            <a:avLst>
              <a:gd name="adj" fmla="val 9375"/>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just">
              <a:lnSpc>
                <a:spcPct val="150000"/>
              </a:lnSpc>
            </a:pPr>
            <a:endParaRPr lang="en-GB" altLang="zh-CN" dirty="0">
              <a:solidFill>
                <a:schemeClr val="bg2"/>
              </a:solidFill>
              <a:latin typeface="+mn-lt"/>
              <a:ea typeface="+mn-ea"/>
            </a:endParaRPr>
          </a:p>
        </p:txBody>
      </p:sp>
      <p:sp>
        <p:nvSpPr>
          <p:cNvPr id="23" name="Rounded Rectangle 8"/>
          <p:cNvSpPr>
            <a:spLocks noChangeArrowheads="1"/>
          </p:cNvSpPr>
          <p:nvPr/>
        </p:nvSpPr>
        <p:spPr bwMode="auto">
          <a:xfrm>
            <a:off x="3302338" y="3774228"/>
            <a:ext cx="1602055" cy="1122553"/>
          </a:xfrm>
          <a:prstGeom prst="roundRect">
            <a:avLst>
              <a:gd name="adj" fmla="val 9375"/>
            </a:avLst>
          </a:prstGeom>
          <a:ln>
            <a:headEnd/>
            <a:tailEnd/>
          </a:ln>
        </p:spPr>
        <p:style>
          <a:lnRef idx="1">
            <a:schemeClr val="accent3"/>
          </a:lnRef>
          <a:fillRef idx="3">
            <a:schemeClr val="accent3"/>
          </a:fillRef>
          <a:effectRef idx="2">
            <a:schemeClr val="accent3"/>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chemeClr val="bg1"/>
              </a:solidFill>
              <a:latin typeface="+mn-lt"/>
              <a:ea typeface="+mn-ea"/>
              <a:cs typeface="+mn-ea"/>
              <a:sym typeface="+mn-lt"/>
            </a:endParaRPr>
          </a:p>
        </p:txBody>
      </p:sp>
      <p:sp>
        <p:nvSpPr>
          <p:cNvPr id="26" name="Rounded Rectangle 11"/>
          <p:cNvSpPr>
            <a:spLocks noChangeArrowheads="1"/>
          </p:cNvSpPr>
          <p:nvPr/>
        </p:nvSpPr>
        <p:spPr bwMode="auto">
          <a:xfrm>
            <a:off x="2920578" y="2651676"/>
            <a:ext cx="1602055" cy="1122553"/>
          </a:xfrm>
          <a:prstGeom prst="roundRect">
            <a:avLst>
              <a:gd name="adj" fmla="val 9375"/>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chemeClr val="bg1"/>
              </a:solidFill>
              <a:latin typeface="+mn-lt"/>
              <a:ea typeface="+mn-ea"/>
              <a:cs typeface="+mn-ea"/>
              <a:sym typeface="+mn-lt"/>
            </a:endParaRPr>
          </a:p>
        </p:txBody>
      </p:sp>
      <p:grpSp>
        <p:nvGrpSpPr>
          <p:cNvPr id="28" name="Group 13"/>
          <p:cNvGrpSpPr/>
          <p:nvPr/>
        </p:nvGrpSpPr>
        <p:grpSpPr>
          <a:xfrm>
            <a:off x="2545234" y="1456652"/>
            <a:ext cx="1602055" cy="1177520"/>
            <a:chOff x="5402860" y="1511902"/>
            <a:chExt cx="1192668" cy="1177520"/>
          </a:xfrm>
        </p:grpSpPr>
        <p:sp>
          <p:nvSpPr>
            <p:cNvPr id="29" name="Rounded Rectangle 14"/>
            <p:cNvSpPr>
              <a:spLocks noChangeArrowheads="1"/>
            </p:cNvSpPr>
            <p:nvPr/>
          </p:nvSpPr>
          <p:spPr bwMode="auto">
            <a:xfrm>
              <a:off x="5402860" y="1566869"/>
              <a:ext cx="1192668" cy="1122553"/>
            </a:xfrm>
            <a:prstGeom prst="roundRect">
              <a:avLst>
                <a:gd name="adj" fmla="val 9375"/>
              </a:avLst>
            </a:prstGeom>
            <a:ln>
              <a:headEnd/>
              <a:tailEnd/>
            </a:ln>
          </p:spPr>
          <p:style>
            <a:lnRef idx="1">
              <a:schemeClr val="accent3"/>
            </a:lnRef>
            <a:fillRef idx="3">
              <a:schemeClr val="accent3"/>
            </a:fillRef>
            <a:effectRef idx="2">
              <a:schemeClr val="accent3"/>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chemeClr val="bg1"/>
                </a:solidFill>
                <a:latin typeface="+mn-lt"/>
                <a:ea typeface="+mn-ea"/>
                <a:cs typeface="+mn-ea"/>
                <a:sym typeface="+mn-lt"/>
              </a:endParaRPr>
            </a:p>
          </p:txBody>
        </p:sp>
        <p:sp>
          <p:nvSpPr>
            <p:cNvPr id="30" name="TextBox 24"/>
            <p:cNvSpPr txBox="1">
              <a:spLocks noChangeArrowheads="1"/>
            </p:cNvSpPr>
            <p:nvPr/>
          </p:nvSpPr>
          <p:spPr bwMode="auto">
            <a:xfrm rot="21597092">
              <a:off x="5692174" y="1511902"/>
              <a:ext cx="771727" cy="110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endParaRPr lang="nb-NO" altLang="id-ID" sz="6600" dirty="0">
                <a:solidFill>
                  <a:schemeClr val="bg1"/>
                </a:solidFill>
                <a:latin typeface="+mn-lt"/>
                <a:ea typeface="+mn-ea"/>
                <a:cs typeface="+mn-ea"/>
                <a:sym typeface="+mn-lt"/>
              </a:endParaRPr>
            </a:p>
          </p:txBody>
        </p:sp>
      </p:grpSp>
      <p:grpSp>
        <p:nvGrpSpPr>
          <p:cNvPr id="31" name="Group 18"/>
          <p:cNvGrpSpPr/>
          <p:nvPr/>
        </p:nvGrpSpPr>
        <p:grpSpPr>
          <a:xfrm>
            <a:off x="1014795" y="2081217"/>
            <a:ext cx="1997141" cy="4155664"/>
            <a:chOff x="1814447" y="2253358"/>
            <a:chExt cx="1997141" cy="4155664"/>
          </a:xfrm>
          <a:solidFill>
            <a:srgbClr val="595959"/>
          </a:solidFill>
        </p:grpSpPr>
        <p:sp>
          <p:nvSpPr>
            <p:cNvPr id="32" name="Rounded Rectangle 19"/>
            <p:cNvSpPr/>
            <p:nvPr/>
          </p:nvSpPr>
          <p:spPr bwMode="auto">
            <a:xfrm rot="3296091" flipH="1">
              <a:off x="2526506" y="2275966"/>
              <a:ext cx="333375" cy="1627188"/>
            </a:xfrm>
            <a:prstGeom prst="roundRect">
              <a:avLst>
                <a:gd name="adj" fmla="val 5000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mn-lt"/>
                <a:ea typeface="+mn-ea"/>
                <a:cs typeface="+mn-ea"/>
                <a:sym typeface="+mn-lt"/>
              </a:endParaRPr>
            </a:p>
          </p:txBody>
        </p:sp>
        <p:sp>
          <p:nvSpPr>
            <p:cNvPr id="33" name="Oval 20"/>
            <p:cNvSpPr>
              <a:spLocks noChangeArrowheads="1"/>
            </p:cNvSpPr>
            <p:nvPr/>
          </p:nvSpPr>
          <p:spPr bwMode="auto">
            <a:xfrm>
              <a:off x="1814447" y="2253358"/>
              <a:ext cx="823038" cy="823069"/>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mn-lt"/>
                <a:ea typeface="+mn-ea"/>
                <a:cs typeface="+mn-ea"/>
                <a:sym typeface="+mn-lt"/>
              </a:endParaRPr>
            </a:p>
          </p:txBody>
        </p:sp>
        <p:sp>
          <p:nvSpPr>
            <p:cNvPr id="34" name="Rounded Rectangle 21"/>
            <p:cNvSpPr/>
            <p:nvPr/>
          </p:nvSpPr>
          <p:spPr bwMode="auto">
            <a:xfrm>
              <a:off x="1954213" y="3305460"/>
              <a:ext cx="674687" cy="1408112"/>
            </a:xfrm>
            <a:prstGeom prst="roundRect">
              <a:avLst>
                <a:gd name="adj" fmla="val 2987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mn-lt"/>
                <a:ea typeface="+mn-ea"/>
                <a:cs typeface="+mn-ea"/>
                <a:sym typeface="+mn-lt"/>
              </a:endParaRPr>
            </a:p>
          </p:txBody>
        </p:sp>
        <p:sp>
          <p:nvSpPr>
            <p:cNvPr id="35" name="Rounded Rectangle 22"/>
            <p:cNvSpPr/>
            <p:nvPr/>
          </p:nvSpPr>
          <p:spPr bwMode="auto">
            <a:xfrm>
              <a:off x="1954213" y="4408772"/>
              <a:ext cx="373062" cy="2000250"/>
            </a:xfrm>
            <a:prstGeom prst="roundRect">
              <a:avLst>
                <a:gd name="adj" fmla="val 5000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mn-lt"/>
                <a:ea typeface="+mn-ea"/>
                <a:cs typeface="+mn-ea"/>
                <a:sym typeface="+mn-lt"/>
              </a:endParaRPr>
            </a:p>
          </p:txBody>
        </p:sp>
        <p:sp>
          <p:nvSpPr>
            <p:cNvPr id="36" name="Rounded Rectangle 23"/>
            <p:cNvSpPr/>
            <p:nvPr/>
          </p:nvSpPr>
          <p:spPr bwMode="auto">
            <a:xfrm rot="20452300">
              <a:off x="2325688" y="4429410"/>
              <a:ext cx="371475" cy="774700"/>
            </a:xfrm>
            <a:prstGeom prst="roundRect">
              <a:avLst>
                <a:gd name="adj" fmla="val 40463"/>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mn-lt"/>
                <a:ea typeface="+mn-ea"/>
                <a:cs typeface="+mn-ea"/>
                <a:sym typeface="+mn-lt"/>
              </a:endParaRPr>
            </a:p>
          </p:txBody>
        </p:sp>
        <p:sp>
          <p:nvSpPr>
            <p:cNvPr id="37" name="Rounded Rectangle 24"/>
            <p:cNvSpPr/>
            <p:nvPr/>
          </p:nvSpPr>
          <p:spPr bwMode="auto">
            <a:xfrm rot="14513746">
              <a:off x="2885282" y="2583941"/>
              <a:ext cx="350837" cy="1501775"/>
            </a:xfrm>
            <a:prstGeom prst="roundRect">
              <a:avLst>
                <a:gd name="adj" fmla="val 5000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mn-lt"/>
                <a:ea typeface="+mn-ea"/>
                <a:cs typeface="+mn-ea"/>
                <a:sym typeface="+mn-lt"/>
              </a:endParaRPr>
            </a:p>
          </p:txBody>
        </p:sp>
        <p:sp>
          <p:nvSpPr>
            <p:cNvPr id="38" name="Rounded Rectangle 25"/>
            <p:cNvSpPr/>
            <p:nvPr/>
          </p:nvSpPr>
          <p:spPr bwMode="auto">
            <a:xfrm>
              <a:off x="2413000" y="4916772"/>
              <a:ext cx="373063" cy="1423988"/>
            </a:xfrm>
            <a:prstGeom prst="roundRect">
              <a:avLst>
                <a:gd name="adj" fmla="val 42456"/>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mn-lt"/>
                <a:ea typeface="+mn-ea"/>
                <a:cs typeface="+mn-ea"/>
                <a:sym typeface="+mn-lt"/>
              </a:endParaRPr>
            </a:p>
          </p:txBody>
        </p:sp>
      </p:grpSp>
      <p:sp>
        <p:nvSpPr>
          <p:cNvPr id="88" name="矩形 87"/>
          <p:cNvSpPr/>
          <p:nvPr/>
        </p:nvSpPr>
        <p:spPr>
          <a:xfrm>
            <a:off x="3321876" y="2957188"/>
            <a:ext cx="784511" cy="507831"/>
          </a:xfrm>
          <a:prstGeom prst="rect">
            <a:avLst/>
          </a:prstGeom>
        </p:spPr>
        <p:txBody>
          <a:bodyPr wrap="square">
            <a:spAutoFit/>
          </a:bodyPr>
          <a:lstStyle/>
          <a:p>
            <a:pPr algn="just">
              <a:lnSpc>
                <a:spcPct val="150000"/>
              </a:lnSpc>
              <a:spcAft>
                <a:spcPts val="0"/>
              </a:spcAft>
            </a:pPr>
            <a:r>
              <a:rPr lang="en-US" altLang="zh-CN" dirty="0" smtClean="0">
                <a:solidFill>
                  <a:schemeClr val="bg2"/>
                </a:solidFill>
              </a:rPr>
              <a:t>NSA</a:t>
            </a:r>
          </a:p>
        </p:txBody>
      </p:sp>
      <p:sp>
        <p:nvSpPr>
          <p:cNvPr id="3" name="矩形 2"/>
          <p:cNvSpPr/>
          <p:nvPr/>
        </p:nvSpPr>
        <p:spPr>
          <a:xfrm>
            <a:off x="2540388" y="1609247"/>
            <a:ext cx="1562977" cy="923330"/>
          </a:xfrm>
          <a:prstGeom prst="rect">
            <a:avLst/>
          </a:prstGeom>
        </p:spPr>
        <p:txBody>
          <a:bodyPr wrap="square">
            <a:spAutoFit/>
          </a:bodyPr>
          <a:lstStyle/>
          <a:p>
            <a:pPr algn="just">
              <a:lnSpc>
                <a:spcPct val="150000"/>
              </a:lnSpc>
            </a:pPr>
            <a:r>
              <a:rPr lang="en-GB" altLang="zh-CN" dirty="0" smtClean="0">
                <a:solidFill>
                  <a:schemeClr val="bg2"/>
                </a:solidFill>
              </a:rPr>
              <a:t>NR </a:t>
            </a:r>
            <a:r>
              <a:rPr lang="en-US" altLang="zh-CN" dirty="0" smtClean="0">
                <a:solidFill>
                  <a:schemeClr val="bg2"/>
                </a:solidFill>
              </a:rPr>
              <a:t>downlink </a:t>
            </a:r>
            <a:r>
              <a:rPr lang="en-GB" altLang="zh-CN" dirty="0">
                <a:solidFill>
                  <a:schemeClr val="bg2"/>
                </a:solidFill>
              </a:rPr>
              <a:t>2CC</a:t>
            </a:r>
          </a:p>
        </p:txBody>
      </p:sp>
      <p:sp>
        <p:nvSpPr>
          <p:cNvPr id="90" name="矩形 89"/>
          <p:cNvSpPr/>
          <p:nvPr/>
        </p:nvSpPr>
        <p:spPr>
          <a:xfrm>
            <a:off x="3168665" y="4974387"/>
            <a:ext cx="1387679" cy="923330"/>
          </a:xfrm>
          <a:prstGeom prst="rect">
            <a:avLst/>
          </a:prstGeom>
        </p:spPr>
        <p:txBody>
          <a:bodyPr wrap="square">
            <a:spAutoFit/>
          </a:bodyPr>
          <a:lstStyle/>
          <a:p>
            <a:pPr algn="just">
              <a:lnSpc>
                <a:spcPct val="150000"/>
              </a:lnSpc>
              <a:spcAft>
                <a:spcPts val="0"/>
              </a:spcAft>
            </a:pPr>
            <a:r>
              <a:rPr lang="en-US" altLang="zh-CN" dirty="0" smtClean="0">
                <a:solidFill>
                  <a:schemeClr val="bg2"/>
                </a:solidFill>
              </a:rPr>
              <a:t>Downlink 4</a:t>
            </a:r>
            <a:r>
              <a:rPr lang="zh-CN" altLang="en-US" dirty="0" smtClean="0">
                <a:solidFill>
                  <a:schemeClr val="bg2"/>
                </a:solidFill>
              </a:rPr>
              <a:t>*</a:t>
            </a:r>
            <a:r>
              <a:rPr lang="en-US" altLang="zh-CN" dirty="0" smtClean="0">
                <a:solidFill>
                  <a:schemeClr val="bg2"/>
                </a:solidFill>
              </a:rPr>
              <a:t>4 MIMO   </a:t>
            </a:r>
            <a:endParaRPr lang="en-US" altLang="zh-CN" dirty="0">
              <a:solidFill>
                <a:schemeClr val="bg2"/>
              </a:solidFill>
            </a:endParaRPr>
          </a:p>
        </p:txBody>
      </p:sp>
      <p:sp>
        <p:nvSpPr>
          <p:cNvPr id="92" name="矩形 91"/>
          <p:cNvSpPr/>
          <p:nvPr/>
        </p:nvSpPr>
        <p:spPr>
          <a:xfrm>
            <a:off x="3421372" y="3873839"/>
            <a:ext cx="1387679" cy="923330"/>
          </a:xfrm>
          <a:prstGeom prst="rect">
            <a:avLst/>
          </a:prstGeom>
        </p:spPr>
        <p:txBody>
          <a:bodyPr wrap="square">
            <a:spAutoFit/>
          </a:bodyPr>
          <a:lstStyle/>
          <a:p>
            <a:pPr algn="just">
              <a:lnSpc>
                <a:spcPct val="150000"/>
              </a:lnSpc>
              <a:spcAft>
                <a:spcPts val="0"/>
              </a:spcAft>
            </a:pPr>
            <a:r>
              <a:rPr lang="en-US" altLang="zh-CN" dirty="0" smtClean="0">
                <a:solidFill>
                  <a:schemeClr val="bg2"/>
                </a:solidFill>
              </a:rPr>
              <a:t>Uplink</a:t>
            </a:r>
          </a:p>
          <a:p>
            <a:pPr algn="just">
              <a:lnSpc>
                <a:spcPct val="150000"/>
              </a:lnSpc>
              <a:spcAft>
                <a:spcPts val="0"/>
              </a:spcAft>
            </a:pPr>
            <a:r>
              <a:rPr lang="en-US" altLang="zh-CN" dirty="0" smtClean="0">
                <a:solidFill>
                  <a:schemeClr val="bg2"/>
                </a:solidFill>
              </a:rPr>
              <a:t>2</a:t>
            </a:r>
            <a:r>
              <a:rPr lang="zh-CN" altLang="en-US" dirty="0" smtClean="0">
                <a:solidFill>
                  <a:schemeClr val="bg2"/>
                </a:solidFill>
              </a:rPr>
              <a:t>*</a:t>
            </a:r>
            <a:r>
              <a:rPr lang="en-US" altLang="zh-CN" dirty="0" smtClean="0">
                <a:solidFill>
                  <a:schemeClr val="bg2"/>
                </a:solidFill>
              </a:rPr>
              <a:t>2 MIMO   </a:t>
            </a:r>
            <a:endParaRPr lang="en-US" altLang="zh-CN" dirty="0">
              <a:solidFill>
                <a:schemeClr val="bg2"/>
              </a:solidFill>
            </a:endParaRPr>
          </a:p>
        </p:txBody>
      </p:sp>
      <p:sp>
        <p:nvSpPr>
          <p:cNvPr id="93" name="矩形 92"/>
          <p:cNvSpPr/>
          <p:nvPr/>
        </p:nvSpPr>
        <p:spPr>
          <a:xfrm>
            <a:off x="5017998" y="1405265"/>
            <a:ext cx="6747999" cy="3441968"/>
          </a:xfrm>
          <a:prstGeom prst="rect">
            <a:avLst/>
          </a:prstGeom>
        </p:spPr>
        <p:txBody>
          <a:bodyPr wrap="square">
            <a:spAutoFit/>
          </a:bodyPr>
          <a:lstStyle/>
          <a:p>
            <a:pPr algn="just">
              <a:lnSpc>
                <a:spcPct val="150000"/>
              </a:lnSpc>
              <a:spcAft>
                <a:spcPts val="0"/>
              </a:spcAft>
            </a:pPr>
            <a:r>
              <a:rPr lang="en-GB" altLang="zh-CN" b="1" dirty="0" smtClean="0"/>
              <a:t>In 5G generation, devices are equipped with more antennas and RF chains to support uplink/downlink MIMO, DC and CA as to meet the requirement of </a:t>
            </a:r>
            <a:r>
              <a:rPr lang="en-GB" altLang="zh-CN" b="1" dirty="0" err="1" smtClean="0"/>
              <a:t>eMBB</a:t>
            </a:r>
            <a:r>
              <a:rPr lang="en-GB" altLang="zh-CN" b="1" dirty="0" smtClean="0"/>
              <a:t> services. </a:t>
            </a:r>
            <a:r>
              <a:rPr lang="en-US" altLang="zh-CN" b="1" dirty="0">
                <a:solidFill>
                  <a:srgbClr val="FF0000"/>
                </a:solidFill>
              </a:rPr>
              <a:t>5G </a:t>
            </a:r>
            <a:r>
              <a:rPr lang="en-US" altLang="zh-CN" b="1" dirty="0" smtClean="0">
                <a:solidFill>
                  <a:srgbClr val="FF0000"/>
                </a:solidFill>
              </a:rPr>
              <a:t>UE </a:t>
            </a:r>
            <a:r>
              <a:rPr lang="en-US" altLang="zh-CN" b="1" dirty="0">
                <a:solidFill>
                  <a:srgbClr val="FF0000"/>
                </a:solidFill>
              </a:rPr>
              <a:t>supporting 2T/4R </a:t>
            </a:r>
            <a:r>
              <a:rPr lang="en-US" altLang="zh-CN" b="1" dirty="0" smtClean="0">
                <a:solidFill>
                  <a:srgbClr val="FF0000"/>
                </a:solidFill>
              </a:rPr>
              <a:t>has been the </a:t>
            </a:r>
            <a:r>
              <a:rPr lang="en-US" altLang="zh-CN" b="1" dirty="0">
                <a:solidFill>
                  <a:srgbClr val="FF0000"/>
                </a:solidFill>
              </a:rPr>
              <a:t>mainstream in market.</a:t>
            </a:r>
            <a:endParaRPr lang="en-GB" altLang="zh-CN" b="1" dirty="0">
              <a:solidFill>
                <a:srgbClr val="FF0000"/>
              </a:solidFill>
            </a:endParaRPr>
          </a:p>
          <a:p>
            <a:pPr>
              <a:lnSpc>
                <a:spcPct val="120000"/>
              </a:lnSpc>
              <a:spcBef>
                <a:spcPts val="1000"/>
              </a:spcBef>
              <a:buClr>
                <a:schemeClr val="accent1"/>
              </a:buClr>
              <a:buSzPct val="80000"/>
            </a:pPr>
            <a:r>
              <a:rPr lang="en-GB" altLang="zh-CN" sz="2000"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W</a:t>
            </a:r>
            <a:r>
              <a:rPr lang="en-US" altLang="zh-CN" sz="2000" b="1" kern="100" dirty="0" err="1">
                <a:solidFill>
                  <a:srgbClr val="FF0000"/>
                </a:solidFill>
                <a:latin typeface="Times New Roman" panose="02020603050405020304" pitchFamily="18" charset="0"/>
                <a:ea typeface="楷体" panose="02010609060101010101" pitchFamily="49" charset="-122"/>
                <a:cs typeface="Arial" panose="020B0604020202020204" pitchFamily="34" charset="0"/>
              </a:rPr>
              <a:t>ithout</a:t>
            </a:r>
            <a:r>
              <a:rPr lang="en-US" altLang="zh-CN" sz="2000"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 adding new RF module, </a:t>
            </a:r>
            <a:r>
              <a:rPr lang="en-GB" altLang="zh-CN" sz="2000"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M</a:t>
            </a:r>
            <a:r>
              <a:rPr lang="en-US" altLang="zh-CN" sz="2000" b="1" kern="100" dirty="0" err="1">
                <a:solidFill>
                  <a:srgbClr val="FF0000"/>
                </a:solidFill>
                <a:latin typeface="Times New Roman" panose="02020603050405020304" pitchFamily="18" charset="0"/>
                <a:ea typeface="楷体" panose="02010609060101010101" pitchFamily="49" charset="-122"/>
                <a:cs typeface="Arial" panose="020B0604020202020204" pitchFamily="34" charset="0"/>
              </a:rPr>
              <a:t>ulti</a:t>
            </a:r>
            <a:r>
              <a:rPr lang="en-US" altLang="zh-CN" sz="2000"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-SIM UE can </a:t>
            </a:r>
            <a:r>
              <a:rPr lang="en-GB" altLang="zh-CN" sz="2000"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support </a:t>
            </a:r>
            <a:r>
              <a:rPr lang="en-GB" altLang="zh-CN" sz="2000"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dual </a:t>
            </a:r>
            <a:r>
              <a:rPr lang="en-GB" altLang="zh-CN" sz="2000" b="1" kern="100" dirty="0" err="1" smtClean="0">
                <a:solidFill>
                  <a:srgbClr val="FF0000"/>
                </a:solidFill>
                <a:latin typeface="Times New Roman" panose="02020603050405020304" pitchFamily="18" charset="0"/>
                <a:ea typeface="楷体" panose="02010609060101010101" pitchFamily="49" charset="-122"/>
                <a:cs typeface="Arial" panose="020B0604020202020204" pitchFamily="34" charset="0"/>
              </a:rPr>
              <a:t>Tx</a:t>
            </a:r>
            <a:r>
              <a:rPr lang="en-GB" altLang="zh-CN" sz="2000"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 dual Rx by sharing one </a:t>
            </a:r>
            <a:r>
              <a:rPr lang="en-GB" altLang="zh-CN" sz="2000" b="1" kern="100" dirty="0" err="1" smtClean="0">
                <a:solidFill>
                  <a:srgbClr val="FF0000"/>
                </a:solidFill>
                <a:latin typeface="Times New Roman" panose="02020603050405020304" pitchFamily="18" charset="0"/>
                <a:ea typeface="楷体" panose="02010609060101010101" pitchFamily="49" charset="-122"/>
                <a:cs typeface="Arial" panose="020B0604020202020204" pitchFamily="34" charset="0"/>
              </a:rPr>
              <a:t>Tx</a:t>
            </a:r>
            <a:r>
              <a:rPr lang="en-GB" altLang="zh-CN" sz="2000"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 and multiple Rx chains between two USIMs dynamically, and therefore provide a better user experience. </a:t>
            </a:r>
            <a:endParaRPr lang="zh-CN" altLang="en-US" sz="2000"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endParaRPr>
          </a:p>
        </p:txBody>
      </p:sp>
      <p:sp>
        <p:nvSpPr>
          <p:cNvPr id="4" name="标题 3"/>
          <p:cNvSpPr>
            <a:spLocks noGrp="1"/>
          </p:cNvSpPr>
          <p:nvPr>
            <p:ph type="title"/>
          </p:nvPr>
        </p:nvSpPr>
        <p:spPr/>
        <p:txBody>
          <a:bodyPr/>
          <a:lstStyle/>
          <a:p>
            <a:r>
              <a:rPr lang="en-US" altLang="zh-CN" dirty="0" smtClean="0"/>
              <a:t>Introduction</a:t>
            </a:r>
            <a:endParaRPr lang="zh-CN" altLang="en-US" dirty="0"/>
          </a:p>
        </p:txBody>
      </p:sp>
    </p:spTree>
    <p:extLst>
      <p:ext uri="{BB962C8B-B14F-4D97-AF65-F5344CB8AC3E}">
        <p14:creationId xmlns:p14="http://schemas.microsoft.com/office/powerpoint/2010/main" val="202232571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U</a:t>
            </a:r>
            <a:r>
              <a:rPr lang="en-US" altLang="zh-CN" dirty="0"/>
              <a:t>se case1</a:t>
            </a:r>
            <a:endParaRPr lang="zh-CN" altLang="en-US" dirty="0"/>
          </a:p>
        </p:txBody>
      </p:sp>
      <p:sp>
        <p:nvSpPr>
          <p:cNvPr id="4" name="矩形 3"/>
          <p:cNvSpPr/>
          <p:nvPr/>
        </p:nvSpPr>
        <p:spPr>
          <a:xfrm>
            <a:off x="488950" y="1285785"/>
            <a:ext cx="10179050" cy="978729"/>
          </a:xfrm>
          <a:prstGeom prst="rect">
            <a:avLst/>
          </a:prstGeom>
        </p:spPr>
        <p:txBody>
          <a:bodyPr wrap="square">
            <a:spAutoFit/>
          </a:bodyPr>
          <a:lstStyle/>
          <a:p>
            <a:pPr marL="449580" indent="-449580">
              <a:lnSpc>
                <a:spcPct val="120000"/>
              </a:lnSpc>
              <a:spcBef>
                <a:spcPts val="1000"/>
              </a:spcBef>
              <a:spcAft>
                <a:spcPts val="0"/>
              </a:spcAft>
              <a:buClr>
                <a:schemeClr val="accent1"/>
              </a:buClr>
              <a:buSzPct val="80000"/>
              <a:buFont typeface="Wingdings" panose="05000000000000000000" pitchFamily="2" charset="2"/>
              <a:buChar char=""/>
            </a:pPr>
            <a:r>
              <a:rPr lang="pt-BR" altLang="zh-CN" sz="2400"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Multi-SIM </a:t>
            </a:r>
            <a:r>
              <a:rPr lang="en-US" altLang="zh-CN" sz="2400"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mobile phones</a:t>
            </a:r>
            <a:r>
              <a:rPr lang="pt-BR" altLang="zh-CN" sz="2400"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 supporting dual Tx/ dual Rx </a:t>
            </a:r>
            <a:r>
              <a:rPr lang="en-US" altLang="zh-CN" sz="2400"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can offer better  user experience in voice service and  data service</a:t>
            </a:r>
            <a:endParaRPr lang="pt-BR" altLang="zh-CN" sz="2400"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4104863963"/>
              </p:ext>
            </p:extLst>
          </p:nvPr>
        </p:nvGraphicFramePr>
        <p:xfrm>
          <a:off x="1229659" y="2517633"/>
          <a:ext cx="9944847" cy="3282550"/>
        </p:xfrm>
        <a:graphic>
          <a:graphicData uri="http://schemas.openxmlformats.org/drawingml/2006/table">
            <a:tbl>
              <a:tblPr firstRow="1" bandRow="1">
                <a:tableStyleId>{5940675A-B579-460E-94D1-54222C63F5DA}</a:tableStyleId>
              </a:tblPr>
              <a:tblGrid>
                <a:gridCol w="3314949"/>
                <a:gridCol w="3314949"/>
                <a:gridCol w="3314949"/>
              </a:tblGrid>
              <a:tr h="653842">
                <a:tc>
                  <a:txBody>
                    <a:bodyPr/>
                    <a:lstStyle/>
                    <a:p>
                      <a:r>
                        <a:rPr lang="en-US" altLang="zh-CN" baseline="0" dirty="0" smtClean="0"/>
                        <a:t> </a:t>
                      </a:r>
                      <a:r>
                        <a:rPr lang="en-GB" altLang="zh-CN" sz="1800" kern="1200" dirty="0" smtClean="0">
                          <a:solidFill>
                            <a:schemeClr val="tx1"/>
                          </a:solidFill>
                          <a:effectLst/>
                          <a:latin typeface="+mn-lt"/>
                          <a:ea typeface="+mn-ea"/>
                          <a:cs typeface="+mn-cs"/>
                        </a:rPr>
                        <a:t>Scenario</a:t>
                      </a:r>
                      <a:r>
                        <a:rPr lang="en-US" altLang="zh-CN" sz="1800" kern="1200" dirty="0" smtClean="0">
                          <a:solidFill>
                            <a:schemeClr val="tx1"/>
                          </a:solidFill>
                          <a:effectLst/>
                          <a:latin typeface="+mn-lt"/>
                          <a:ea typeface="+mn-ea"/>
                          <a:cs typeface="+mn-cs"/>
                        </a:rPr>
                        <a:t>s</a:t>
                      </a:r>
                      <a:endParaRPr lang="zh-CN" altLang="en-US" dirty="0"/>
                    </a:p>
                  </a:txBody>
                  <a:tcPr/>
                </a:tc>
                <a:tc>
                  <a:txBody>
                    <a:bodyPr/>
                    <a:lstStyle/>
                    <a:p>
                      <a:r>
                        <a:rPr lang="pt-BR"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dual Tx/ dual Rx </a:t>
                      </a:r>
                      <a:endParaRPr lang="zh-CN" altLang="en-US" dirty="0"/>
                    </a:p>
                  </a:txBody>
                  <a:tcPr/>
                </a:tc>
                <a:tc>
                  <a:txBody>
                    <a:bodyPr/>
                    <a:lstStyle/>
                    <a:p>
                      <a:r>
                        <a:rPr lang="pt-BR"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s</a:t>
                      </a:r>
                      <a:r>
                        <a:rPr lang="en-US"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ingle</a:t>
                      </a:r>
                      <a:r>
                        <a:rPr lang="pt-BR"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 Tx/ dual Rx </a:t>
                      </a:r>
                    </a:p>
                    <a:p>
                      <a:pPr marL="0" algn="l" defTabSz="914400" rtl="0" eaLnBrk="1" latinLnBrk="0" hangingPunct="1"/>
                      <a:r>
                        <a:rPr lang="en-US" altLang="zh-CN" sz="1800"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single </a:t>
                      </a:r>
                      <a:r>
                        <a:rPr lang="en-US" altLang="zh-CN" sz="1800" b="1" kern="100" dirty="0" err="1" smtClean="0">
                          <a:solidFill>
                            <a:srgbClr val="FF0000"/>
                          </a:solidFill>
                          <a:latin typeface="Times New Roman" panose="02020603050405020304" pitchFamily="18" charset="0"/>
                          <a:ea typeface="楷体" panose="02010609060101010101" pitchFamily="49" charset="-122"/>
                          <a:cs typeface="Arial" panose="020B0604020202020204" pitchFamily="34" charset="0"/>
                        </a:rPr>
                        <a:t>Tx</a:t>
                      </a:r>
                      <a:r>
                        <a:rPr lang="en-US" altLang="zh-CN" sz="1800"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 single Rx</a:t>
                      </a:r>
                    </a:p>
                  </a:txBody>
                  <a:tcPr/>
                </a:tc>
              </a:tr>
              <a:tr h="1169990">
                <a:tc>
                  <a:txBody>
                    <a:bodyPr/>
                    <a:lstStyle/>
                    <a:p>
                      <a:r>
                        <a:rPr lang="en-GB" altLang="zh-CN" sz="1800" kern="1200" dirty="0" smtClean="0">
                          <a:solidFill>
                            <a:schemeClr val="tx1"/>
                          </a:solidFill>
                          <a:effectLst/>
                          <a:latin typeface="+mn-lt"/>
                          <a:ea typeface="+mn-ea"/>
                          <a:cs typeface="+mn-cs"/>
                        </a:rPr>
                        <a:t>Scenario1: </a:t>
                      </a:r>
                      <a:r>
                        <a:rPr lang="en-GB" altLang="zh-CN" sz="1800" kern="1200" dirty="0" smtClean="0">
                          <a:effectLst/>
                        </a:rPr>
                        <a:t>UE is performing data services in USIM-1</a:t>
                      </a:r>
                      <a:r>
                        <a:rPr lang="en-GB" altLang="zh-CN" sz="1800" kern="1200" baseline="0" dirty="0" smtClean="0">
                          <a:effectLst/>
                        </a:rPr>
                        <a:t> </a:t>
                      </a:r>
                      <a:r>
                        <a:rPr lang="en-US" altLang="zh-CN" sz="1800" kern="1200" baseline="0" dirty="0" smtClean="0">
                          <a:effectLst/>
                        </a:rPr>
                        <a:t>and</a:t>
                      </a:r>
                      <a:r>
                        <a:rPr lang="en-GB" altLang="zh-CN" sz="1800" kern="1200" dirty="0" smtClean="0">
                          <a:effectLst/>
                        </a:rPr>
                        <a:t> USIM-2 has an incoming call.</a:t>
                      </a:r>
                      <a:endParaRPr lang="zh-CN" altLang="en-US" dirty="0"/>
                    </a:p>
                  </a:txBody>
                  <a:tcPr/>
                </a:tc>
                <a:tc>
                  <a:txBody>
                    <a:bodyPr/>
                    <a:lstStyle/>
                    <a:p>
                      <a:r>
                        <a:rPr lang="en-GB" altLang="zh-CN" sz="1800" kern="1200" dirty="0" smtClean="0">
                          <a:solidFill>
                            <a:schemeClr val="tx1"/>
                          </a:solidFill>
                          <a:effectLst/>
                          <a:latin typeface="+mn-lt"/>
                          <a:ea typeface="+mn-ea"/>
                          <a:cs typeface="+mn-cs"/>
                        </a:rPr>
                        <a:t>Data services </a:t>
                      </a:r>
                      <a:r>
                        <a:rPr lang="en-GB" altLang="zh-CN" sz="1800" b="1" kern="1200" dirty="0" smtClean="0">
                          <a:solidFill>
                            <a:schemeClr val="tx1"/>
                          </a:solidFill>
                          <a:effectLst/>
                          <a:latin typeface="+mn-lt"/>
                          <a:ea typeface="+mn-ea"/>
                          <a:cs typeface="+mn-cs"/>
                        </a:rPr>
                        <a:t>can </a:t>
                      </a:r>
                      <a:r>
                        <a:rPr lang="en-US" altLang="zh-CN" sz="1800" b="1" kern="1200" dirty="0" smtClean="0">
                          <a:solidFill>
                            <a:schemeClr val="tx1"/>
                          </a:solidFill>
                          <a:effectLst/>
                          <a:latin typeface="+mn-lt"/>
                          <a:ea typeface="+mn-ea"/>
                          <a:cs typeface="+mn-cs"/>
                        </a:rPr>
                        <a:t>continue</a:t>
                      </a:r>
                      <a:r>
                        <a:rPr lang="en-GB" altLang="zh-CN" sz="1800" kern="1200" dirty="0" smtClean="0">
                          <a:solidFill>
                            <a:schemeClr val="tx1"/>
                          </a:solidFill>
                          <a:effectLst/>
                          <a:latin typeface="+mn-lt"/>
                          <a:ea typeface="+mn-ea"/>
                          <a:cs typeface="+mn-cs"/>
                        </a:rPr>
                        <a:t> </a:t>
                      </a:r>
                      <a:r>
                        <a:rPr lang="en-US" altLang="zh-CN" sz="1800" kern="1200" dirty="0" smtClean="0">
                          <a:solidFill>
                            <a:schemeClr val="tx1"/>
                          </a:solidFill>
                          <a:effectLst/>
                          <a:latin typeface="+mn-lt"/>
                          <a:ea typeface="+mn-ea"/>
                          <a:cs typeface="+mn-cs"/>
                        </a:rPr>
                        <a:t>in USIM1.</a:t>
                      </a:r>
                      <a:endParaRPr lang="en-US" altLang="zh-CN" sz="1800" kern="1200" baseline="0" dirty="0" smtClean="0">
                        <a:solidFill>
                          <a:schemeClr val="tx1"/>
                        </a:solidFill>
                        <a:effectLst/>
                        <a:latin typeface="+mn-lt"/>
                        <a:ea typeface="+mn-ea"/>
                        <a:cs typeface="+mn-cs"/>
                      </a:endParaRPr>
                    </a:p>
                    <a:p>
                      <a:r>
                        <a:rPr lang="en-US" altLang="zh-CN" dirty="0" smtClean="0"/>
                        <a:t>Voice service in USIM2 can be setup without any impact</a:t>
                      </a:r>
                      <a:endParaRPr lang="zh-CN" altLang="en-US" dirty="0"/>
                    </a:p>
                  </a:txBody>
                  <a:tcPr/>
                </a:tc>
                <a:tc>
                  <a:txBody>
                    <a:bodyPr/>
                    <a:lstStyle/>
                    <a:p>
                      <a:r>
                        <a:rPr lang="en-GB" altLang="zh-CN" sz="1800" kern="1200" dirty="0" smtClean="0">
                          <a:solidFill>
                            <a:schemeClr val="tx1"/>
                          </a:solidFill>
                          <a:effectLst/>
                          <a:latin typeface="+mn-lt"/>
                          <a:ea typeface="+mn-ea"/>
                          <a:cs typeface="+mn-cs"/>
                        </a:rPr>
                        <a:t>Data services</a:t>
                      </a:r>
                      <a:r>
                        <a:rPr lang="en-GB" altLang="zh-CN" sz="1800" b="1" kern="1200" dirty="0" smtClean="0">
                          <a:solidFill>
                            <a:schemeClr val="tx1"/>
                          </a:solidFill>
                          <a:effectLst/>
                          <a:latin typeface="+mn-lt"/>
                          <a:ea typeface="+mn-ea"/>
                          <a:cs typeface="+mn-cs"/>
                        </a:rPr>
                        <a:t> </a:t>
                      </a:r>
                      <a:r>
                        <a:rPr lang="en-US" altLang="zh-CN" sz="1800" b="1" kern="1200" dirty="0" smtClean="0">
                          <a:solidFill>
                            <a:schemeClr val="tx1"/>
                          </a:solidFill>
                          <a:effectLst/>
                          <a:latin typeface="+mn-lt"/>
                          <a:ea typeface="+mn-ea"/>
                          <a:cs typeface="+mn-cs"/>
                        </a:rPr>
                        <a:t>has to be interrupted </a:t>
                      </a:r>
                      <a:r>
                        <a:rPr lang="en-US" altLang="zh-CN" sz="1800" kern="1200" dirty="0" smtClean="0">
                          <a:solidFill>
                            <a:schemeClr val="tx1"/>
                          </a:solidFill>
                          <a:effectLst/>
                          <a:latin typeface="+mn-lt"/>
                          <a:ea typeface="+mn-ea"/>
                          <a:cs typeface="+mn-cs"/>
                        </a:rPr>
                        <a:t>in USIM1</a:t>
                      </a:r>
                    </a:p>
                    <a:p>
                      <a:r>
                        <a:rPr lang="en-US" altLang="zh-CN" dirty="0" smtClean="0"/>
                        <a:t>Voice service in USIM2 can be setup without any impact</a:t>
                      </a:r>
                      <a:endParaRPr lang="zh-CN" altLang="en-US" dirty="0" smtClean="0"/>
                    </a:p>
                  </a:txBody>
                  <a:tcPr/>
                </a:tc>
              </a:tr>
              <a:tr h="1439988">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GB" altLang="zh-CN" sz="1800" kern="1200" dirty="0" smtClean="0">
                          <a:solidFill>
                            <a:schemeClr val="tx1"/>
                          </a:solidFill>
                          <a:effectLst/>
                          <a:latin typeface="+mn-lt"/>
                          <a:ea typeface="+mn-ea"/>
                          <a:cs typeface="+mn-cs"/>
                        </a:rPr>
                        <a:t>Scenario</a:t>
                      </a:r>
                      <a:r>
                        <a:rPr lang="en-US" altLang="zh-CN" sz="1800" kern="1200" dirty="0" smtClean="0">
                          <a:solidFill>
                            <a:schemeClr val="tx1"/>
                          </a:solidFill>
                          <a:effectLst/>
                          <a:latin typeface="+mn-lt"/>
                          <a:ea typeface="+mn-ea"/>
                          <a:cs typeface="+mn-cs"/>
                        </a:rPr>
                        <a:t>2</a:t>
                      </a:r>
                      <a:r>
                        <a:rPr lang="en-GB" altLang="zh-CN" sz="1800" kern="1200" dirty="0" smtClean="0">
                          <a:solidFill>
                            <a:schemeClr val="tx1"/>
                          </a:solidFill>
                          <a:effectLst/>
                          <a:latin typeface="+mn-lt"/>
                          <a:ea typeface="+mn-ea"/>
                          <a:cs typeface="+mn-cs"/>
                        </a:rPr>
                        <a:t>: </a:t>
                      </a:r>
                      <a:r>
                        <a:rPr lang="en-GB" altLang="zh-CN" sz="1800" kern="1200" dirty="0" smtClean="0">
                          <a:effectLst/>
                        </a:rPr>
                        <a:t>UE has a voice call ongoing in USIM1 and USIM 2 has an incoming call.</a:t>
                      </a:r>
                      <a:endParaRPr lang="zh-CN" altLang="zh-CN" sz="1800" kern="1200" dirty="0" smtClean="0">
                        <a:effectLst/>
                      </a:endParaRPr>
                    </a:p>
                    <a:p>
                      <a:endParaRPr lang="zh-CN" altLang="en-US" dirty="0"/>
                    </a:p>
                  </a:txBody>
                  <a:tcPr/>
                </a:tc>
                <a:tc>
                  <a:txBody>
                    <a:bodyPr/>
                    <a:lstStyle/>
                    <a:p>
                      <a:r>
                        <a:rPr lang="en-US" altLang="zh-CN" dirty="0" smtClean="0"/>
                        <a:t>User </a:t>
                      </a:r>
                      <a:r>
                        <a:rPr lang="en-US" altLang="zh-CN" b="1" dirty="0" smtClean="0"/>
                        <a:t>will be notified the incoming call in</a:t>
                      </a:r>
                      <a:r>
                        <a:rPr lang="en-US" altLang="zh-CN" b="1" baseline="0" dirty="0" smtClean="0"/>
                        <a:t> USIM2 </a:t>
                      </a:r>
                      <a:r>
                        <a:rPr lang="en-US" altLang="zh-CN" baseline="0" dirty="0" smtClean="0"/>
                        <a:t>and can decide which call to </a:t>
                      </a:r>
                      <a:r>
                        <a:rPr lang="en-GB" altLang="zh-CN" sz="1800" kern="1200" dirty="0" smtClean="0">
                          <a:solidFill>
                            <a:schemeClr val="tx1"/>
                          </a:solidFill>
                          <a:effectLst/>
                          <a:latin typeface="+mn-lt"/>
                          <a:ea typeface="+mn-ea"/>
                          <a:cs typeface="+mn-cs"/>
                        </a:rPr>
                        <a:t>continue.</a:t>
                      </a:r>
                      <a:endParaRPr lang="zh-CN" altLang="en-US" dirty="0"/>
                    </a:p>
                  </a:txBody>
                  <a:tcPr/>
                </a:tc>
                <a:tc>
                  <a:txBody>
                    <a:bodyPr/>
                    <a:lstStyle/>
                    <a:p>
                      <a:r>
                        <a:rPr lang="en-US" altLang="zh-CN" dirty="0" smtClean="0"/>
                        <a:t>User </a:t>
                      </a:r>
                      <a:r>
                        <a:rPr lang="en-US" altLang="zh-CN" b="1" dirty="0" smtClean="0"/>
                        <a:t>will</a:t>
                      </a:r>
                      <a:r>
                        <a:rPr lang="en-US" altLang="zh-CN" b="1" baseline="0" dirty="0" smtClean="0"/>
                        <a:t> lose call in USIM2 </a:t>
                      </a:r>
                      <a:r>
                        <a:rPr lang="en-US" altLang="zh-CN" baseline="0" dirty="0" smtClean="0"/>
                        <a:t>as </a:t>
                      </a:r>
                      <a:r>
                        <a:rPr lang="en-US" altLang="zh-CN" dirty="0" smtClean="0"/>
                        <a:t>UE</a:t>
                      </a:r>
                      <a:r>
                        <a:rPr lang="en-US" altLang="zh-CN" baseline="0" dirty="0" smtClean="0"/>
                        <a:t> won’t response to paging in USIM2 while USIM1 has an ongoing call.</a:t>
                      </a:r>
                      <a:endParaRPr lang="zh-CN" altLang="en-US" dirty="0"/>
                    </a:p>
                  </a:txBody>
                  <a:tcPr/>
                </a:tc>
              </a:tr>
            </a:tbl>
          </a:graphicData>
        </a:graphic>
      </p:graphicFrame>
    </p:spTree>
    <p:extLst>
      <p:ext uri="{BB962C8B-B14F-4D97-AF65-F5344CB8AC3E}">
        <p14:creationId xmlns:p14="http://schemas.microsoft.com/office/powerpoint/2010/main" val="26271223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U</a:t>
            </a:r>
            <a:r>
              <a:rPr lang="en-US" altLang="zh-CN" dirty="0"/>
              <a:t>se </a:t>
            </a:r>
            <a:r>
              <a:rPr lang="en-US" altLang="zh-CN" dirty="0" smtClean="0"/>
              <a:t>case 2</a:t>
            </a:r>
            <a:endParaRPr lang="zh-CN" altLang="en-US" dirty="0"/>
          </a:p>
        </p:txBody>
      </p:sp>
      <p:sp>
        <p:nvSpPr>
          <p:cNvPr id="3" name="内容占位符 2"/>
          <p:cNvSpPr>
            <a:spLocks noGrp="1"/>
          </p:cNvSpPr>
          <p:nvPr>
            <p:ph idx="1"/>
          </p:nvPr>
        </p:nvSpPr>
        <p:spPr/>
        <p:txBody>
          <a:bodyPr/>
          <a:lstStyle/>
          <a:p>
            <a:r>
              <a:rPr lang="pt-BR"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M</a:t>
            </a:r>
            <a:r>
              <a:rPr lang="en-US" altLang="zh-CN" b="1" kern="100" dirty="0" err="1" smtClean="0">
                <a:solidFill>
                  <a:srgbClr val="FF0000"/>
                </a:solidFill>
                <a:latin typeface="Times New Roman" panose="02020603050405020304" pitchFamily="18" charset="0"/>
                <a:ea typeface="楷体" panose="02010609060101010101" pitchFamily="49" charset="-122"/>
                <a:cs typeface="Arial" panose="020B0604020202020204" pitchFamily="34" charset="0"/>
              </a:rPr>
              <a:t>ulti</a:t>
            </a:r>
            <a:r>
              <a:rPr lang="en-US"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-SIM module </a:t>
            </a:r>
            <a:r>
              <a:rPr lang="pt-BR"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supporting </a:t>
            </a:r>
            <a:r>
              <a:rPr lang="pt-BR"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dual Tx/ dual Rx </a:t>
            </a:r>
            <a:r>
              <a:rPr lang="en-US"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can offer more reliable connections for </a:t>
            </a:r>
            <a:r>
              <a:rPr lang="en-US"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v</a:t>
            </a:r>
            <a:r>
              <a:rPr lang="en-GB" altLang="zh-CN" b="1" kern="100" dirty="0" err="1" smtClean="0">
                <a:solidFill>
                  <a:srgbClr val="FF0000"/>
                </a:solidFill>
                <a:latin typeface="Times New Roman" panose="02020603050405020304" pitchFamily="18" charset="0"/>
                <a:ea typeface="楷体" panose="02010609060101010101" pitchFamily="49" charset="-122"/>
                <a:cs typeface="Arial" panose="020B0604020202020204" pitchFamily="34" charset="0"/>
              </a:rPr>
              <a:t>ehicle</a:t>
            </a:r>
            <a:r>
              <a:rPr lang="en-GB"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 </a:t>
            </a:r>
            <a:r>
              <a:rPr lang="en-US"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communication.</a:t>
            </a:r>
          </a:p>
          <a:p>
            <a:r>
              <a:rPr lang="en-GB" altLang="zh-CN" sz="2000" dirty="0"/>
              <a:t>Multi-SIM vehicle module with dual </a:t>
            </a:r>
            <a:r>
              <a:rPr lang="en-GB" altLang="zh-CN" sz="2000" dirty="0" err="1"/>
              <a:t>Tx</a:t>
            </a:r>
            <a:r>
              <a:rPr lang="en-GB" altLang="zh-CN" sz="2000" dirty="0"/>
              <a:t>/ dual Rx capabilities can set up connections with both NW-1 and </a:t>
            </a:r>
            <a:r>
              <a:rPr lang="en-GB" altLang="zh-CN" sz="2000" dirty="0" smtClean="0"/>
              <a:t>NW-2 and application </a:t>
            </a:r>
            <a:r>
              <a:rPr lang="en-GB" altLang="zh-CN" sz="2000" dirty="0"/>
              <a:t>can route data packets through either or both network according to the network service quality</a:t>
            </a:r>
            <a:r>
              <a:rPr lang="en-GB" altLang="zh-CN" sz="2000" dirty="0" smtClean="0"/>
              <a:t>.</a:t>
            </a:r>
            <a:r>
              <a:rPr lang="en-GB" altLang="zh-CN" sz="2000" dirty="0"/>
              <a:t> The server finally aggregates the packets from NW-1 and NW-2 in application </a:t>
            </a:r>
            <a:r>
              <a:rPr lang="en-GB" altLang="zh-CN" sz="2000" dirty="0" smtClean="0"/>
              <a:t>layer.</a:t>
            </a:r>
            <a:endParaRPr lang="zh-CN" altLang="en-US" sz="2000"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endParaRPr>
          </a:p>
        </p:txBody>
      </p:sp>
      <p:grpSp>
        <p:nvGrpSpPr>
          <p:cNvPr id="15" name="组合 14"/>
          <p:cNvGrpSpPr/>
          <p:nvPr/>
        </p:nvGrpSpPr>
        <p:grpSpPr>
          <a:xfrm>
            <a:off x="3520271" y="3858058"/>
            <a:ext cx="5530744" cy="2796287"/>
            <a:chOff x="3520271" y="3781858"/>
            <a:chExt cx="5530744" cy="2796287"/>
          </a:xfrm>
        </p:grpSpPr>
        <p:sp>
          <p:nvSpPr>
            <p:cNvPr id="12" name="椭圆 11"/>
            <p:cNvSpPr/>
            <p:nvPr/>
          </p:nvSpPr>
          <p:spPr>
            <a:xfrm>
              <a:off x="6287248" y="5140951"/>
              <a:ext cx="2763767" cy="136676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520271" y="5151622"/>
              <a:ext cx="3526118" cy="142652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10"/>
            <p:cNvSpPr>
              <a:spLocks noEditPoints="1"/>
            </p:cNvSpPr>
            <p:nvPr/>
          </p:nvSpPr>
          <p:spPr bwMode="auto">
            <a:xfrm>
              <a:off x="4973564" y="5032535"/>
              <a:ext cx="415925" cy="560387"/>
            </a:xfrm>
            <a:custGeom>
              <a:avLst/>
              <a:gdLst>
                <a:gd name="T0" fmla="*/ 262 w 262"/>
                <a:gd name="T1" fmla="*/ 353 h 353"/>
                <a:gd name="T2" fmla="*/ 130 w 262"/>
                <a:gd name="T3" fmla="*/ 0 h 353"/>
                <a:gd name="T4" fmla="*/ 0 w 262"/>
                <a:gd name="T5" fmla="*/ 353 h 353"/>
                <a:gd name="T6" fmla="*/ 20 w 262"/>
                <a:gd name="T7" fmla="*/ 353 h 353"/>
                <a:gd name="T8" fmla="*/ 26 w 262"/>
                <a:gd name="T9" fmla="*/ 336 h 353"/>
                <a:gd name="T10" fmla="*/ 130 w 262"/>
                <a:gd name="T11" fmla="*/ 277 h 353"/>
                <a:gd name="T12" fmla="*/ 232 w 262"/>
                <a:gd name="T13" fmla="*/ 333 h 353"/>
                <a:gd name="T14" fmla="*/ 240 w 262"/>
                <a:gd name="T15" fmla="*/ 353 h 353"/>
                <a:gd name="T16" fmla="*/ 262 w 262"/>
                <a:gd name="T17" fmla="*/ 353 h 353"/>
                <a:gd name="T18" fmla="*/ 130 w 262"/>
                <a:gd name="T19" fmla="*/ 167 h 353"/>
                <a:gd name="T20" fmla="*/ 189 w 262"/>
                <a:gd name="T21" fmla="*/ 221 h 353"/>
                <a:gd name="T22" fmla="*/ 130 w 262"/>
                <a:gd name="T23" fmla="*/ 255 h 353"/>
                <a:gd name="T24" fmla="*/ 71 w 262"/>
                <a:gd name="T25" fmla="*/ 223 h 353"/>
                <a:gd name="T26" fmla="*/ 130 w 262"/>
                <a:gd name="T27" fmla="*/ 167 h 353"/>
                <a:gd name="T28" fmla="*/ 82 w 262"/>
                <a:gd name="T29" fmla="*/ 186 h 353"/>
                <a:gd name="T30" fmla="*/ 99 w 262"/>
                <a:gd name="T31" fmla="*/ 138 h 353"/>
                <a:gd name="T32" fmla="*/ 116 w 262"/>
                <a:gd name="T33" fmla="*/ 154 h 353"/>
                <a:gd name="T34" fmla="*/ 82 w 262"/>
                <a:gd name="T35" fmla="*/ 186 h 353"/>
                <a:gd name="T36" fmla="*/ 144 w 262"/>
                <a:gd name="T37" fmla="*/ 154 h 353"/>
                <a:gd name="T38" fmla="*/ 160 w 262"/>
                <a:gd name="T39" fmla="*/ 137 h 353"/>
                <a:gd name="T40" fmla="*/ 178 w 262"/>
                <a:gd name="T41" fmla="*/ 185 h 353"/>
                <a:gd name="T42" fmla="*/ 144 w 262"/>
                <a:gd name="T43" fmla="*/ 154 h 353"/>
                <a:gd name="T44" fmla="*/ 153 w 262"/>
                <a:gd name="T45" fmla="*/ 118 h 353"/>
                <a:gd name="T46" fmla="*/ 130 w 262"/>
                <a:gd name="T47" fmla="*/ 140 h 353"/>
                <a:gd name="T48" fmla="*/ 107 w 262"/>
                <a:gd name="T49" fmla="*/ 119 h 353"/>
                <a:gd name="T50" fmla="*/ 130 w 262"/>
                <a:gd name="T51" fmla="*/ 56 h 353"/>
                <a:gd name="T52" fmla="*/ 153 w 262"/>
                <a:gd name="T53" fmla="*/ 118 h 353"/>
                <a:gd name="T54" fmla="*/ 37 w 262"/>
                <a:gd name="T55" fmla="*/ 308 h 353"/>
                <a:gd name="T56" fmla="*/ 62 w 262"/>
                <a:gd name="T57" fmla="*/ 240 h 353"/>
                <a:gd name="T58" fmla="*/ 110 w 262"/>
                <a:gd name="T59" fmla="*/ 266 h 353"/>
                <a:gd name="T60" fmla="*/ 37 w 262"/>
                <a:gd name="T61" fmla="*/ 308 h 353"/>
                <a:gd name="T62" fmla="*/ 150 w 262"/>
                <a:gd name="T63" fmla="*/ 266 h 353"/>
                <a:gd name="T64" fmla="*/ 198 w 262"/>
                <a:gd name="T65" fmla="*/ 239 h 353"/>
                <a:gd name="T66" fmla="*/ 223 w 262"/>
                <a:gd name="T67" fmla="*/ 306 h 353"/>
                <a:gd name="T68" fmla="*/ 150 w 262"/>
                <a:gd name="T69" fmla="*/ 266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2" h="353">
                  <a:moveTo>
                    <a:pt x="262" y="353"/>
                  </a:moveTo>
                  <a:lnTo>
                    <a:pt x="130" y="0"/>
                  </a:lnTo>
                  <a:lnTo>
                    <a:pt x="0" y="353"/>
                  </a:lnTo>
                  <a:lnTo>
                    <a:pt x="20" y="353"/>
                  </a:lnTo>
                  <a:lnTo>
                    <a:pt x="26" y="336"/>
                  </a:lnTo>
                  <a:lnTo>
                    <a:pt x="130" y="277"/>
                  </a:lnTo>
                  <a:lnTo>
                    <a:pt x="232" y="333"/>
                  </a:lnTo>
                  <a:lnTo>
                    <a:pt x="240" y="353"/>
                  </a:lnTo>
                  <a:lnTo>
                    <a:pt x="262" y="353"/>
                  </a:lnTo>
                  <a:close/>
                  <a:moveTo>
                    <a:pt x="130" y="167"/>
                  </a:moveTo>
                  <a:lnTo>
                    <a:pt x="189" y="221"/>
                  </a:lnTo>
                  <a:lnTo>
                    <a:pt x="130" y="255"/>
                  </a:lnTo>
                  <a:lnTo>
                    <a:pt x="71" y="223"/>
                  </a:lnTo>
                  <a:lnTo>
                    <a:pt x="130" y="167"/>
                  </a:lnTo>
                  <a:close/>
                  <a:moveTo>
                    <a:pt x="82" y="186"/>
                  </a:moveTo>
                  <a:lnTo>
                    <a:pt x="99" y="138"/>
                  </a:lnTo>
                  <a:lnTo>
                    <a:pt x="116" y="154"/>
                  </a:lnTo>
                  <a:lnTo>
                    <a:pt x="82" y="186"/>
                  </a:lnTo>
                  <a:close/>
                  <a:moveTo>
                    <a:pt x="144" y="154"/>
                  </a:moveTo>
                  <a:lnTo>
                    <a:pt x="160" y="137"/>
                  </a:lnTo>
                  <a:lnTo>
                    <a:pt x="178" y="185"/>
                  </a:lnTo>
                  <a:lnTo>
                    <a:pt x="144" y="154"/>
                  </a:lnTo>
                  <a:close/>
                  <a:moveTo>
                    <a:pt x="153" y="118"/>
                  </a:moveTo>
                  <a:lnTo>
                    <a:pt x="130" y="140"/>
                  </a:lnTo>
                  <a:lnTo>
                    <a:pt x="107" y="119"/>
                  </a:lnTo>
                  <a:lnTo>
                    <a:pt x="130" y="56"/>
                  </a:lnTo>
                  <a:lnTo>
                    <a:pt x="153" y="118"/>
                  </a:lnTo>
                  <a:close/>
                  <a:moveTo>
                    <a:pt x="37" y="308"/>
                  </a:moveTo>
                  <a:lnTo>
                    <a:pt x="62" y="240"/>
                  </a:lnTo>
                  <a:lnTo>
                    <a:pt x="110" y="266"/>
                  </a:lnTo>
                  <a:lnTo>
                    <a:pt x="37" y="308"/>
                  </a:lnTo>
                  <a:close/>
                  <a:moveTo>
                    <a:pt x="150" y="266"/>
                  </a:moveTo>
                  <a:lnTo>
                    <a:pt x="198" y="239"/>
                  </a:lnTo>
                  <a:lnTo>
                    <a:pt x="223" y="306"/>
                  </a:lnTo>
                  <a:lnTo>
                    <a:pt x="150" y="26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9"/>
            <p:cNvSpPr>
              <a:spLocks noEditPoints="1"/>
            </p:cNvSpPr>
            <p:nvPr/>
          </p:nvSpPr>
          <p:spPr bwMode="auto">
            <a:xfrm>
              <a:off x="5018013" y="4759485"/>
              <a:ext cx="327025" cy="273050"/>
            </a:xfrm>
            <a:custGeom>
              <a:avLst/>
              <a:gdLst>
                <a:gd name="T0" fmla="*/ 606 w 656"/>
                <a:gd name="T1" fmla="*/ 275 h 547"/>
                <a:gd name="T2" fmla="*/ 483 w 656"/>
                <a:gd name="T3" fmla="*/ 501 h 547"/>
                <a:gd name="T4" fmla="*/ 505 w 656"/>
                <a:gd name="T5" fmla="*/ 547 h 547"/>
                <a:gd name="T6" fmla="*/ 656 w 656"/>
                <a:gd name="T7" fmla="*/ 275 h 547"/>
                <a:gd name="T8" fmla="*/ 656 w 656"/>
                <a:gd name="T9" fmla="*/ 274 h 547"/>
                <a:gd name="T10" fmla="*/ 656 w 656"/>
                <a:gd name="T11" fmla="*/ 272 h 547"/>
                <a:gd name="T12" fmla="*/ 505 w 656"/>
                <a:gd name="T13" fmla="*/ 0 h 547"/>
                <a:gd name="T14" fmla="*/ 483 w 656"/>
                <a:gd name="T15" fmla="*/ 46 h 547"/>
                <a:gd name="T16" fmla="*/ 606 w 656"/>
                <a:gd name="T17" fmla="*/ 272 h 547"/>
                <a:gd name="T18" fmla="*/ 605 w 656"/>
                <a:gd name="T19" fmla="*/ 273 h 547"/>
                <a:gd name="T20" fmla="*/ 605 w 656"/>
                <a:gd name="T21" fmla="*/ 273 h 547"/>
                <a:gd name="T22" fmla="*/ 605 w 656"/>
                <a:gd name="T23" fmla="*/ 274 h 547"/>
                <a:gd name="T24" fmla="*/ 605 w 656"/>
                <a:gd name="T25" fmla="*/ 274 h 547"/>
                <a:gd name="T26" fmla="*/ 605 w 656"/>
                <a:gd name="T27" fmla="*/ 274 h 547"/>
                <a:gd name="T28" fmla="*/ 606 w 656"/>
                <a:gd name="T29" fmla="*/ 275 h 547"/>
                <a:gd name="T30" fmla="*/ 435 w 656"/>
                <a:gd name="T31" fmla="*/ 171 h 547"/>
                <a:gd name="T32" fmla="*/ 481 w 656"/>
                <a:gd name="T33" fmla="*/ 275 h 547"/>
                <a:gd name="T34" fmla="*/ 435 w 656"/>
                <a:gd name="T35" fmla="*/ 379 h 547"/>
                <a:gd name="T36" fmla="*/ 457 w 656"/>
                <a:gd name="T37" fmla="*/ 426 h 547"/>
                <a:gd name="T38" fmla="*/ 531 w 656"/>
                <a:gd name="T39" fmla="*/ 276 h 547"/>
                <a:gd name="T40" fmla="*/ 531 w 656"/>
                <a:gd name="T41" fmla="*/ 276 h 547"/>
                <a:gd name="T42" fmla="*/ 531 w 656"/>
                <a:gd name="T43" fmla="*/ 275 h 547"/>
                <a:gd name="T44" fmla="*/ 531 w 656"/>
                <a:gd name="T45" fmla="*/ 275 h 547"/>
                <a:gd name="T46" fmla="*/ 531 w 656"/>
                <a:gd name="T47" fmla="*/ 275 h 547"/>
                <a:gd name="T48" fmla="*/ 531 w 656"/>
                <a:gd name="T49" fmla="*/ 273 h 547"/>
                <a:gd name="T50" fmla="*/ 531 w 656"/>
                <a:gd name="T51" fmla="*/ 273 h 547"/>
                <a:gd name="T52" fmla="*/ 457 w 656"/>
                <a:gd name="T53" fmla="*/ 124 h 547"/>
                <a:gd name="T54" fmla="*/ 435 w 656"/>
                <a:gd name="T55" fmla="*/ 171 h 547"/>
                <a:gd name="T56" fmla="*/ 50 w 656"/>
                <a:gd name="T57" fmla="*/ 275 h 547"/>
                <a:gd name="T58" fmla="*/ 50 w 656"/>
                <a:gd name="T59" fmla="*/ 274 h 547"/>
                <a:gd name="T60" fmla="*/ 50 w 656"/>
                <a:gd name="T61" fmla="*/ 273 h 547"/>
                <a:gd name="T62" fmla="*/ 50 w 656"/>
                <a:gd name="T63" fmla="*/ 272 h 547"/>
                <a:gd name="T64" fmla="*/ 173 w 656"/>
                <a:gd name="T65" fmla="*/ 46 h 547"/>
                <a:gd name="T66" fmla="*/ 151 w 656"/>
                <a:gd name="T67" fmla="*/ 0 h 547"/>
                <a:gd name="T68" fmla="*/ 0 w 656"/>
                <a:gd name="T69" fmla="*/ 272 h 547"/>
                <a:gd name="T70" fmla="*/ 0 w 656"/>
                <a:gd name="T71" fmla="*/ 274 h 547"/>
                <a:gd name="T72" fmla="*/ 0 w 656"/>
                <a:gd name="T73" fmla="*/ 275 h 547"/>
                <a:gd name="T74" fmla="*/ 151 w 656"/>
                <a:gd name="T75" fmla="*/ 547 h 547"/>
                <a:gd name="T76" fmla="*/ 173 w 656"/>
                <a:gd name="T77" fmla="*/ 501 h 547"/>
                <a:gd name="T78" fmla="*/ 50 w 656"/>
                <a:gd name="T79" fmla="*/ 275 h 547"/>
                <a:gd name="T80" fmla="*/ 225 w 656"/>
                <a:gd name="T81" fmla="*/ 171 h 547"/>
                <a:gd name="T82" fmla="*/ 203 w 656"/>
                <a:gd name="T83" fmla="*/ 124 h 547"/>
                <a:gd name="T84" fmla="*/ 129 w 656"/>
                <a:gd name="T85" fmla="*/ 273 h 547"/>
                <a:gd name="T86" fmla="*/ 129 w 656"/>
                <a:gd name="T87" fmla="*/ 273 h 547"/>
                <a:gd name="T88" fmla="*/ 129 w 656"/>
                <a:gd name="T89" fmla="*/ 275 h 547"/>
                <a:gd name="T90" fmla="*/ 129 w 656"/>
                <a:gd name="T91" fmla="*/ 275 h 547"/>
                <a:gd name="T92" fmla="*/ 129 w 656"/>
                <a:gd name="T93" fmla="*/ 275 h 547"/>
                <a:gd name="T94" fmla="*/ 129 w 656"/>
                <a:gd name="T95" fmla="*/ 276 h 547"/>
                <a:gd name="T96" fmla="*/ 129 w 656"/>
                <a:gd name="T97" fmla="*/ 276 h 547"/>
                <a:gd name="T98" fmla="*/ 203 w 656"/>
                <a:gd name="T99" fmla="*/ 426 h 547"/>
                <a:gd name="T100" fmla="*/ 225 w 656"/>
                <a:gd name="T101" fmla="*/ 379 h 547"/>
                <a:gd name="T102" fmla="*/ 179 w 656"/>
                <a:gd name="T103" fmla="*/ 275 h 547"/>
                <a:gd name="T104" fmla="*/ 225 w 656"/>
                <a:gd name="T105" fmla="*/ 171 h 547"/>
                <a:gd name="T106" fmla="*/ 382 w 656"/>
                <a:gd name="T107" fmla="*/ 275 h 547"/>
                <a:gd name="T108" fmla="*/ 331 w 656"/>
                <a:gd name="T109" fmla="*/ 224 h 547"/>
                <a:gd name="T110" fmla="*/ 280 w 656"/>
                <a:gd name="T111" fmla="*/ 275 h 547"/>
                <a:gd name="T112" fmla="*/ 331 w 656"/>
                <a:gd name="T113" fmla="*/ 327 h 547"/>
                <a:gd name="T114" fmla="*/ 382 w 656"/>
                <a:gd name="T115" fmla="*/ 275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6" h="547">
                  <a:moveTo>
                    <a:pt x="606" y="275"/>
                  </a:moveTo>
                  <a:cubicBezTo>
                    <a:pt x="606" y="369"/>
                    <a:pt x="557" y="453"/>
                    <a:pt x="483" y="501"/>
                  </a:cubicBezTo>
                  <a:lnTo>
                    <a:pt x="505" y="547"/>
                  </a:lnTo>
                  <a:cubicBezTo>
                    <a:pt x="595" y="490"/>
                    <a:pt x="656" y="389"/>
                    <a:pt x="656" y="275"/>
                  </a:cubicBezTo>
                  <a:cubicBezTo>
                    <a:pt x="656" y="274"/>
                    <a:pt x="656" y="274"/>
                    <a:pt x="656" y="274"/>
                  </a:cubicBezTo>
                  <a:cubicBezTo>
                    <a:pt x="656" y="273"/>
                    <a:pt x="656" y="273"/>
                    <a:pt x="656" y="272"/>
                  </a:cubicBezTo>
                  <a:cubicBezTo>
                    <a:pt x="656" y="158"/>
                    <a:pt x="595" y="57"/>
                    <a:pt x="505" y="0"/>
                  </a:cubicBezTo>
                  <a:lnTo>
                    <a:pt x="483" y="46"/>
                  </a:lnTo>
                  <a:cubicBezTo>
                    <a:pt x="557" y="94"/>
                    <a:pt x="606" y="178"/>
                    <a:pt x="606" y="272"/>
                  </a:cubicBezTo>
                  <a:cubicBezTo>
                    <a:pt x="606" y="273"/>
                    <a:pt x="606" y="273"/>
                    <a:pt x="605" y="273"/>
                  </a:cubicBezTo>
                  <a:lnTo>
                    <a:pt x="605" y="273"/>
                  </a:lnTo>
                  <a:cubicBezTo>
                    <a:pt x="605" y="273"/>
                    <a:pt x="605" y="274"/>
                    <a:pt x="605" y="274"/>
                  </a:cubicBezTo>
                  <a:cubicBezTo>
                    <a:pt x="605" y="274"/>
                    <a:pt x="605" y="274"/>
                    <a:pt x="605" y="274"/>
                  </a:cubicBezTo>
                  <a:lnTo>
                    <a:pt x="605" y="274"/>
                  </a:lnTo>
                  <a:cubicBezTo>
                    <a:pt x="606" y="274"/>
                    <a:pt x="606" y="274"/>
                    <a:pt x="606" y="275"/>
                  </a:cubicBezTo>
                  <a:close/>
                  <a:moveTo>
                    <a:pt x="435" y="171"/>
                  </a:moveTo>
                  <a:cubicBezTo>
                    <a:pt x="463" y="197"/>
                    <a:pt x="481" y="234"/>
                    <a:pt x="481" y="275"/>
                  </a:cubicBezTo>
                  <a:cubicBezTo>
                    <a:pt x="481" y="316"/>
                    <a:pt x="463" y="353"/>
                    <a:pt x="435" y="379"/>
                  </a:cubicBezTo>
                  <a:lnTo>
                    <a:pt x="457" y="426"/>
                  </a:lnTo>
                  <a:cubicBezTo>
                    <a:pt x="502" y="391"/>
                    <a:pt x="531" y="337"/>
                    <a:pt x="531" y="276"/>
                  </a:cubicBezTo>
                  <a:lnTo>
                    <a:pt x="531" y="276"/>
                  </a:lnTo>
                  <a:cubicBezTo>
                    <a:pt x="531" y="276"/>
                    <a:pt x="531" y="276"/>
                    <a:pt x="531" y="275"/>
                  </a:cubicBezTo>
                  <a:cubicBezTo>
                    <a:pt x="531" y="275"/>
                    <a:pt x="531" y="275"/>
                    <a:pt x="531" y="275"/>
                  </a:cubicBezTo>
                  <a:cubicBezTo>
                    <a:pt x="531" y="275"/>
                    <a:pt x="531" y="275"/>
                    <a:pt x="531" y="275"/>
                  </a:cubicBezTo>
                  <a:cubicBezTo>
                    <a:pt x="531" y="274"/>
                    <a:pt x="531" y="274"/>
                    <a:pt x="531" y="273"/>
                  </a:cubicBezTo>
                  <a:lnTo>
                    <a:pt x="531" y="273"/>
                  </a:lnTo>
                  <a:cubicBezTo>
                    <a:pt x="531" y="213"/>
                    <a:pt x="502" y="159"/>
                    <a:pt x="457" y="124"/>
                  </a:cubicBezTo>
                  <a:lnTo>
                    <a:pt x="435" y="171"/>
                  </a:lnTo>
                  <a:close/>
                  <a:moveTo>
                    <a:pt x="50" y="275"/>
                  </a:moveTo>
                  <a:cubicBezTo>
                    <a:pt x="50" y="274"/>
                    <a:pt x="50" y="274"/>
                    <a:pt x="50" y="274"/>
                  </a:cubicBezTo>
                  <a:lnTo>
                    <a:pt x="50" y="273"/>
                  </a:lnTo>
                  <a:cubicBezTo>
                    <a:pt x="50" y="273"/>
                    <a:pt x="50" y="273"/>
                    <a:pt x="50" y="272"/>
                  </a:cubicBezTo>
                  <a:cubicBezTo>
                    <a:pt x="50" y="178"/>
                    <a:pt x="99" y="94"/>
                    <a:pt x="173" y="46"/>
                  </a:cubicBezTo>
                  <a:lnTo>
                    <a:pt x="151" y="0"/>
                  </a:lnTo>
                  <a:cubicBezTo>
                    <a:pt x="61" y="57"/>
                    <a:pt x="0" y="158"/>
                    <a:pt x="0" y="272"/>
                  </a:cubicBezTo>
                  <a:cubicBezTo>
                    <a:pt x="0" y="273"/>
                    <a:pt x="0" y="273"/>
                    <a:pt x="0" y="274"/>
                  </a:cubicBezTo>
                  <a:cubicBezTo>
                    <a:pt x="0" y="274"/>
                    <a:pt x="0" y="274"/>
                    <a:pt x="0" y="275"/>
                  </a:cubicBezTo>
                  <a:cubicBezTo>
                    <a:pt x="0" y="389"/>
                    <a:pt x="61" y="490"/>
                    <a:pt x="151" y="547"/>
                  </a:cubicBezTo>
                  <a:lnTo>
                    <a:pt x="173" y="501"/>
                  </a:lnTo>
                  <a:cubicBezTo>
                    <a:pt x="99" y="453"/>
                    <a:pt x="50" y="369"/>
                    <a:pt x="50" y="275"/>
                  </a:cubicBezTo>
                  <a:close/>
                  <a:moveTo>
                    <a:pt x="225" y="171"/>
                  </a:moveTo>
                  <a:lnTo>
                    <a:pt x="203" y="124"/>
                  </a:lnTo>
                  <a:cubicBezTo>
                    <a:pt x="159" y="159"/>
                    <a:pt x="130" y="213"/>
                    <a:pt x="129" y="273"/>
                  </a:cubicBezTo>
                  <a:lnTo>
                    <a:pt x="129" y="273"/>
                  </a:lnTo>
                  <a:cubicBezTo>
                    <a:pt x="129" y="274"/>
                    <a:pt x="129" y="274"/>
                    <a:pt x="129" y="275"/>
                  </a:cubicBezTo>
                  <a:cubicBezTo>
                    <a:pt x="129" y="275"/>
                    <a:pt x="129" y="275"/>
                    <a:pt x="129" y="275"/>
                  </a:cubicBezTo>
                  <a:cubicBezTo>
                    <a:pt x="129" y="275"/>
                    <a:pt x="129" y="275"/>
                    <a:pt x="129" y="275"/>
                  </a:cubicBezTo>
                  <a:cubicBezTo>
                    <a:pt x="129" y="276"/>
                    <a:pt x="129" y="276"/>
                    <a:pt x="129" y="276"/>
                  </a:cubicBezTo>
                  <a:lnTo>
                    <a:pt x="129" y="276"/>
                  </a:lnTo>
                  <a:cubicBezTo>
                    <a:pt x="130" y="337"/>
                    <a:pt x="159" y="391"/>
                    <a:pt x="203" y="426"/>
                  </a:cubicBezTo>
                  <a:lnTo>
                    <a:pt x="225" y="379"/>
                  </a:lnTo>
                  <a:cubicBezTo>
                    <a:pt x="197" y="353"/>
                    <a:pt x="179" y="316"/>
                    <a:pt x="179" y="275"/>
                  </a:cubicBezTo>
                  <a:cubicBezTo>
                    <a:pt x="179" y="234"/>
                    <a:pt x="197" y="197"/>
                    <a:pt x="225" y="171"/>
                  </a:cubicBezTo>
                  <a:close/>
                  <a:moveTo>
                    <a:pt x="382" y="275"/>
                  </a:moveTo>
                  <a:cubicBezTo>
                    <a:pt x="382" y="247"/>
                    <a:pt x="359" y="224"/>
                    <a:pt x="331" y="224"/>
                  </a:cubicBezTo>
                  <a:cubicBezTo>
                    <a:pt x="303" y="224"/>
                    <a:pt x="280" y="247"/>
                    <a:pt x="280" y="275"/>
                  </a:cubicBezTo>
                  <a:cubicBezTo>
                    <a:pt x="280" y="304"/>
                    <a:pt x="303" y="327"/>
                    <a:pt x="331" y="327"/>
                  </a:cubicBezTo>
                  <a:cubicBezTo>
                    <a:pt x="359" y="327"/>
                    <a:pt x="382" y="304"/>
                    <a:pt x="382" y="275"/>
                  </a:cubicBezTo>
                  <a:close/>
                </a:path>
              </a:pathLst>
            </a:custGeom>
            <a:noFill/>
            <a:ln w="7938"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7669132" y="5004516"/>
              <a:ext cx="415925" cy="560387"/>
            </a:xfrm>
            <a:custGeom>
              <a:avLst/>
              <a:gdLst>
                <a:gd name="T0" fmla="*/ 262 w 262"/>
                <a:gd name="T1" fmla="*/ 353 h 353"/>
                <a:gd name="T2" fmla="*/ 130 w 262"/>
                <a:gd name="T3" fmla="*/ 0 h 353"/>
                <a:gd name="T4" fmla="*/ 0 w 262"/>
                <a:gd name="T5" fmla="*/ 353 h 353"/>
                <a:gd name="T6" fmla="*/ 20 w 262"/>
                <a:gd name="T7" fmla="*/ 353 h 353"/>
                <a:gd name="T8" fmla="*/ 26 w 262"/>
                <a:gd name="T9" fmla="*/ 336 h 353"/>
                <a:gd name="T10" fmla="*/ 130 w 262"/>
                <a:gd name="T11" fmla="*/ 277 h 353"/>
                <a:gd name="T12" fmla="*/ 232 w 262"/>
                <a:gd name="T13" fmla="*/ 333 h 353"/>
                <a:gd name="T14" fmla="*/ 240 w 262"/>
                <a:gd name="T15" fmla="*/ 353 h 353"/>
                <a:gd name="T16" fmla="*/ 262 w 262"/>
                <a:gd name="T17" fmla="*/ 353 h 353"/>
                <a:gd name="T18" fmla="*/ 130 w 262"/>
                <a:gd name="T19" fmla="*/ 167 h 353"/>
                <a:gd name="T20" fmla="*/ 189 w 262"/>
                <a:gd name="T21" fmla="*/ 221 h 353"/>
                <a:gd name="T22" fmla="*/ 130 w 262"/>
                <a:gd name="T23" fmla="*/ 255 h 353"/>
                <a:gd name="T24" fmla="*/ 71 w 262"/>
                <a:gd name="T25" fmla="*/ 223 h 353"/>
                <a:gd name="T26" fmla="*/ 130 w 262"/>
                <a:gd name="T27" fmla="*/ 167 h 353"/>
                <a:gd name="T28" fmla="*/ 82 w 262"/>
                <a:gd name="T29" fmla="*/ 186 h 353"/>
                <a:gd name="T30" fmla="*/ 99 w 262"/>
                <a:gd name="T31" fmla="*/ 138 h 353"/>
                <a:gd name="T32" fmla="*/ 116 w 262"/>
                <a:gd name="T33" fmla="*/ 154 h 353"/>
                <a:gd name="T34" fmla="*/ 82 w 262"/>
                <a:gd name="T35" fmla="*/ 186 h 353"/>
                <a:gd name="T36" fmla="*/ 144 w 262"/>
                <a:gd name="T37" fmla="*/ 154 h 353"/>
                <a:gd name="T38" fmla="*/ 160 w 262"/>
                <a:gd name="T39" fmla="*/ 137 h 353"/>
                <a:gd name="T40" fmla="*/ 178 w 262"/>
                <a:gd name="T41" fmla="*/ 185 h 353"/>
                <a:gd name="T42" fmla="*/ 144 w 262"/>
                <a:gd name="T43" fmla="*/ 154 h 353"/>
                <a:gd name="T44" fmla="*/ 153 w 262"/>
                <a:gd name="T45" fmla="*/ 118 h 353"/>
                <a:gd name="T46" fmla="*/ 130 w 262"/>
                <a:gd name="T47" fmla="*/ 140 h 353"/>
                <a:gd name="T48" fmla="*/ 107 w 262"/>
                <a:gd name="T49" fmla="*/ 119 h 353"/>
                <a:gd name="T50" fmla="*/ 130 w 262"/>
                <a:gd name="T51" fmla="*/ 56 h 353"/>
                <a:gd name="T52" fmla="*/ 153 w 262"/>
                <a:gd name="T53" fmla="*/ 118 h 353"/>
                <a:gd name="T54" fmla="*/ 37 w 262"/>
                <a:gd name="T55" fmla="*/ 308 h 353"/>
                <a:gd name="T56" fmla="*/ 62 w 262"/>
                <a:gd name="T57" fmla="*/ 240 h 353"/>
                <a:gd name="T58" fmla="*/ 110 w 262"/>
                <a:gd name="T59" fmla="*/ 266 h 353"/>
                <a:gd name="T60" fmla="*/ 37 w 262"/>
                <a:gd name="T61" fmla="*/ 308 h 353"/>
                <a:gd name="T62" fmla="*/ 150 w 262"/>
                <a:gd name="T63" fmla="*/ 266 h 353"/>
                <a:gd name="T64" fmla="*/ 198 w 262"/>
                <a:gd name="T65" fmla="*/ 239 h 353"/>
                <a:gd name="T66" fmla="*/ 223 w 262"/>
                <a:gd name="T67" fmla="*/ 306 h 353"/>
                <a:gd name="T68" fmla="*/ 150 w 262"/>
                <a:gd name="T69" fmla="*/ 266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2" h="353">
                  <a:moveTo>
                    <a:pt x="262" y="353"/>
                  </a:moveTo>
                  <a:lnTo>
                    <a:pt x="130" y="0"/>
                  </a:lnTo>
                  <a:lnTo>
                    <a:pt x="0" y="353"/>
                  </a:lnTo>
                  <a:lnTo>
                    <a:pt x="20" y="353"/>
                  </a:lnTo>
                  <a:lnTo>
                    <a:pt x="26" y="336"/>
                  </a:lnTo>
                  <a:lnTo>
                    <a:pt x="130" y="277"/>
                  </a:lnTo>
                  <a:lnTo>
                    <a:pt x="232" y="333"/>
                  </a:lnTo>
                  <a:lnTo>
                    <a:pt x="240" y="353"/>
                  </a:lnTo>
                  <a:lnTo>
                    <a:pt x="262" y="353"/>
                  </a:lnTo>
                  <a:close/>
                  <a:moveTo>
                    <a:pt x="130" y="167"/>
                  </a:moveTo>
                  <a:lnTo>
                    <a:pt x="189" y="221"/>
                  </a:lnTo>
                  <a:lnTo>
                    <a:pt x="130" y="255"/>
                  </a:lnTo>
                  <a:lnTo>
                    <a:pt x="71" y="223"/>
                  </a:lnTo>
                  <a:lnTo>
                    <a:pt x="130" y="167"/>
                  </a:lnTo>
                  <a:close/>
                  <a:moveTo>
                    <a:pt x="82" y="186"/>
                  </a:moveTo>
                  <a:lnTo>
                    <a:pt x="99" y="138"/>
                  </a:lnTo>
                  <a:lnTo>
                    <a:pt x="116" y="154"/>
                  </a:lnTo>
                  <a:lnTo>
                    <a:pt x="82" y="186"/>
                  </a:lnTo>
                  <a:close/>
                  <a:moveTo>
                    <a:pt x="144" y="154"/>
                  </a:moveTo>
                  <a:lnTo>
                    <a:pt x="160" y="137"/>
                  </a:lnTo>
                  <a:lnTo>
                    <a:pt x="178" y="185"/>
                  </a:lnTo>
                  <a:lnTo>
                    <a:pt x="144" y="154"/>
                  </a:lnTo>
                  <a:close/>
                  <a:moveTo>
                    <a:pt x="153" y="118"/>
                  </a:moveTo>
                  <a:lnTo>
                    <a:pt x="130" y="140"/>
                  </a:lnTo>
                  <a:lnTo>
                    <a:pt x="107" y="119"/>
                  </a:lnTo>
                  <a:lnTo>
                    <a:pt x="130" y="56"/>
                  </a:lnTo>
                  <a:lnTo>
                    <a:pt x="153" y="118"/>
                  </a:lnTo>
                  <a:close/>
                  <a:moveTo>
                    <a:pt x="37" y="308"/>
                  </a:moveTo>
                  <a:lnTo>
                    <a:pt x="62" y="240"/>
                  </a:lnTo>
                  <a:lnTo>
                    <a:pt x="110" y="266"/>
                  </a:lnTo>
                  <a:lnTo>
                    <a:pt x="37" y="308"/>
                  </a:lnTo>
                  <a:close/>
                  <a:moveTo>
                    <a:pt x="150" y="266"/>
                  </a:moveTo>
                  <a:lnTo>
                    <a:pt x="198" y="239"/>
                  </a:lnTo>
                  <a:lnTo>
                    <a:pt x="223" y="306"/>
                  </a:lnTo>
                  <a:lnTo>
                    <a:pt x="150" y="26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9"/>
            <p:cNvSpPr>
              <a:spLocks noEditPoints="1"/>
            </p:cNvSpPr>
            <p:nvPr/>
          </p:nvSpPr>
          <p:spPr bwMode="auto">
            <a:xfrm>
              <a:off x="7713581" y="4731466"/>
              <a:ext cx="327025" cy="273050"/>
            </a:xfrm>
            <a:custGeom>
              <a:avLst/>
              <a:gdLst>
                <a:gd name="T0" fmla="*/ 606 w 656"/>
                <a:gd name="T1" fmla="*/ 275 h 547"/>
                <a:gd name="T2" fmla="*/ 483 w 656"/>
                <a:gd name="T3" fmla="*/ 501 h 547"/>
                <a:gd name="T4" fmla="*/ 505 w 656"/>
                <a:gd name="T5" fmla="*/ 547 h 547"/>
                <a:gd name="T6" fmla="*/ 656 w 656"/>
                <a:gd name="T7" fmla="*/ 275 h 547"/>
                <a:gd name="T8" fmla="*/ 656 w 656"/>
                <a:gd name="T9" fmla="*/ 274 h 547"/>
                <a:gd name="T10" fmla="*/ 656 w 656"/>
                <a:gd name="T11" fmla="*/ 272 h 547"/>
                <a:gd name="T12" fmla="*/ 505 w 656"/>
                <a:gd name="T13" fmla="*/ 0 h 547"/>
                <a:gd name="T14" fmla="*/ 483 w 656"/>
                <a:gd name="T15" fmla="*/ 46 h 547"/>
                <a:gd name="T16" fmla="*/ 606 w 656"/>
                <a:gd name="T17" fmla="*/ 272 h 547"/>
                <a:gd name="T18" fmla="*/ 605 w 656"/>
                <a:gd name="T19" fmla="*/ 273 h 547"/>
                <a:gd name="T20" fmla="*/ 605 w 656"/>
                <a:gd name="T21" fmla="*/ 273 h 547"/>
                <a:gd name="T22" fmla="*/ 605 w 656"/>
                <a:gd name="T23" fmla="*/ 274 h 547"/>
                <a:gd name="T24" fmla="*/ 605 w 656"/>
                <a:gd name="T25" fmla="*/ 274 h 547"/>
                <a:gd name="T26" fmla="*/ 605 w 656"/>
                <a:gd name="T27" fmla="*/ 274 h 547"/>
                <a:gd name="T28" fmla="*/ 606 w 656"/>
                <a:gd name="T29" fmla="*/ 275 h 547"/>
                <a:gd name="T30" fmla="*/ 435 w 656"/>
                <a:gd name="T31" fmla="*/ 171 h 547"/>
                <a:gd name="T32" fmla="*/ 481 w 656"/>
                <a:gd name="T33" fmla="*/ 275 h 547"/>
                <a:gd name="T34" fmla="*/ 435 w 656"/>
                <a:gd name="T35" fmla="*/ 379 h 547"/>
                <a:gd name="T36" fmla="*/ 457 w 656"/>
                <a:gd name="T37" fmla="*/ 426 h 547"/>
                <a:gd name="T38" fmla="*/ 531 w 656"/>
                <a:gd name="T39" fmla="*/ 276 h 547"/>
                <a:gd name="T40" fmla="*/ 531 w 656"/>
                <a:gd name="T41" fmla="*/ 276 h 547"/>
                <a:gd name="T42" fmla="*/ 531 w 656"/>
                <a:gd name="T43" fmla="*/ 275 h 547"/>
                <a:gd name="T44" fmla="*/ 531 w 656"/>
                <a:gd name="T45" fmla="*/ 275 h 547"/>
                <a:gd name="T46" fmla="*/ 531 w 656"/>
                <a:gd name="T47" fmla="*/ 275 h 547"/>
                <a:gd name="T48" fmla="*/ 531 w 656"/>
                <a:gd name="T49" fmla="*/ 273 h 547"/>
                <a:gd name="T50" fmla="*/ 531 w 656"/>
                <a:gd name="T51" fmla="*/ 273 h 547"/>
                <a:gd name="T52" fmla="*/ 457 w 656"/>
                <a:gd name="T53" fmla="*/ 124 h 547"/>
                <a:gd name="T54" fmla="*/ 435 w 656"/>
                <a:gd name="T55" fmla="*/ 171 h 547"/>
                <a:gd name="T56" fmla="*/ 50 w 656"/>
                <a:gd name="T57" fmla="*/ 275 h 547"/>
                <a:gd name="T58" fmla="*/ 50 w 656"/>
                <a:gd name="T59" fmla="*/ 274 h 547"/>
                <a:gd name="T60" fmla="*/ 50 w 656"/>
                <a:gd name="T61" fmla="*/ 273 h 547"/>
                <a:gd name="T62" fmla="*/ 50 w 656"/>
                <a:gd name="T63" fmla="*/ 272 h 547"/>
                <a:gd name="T64" fmla="*/ 173 w 656"/>
                <a:gd name="T65" fmla="*/ 46 h 547"/>
                <a:gd name="T66" fmla="*/ 151 w 656"/>
                <a:gd name="T67" fmla="*/ 0 h 547"/>
                <a:gd name="T68" fmla="*/ 0 w 656"/>
                <a:gd name="T69" fmla="*/ 272 h 547"/>
                <a:gd name="T70" fmla="*/ 0 w 656"/>
                <a:gd name="T71" fmla="*/ 274 h 547"/>
                <a:gd name="T72" fmla="*/ 0 w 656"/>
                <a:gd name="T73" fmla="*/ 275 h 547"/>
                <a:gd name="T74" fmla="*/ 151 w 656"/>
                <a:gd name="T75" fmla="*/ 547 h 547"/>
                <a:gd name="T76" fmla="*/ 173 w 656"/>
                <a:gd name="T77" fmla="*/ 501 h 547"/>
                <a:gd name="T78" fmla="*/ 50 w 656"/>
                <a:gd name="T79" fmla="*/ 275 h 547"/>
                <a:gd name="T80" fmla="*/ 225 w 656"/>
                <a:gd name="T81" fmla="*/ 171 h 547"/>
                <a:gd name="T82" fmla="*/ 203 w 656"/>
                <a:gd name="T83" fmla="*/ 124 h 547"/>
                <a:gd name="T84" fmla="*/ 129 w 656"/>
                <a:gd name="T85" fmla="*/ 273 h 547"/>
                <a:gd name="T86" fmla="*/ 129 w 656"/>
                <a:gd name="T87" fmla="*/ 273 h 547"/>
                <a:gd name="T88" fmla="*/ 129 w 656"/>
                <a:gd name="T89" fmla="*/ 275 h 547"/>
                <a:gd name="T90" fmla="*/ 129 w 656"/>
                <a:gd name="T91" fmla="*/ 275 h 547"/>
                <a:gd name="T92" fmla="*/ 129 w 656"/>
                <a:gd name="T93" fmla="*/ 275 h 547"/>
                <a:gd name="T94" fmla="*/ 129 w 656"/>
                <a:gd name="T95" fmla="*/ 276 h 547"/>
                <a:gd name="T96" fmla="*/ 129 w 656"/>
                <a:gd name="T97" fmla="*/ 276 h 547"/>
                <a:gd name="T98" fmla="*/ 203 w 656"/>
                <a:gd name="T99" fmla="*/ 426 h 547"/>
                <a:gd name="T100" fmla="*/ 225 w 656"/>
                <a:gd name="T101" fmla="*/ 379 h 547"/>
                <a:gd name="T102" fmla="*/ 179 w 656"/>
                <a:gd name="T103" fmla="*/ 275 h 547"/>
                <a:gd name="T104" fmla="*/ 225 w 656"/>
                <a:gd name="T105" fmla="*/ 171 h 547"/>
                <a:gd name="T106" fmla="*/ 382 w 656"/>
                <a:gd name="T107" fmla="*/ 275 h 547"/>
                <a:gd name="T108" fmla="*/ 331 w 656"/>
                <a:gd name="T109" fmla="*/ 224 h 547"/>
                <a:gd name="T110" fmla="*/ 280 w 656"/>
                <a:gd name="T111" fmla="*/ 275 h 547"/>
                <a:gd name="T112" fmla="*/ 331 w 656"/>
                <a:gd name="T113" fmla="*/ 327 h 547"/>
                <a:gd name="T114" fmla="*/ 382 w 656"/>
                <a:gd name="T115" fmla="*/ 275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6" h="547">
                  <a:moveTo>
                    <a:pt x="606" y="275"/>
                  </a:moveTo>
                  <a:cubicBezTo>
                    <a:pt x="606" y="369"/>
                    <a:pt x="557" y="453"/>
                    <a:pt x="483" y="501"/>
                  </a:cubicBezTo>
                  <a:lnTo>
                    <a:pt x="505" y="547"/>
                  </a:lnTo>
                  <a:cubicBezTo>
                    <a:pt x="595" y="490"/>
                    <a:pt x="656" y="389"/>
                    <a:pt x="656" y="275"/>
                  </a:cubicBezTo>
                  <a:cubicBezTo>
                    <a:pt x="656" y="274"/>
                    <a:pt x="656" y="274"/>
                    <a:pt x="656" y="274"/>
                  </a:cubicBezTo>
                  <a:cubicBezTo>
                    <a:pt x="656" y="273"/>
                    <a:pt x="656" y="273"/>
                    <a:pt x="656" y="272"/>
                  </a:cubicBezTo>
                  <a:cubicBezTo>
                    <a:pt x="656" y="158"/>
                    <a:pt x="595" y="57"/>
                    <a:pt x="505" y="0"/>
                  </a:cubicBezTo>
                  <a:lnTo>
                    <a:pt x="483" y="46"/>
                  </a:lnTo>
                  <a:cubicBezTo>
                    <a:pt x="557" y="94"/>
                    <a:pt x="606" y="178"/>
                    <a:pt x="606" y="272"/>
                  </a:cubicBezTo>
                  <a:cubicBezTo>
                    <a:pt x="606" y="273"/>
                    <a:pt x="606" y="273"/>
                    <a:pt x="605" y="273"/>
                  </a:cubicBezTo>
                  <a:lnTo>
                    <a:pt x="605" y="273"/>
                  </a:lnTo>
                  <a:cubicBezTo>
                    <a:pt x="605" y="273"/>
                    <a:pt x="605" y="274"/>
                    <a:pt x="605" y="274"/>
                  </a:cubicBezTo>
                  <a:cubicBezTo>
                    <a:pt x="605" y="274"/>
                    <a:pt x="605" y="274"/>
                    <a:pt x="605" y="274"/>
                  </a:cubicBezTo>
                  <a:lnTo>
                    <a:pt x="605" y="274"/>
                  </a:lnTo>
                  <a:cubicBezTo>
                    <a:pt x="606" y="274"/>
                    <a:pt x="606" y="274"/>
                    <a:pt x="606" y="275"/>
                  </a:cubicBezTo>
                  <a:close/>
                  <a:moveTo>
                    <a:pt x="435" y="171"/>
                  </a:moveTo>
                  <a:cubicBezTo>
                    <a:pt x="463" y="197"/>
                    <a:pt x="481" y="234"/>
                    <a:pt x="481" y="275"/>
                  </a:cubicBezTo>
                  <a:cubicBezTo>
                    <a:pt x="481" y="316"/>
                    <a:pt x="463" y="353"/>
                    <a:pt x="435" y="379"/>
                  </a:cubicBezTo>
                  <a:lnTo>
                    <a:pt x="457" y="426"/>
                  </a:lnTo>
                  <a:cubicBezTo>
                    <a:pt x="502" y="391"/>
                    <a:pt x="531" y="337"/>
                    <a:pt x="531" y="276"/>
                  </a:cubicBezTo>
                  <a:lnTo>
                    <a:pt x="531" y="276"/>
                  </a:lnTo>
                  <a:cubicBezTo>
                    <a:pt x="531" y="276"/>
                    <a:pt x="531" y="276"/>
                    <a:pt x="531" y="275"/>
                  </a:cubicBezTo>
                  <a:cubicBezTo>
                    <a:pt x="531" y="275"/>
                    <a:pt x="531" y="275"/>
                    <a:pt x="531" y="275"/>
                  </a:cubicBezTo>
                  <a:cubicBezTo>
                    <a:pt x="531" y="275"/>
                    <a:pt x="531" y="275"/>
                    <a:pt x="531" y="275"/>
                  </a:cubicBezTo>
                  <a:cubicBezTo>
                    <a:pt x="531" y="274"/>
                    <a:pt x="531" y="274"/>
                    <a:pt x="531" y="273"/>
                  </a:cubicBezTo>
                  <a:lnTo>
                    <a:pt x="531" y="273"/>
                  </a:lnTo>
                  <a:cubicBezTo>
                    <a:pt x="531" y="213"/>
                    <a:pt x="502" y="159"/>
                    <a:pt x="457" y="124"/>
                  </a:cubicBezTo>
                  <a:lnTo>
                    <a:pt x="435" y="171"/>
                  </a:lnTo>
                  <a:close/>
                  <a:moveTo>
                    <a:pt x="50" y="275"/>
                  </a:moveTo>
                  <a:cubicBezTo>
                    <a:pt x="50" y="274"/>
                    <a:pt x="50" y="274"/>
                    <a:pt x="50" y="274"/>
                  </a:cubicBezTo>
                  <a:lnTo>
                    <a:pt x="50" y="273"/>
                  </a:lnTo>
                  <a:cubicBezTo>
                    <a:pt x="50" y="273"/>
                    <a:pt x="50" y="273"/>
                    <a:pt x="50" y="272"/>
                  </a:cubicBezTo>
                  <a:cubicBezTo>
                    <a:pt x="50" y="178"/>
                    <a:pt x="99" y="94"/>
                    <a:pt x="173" y="46"/>
                  </a:cubicBezTo>
                  <a:lnTo>
                    <a:pt x="151" y="0"/>
                  </a:lnTo>
                  <a:cubicBezTo>
                    <a:pt x="61" y="57"/>
                    <a:pt x="0" y="158"/>
                    <a:pt x="0" y="272"/>
                  </a:cubicBezTo>
                  <a:cubicBezTo>
                    <a:pt x="0" y="273"/>
                    <a:pt x="0" y="273"/>
                    <a:pt x="0" y="274"/>
                  </a:cubicBezTo>
                  <a:cubicBezTo>
                    <a:pt x="0" y="274"/>
                    <a:pt x="0" y="274"/>
                    <a:pt x="0" y="275"/>
                  </a:cubicBezTo>
                  <a:cubicBezTo>
                    <a:pt x="0" y="389"/>
                    <a:pt x="61" y="490"/>
                    <a:pt x="151" y="547"/>
                  </a:cubicBezTo>
                  <a:lnTo>
                    <a:pt x="173" y="501"/>
                  </a:lnTo>
                  <a:cubicBezTo>
                    <a:pt x="99" y="453"/>
                    <a:pt x="50" y="369"/>
                    <a:pt x="50" y="275"/>
                  </a:cubicBezTo>
                  <a:close/>
                  <a:moveTo>
                    <a:pt x="225" y="171"/>
                  </a:moveTo>
                  <a:lnTo>
                    <a:pt x="203" y="124"/>
                  </a:lnTo>
                  <a:cubicBezTo>
                    <a:pt x="159" y="159"/>
                    <a:pt x="130" y="213"/>
                    <a:pt x="129" y="273"/>
                  </a:cubicBezTo>
                  <a:lnTo>
                    <a:pt x="129" y="273"/>
                  </a:lnTo>
                  <a:cubicBezTo>
                    <a:pt x="129" y="274"/>
                    <a:pt x="129" y="274"/>
                    <a:pt x="129" y="275"/>
                  </a:cubicBezTo>
                  <a:cubicBezTo>
                    <a:pt x="129" y="275"/>
                    <a:pt x="129" y="275"/>
                    <a:pt x="129" y="275"/>
                  </a:cubicBezTo>
                  <a:cubicBezTo>
                    <a:pt x="129" y="275"/>
                    <a:pt x="129" y="275"/>
                    <a:pt x="129" y="275"/>
                  </a:cubicBezTo>
                  <a:cubicBezTo>
                    <a:pt x="129" y="276"/>
                    <a:pt x="129" y="276"/>
                    <a:pt x="129" y="276"/>
                  </a:cubicBezTo>
                  <a:lnTo>
                    <a:pt x="129" y="276"/>
                  </a:lnTo>
                  <a:cubicBezTo>
                    <a:pt x="130" y="337"/>
                    <a:pt x="159" y="391"/>
                    <a:pt x="203" y="426"/>
                  </a:cubicBezTo>
                  <a:lnTo>
                    <a:pt x="225" y="379"/>
                  </a:lnTo>
                  <a:cubicBezTo>
                    <a:pt x="197" y="353"/>
                    <a:pt x="179" y="316"/>
                    <a:pt x="179" y="275"/>
                  </a:cubicBezTo>
                  <a:cubicBezTo>
                    <a:pt x="179" y="234"/>
                    <a:pt x="197" y="197"/>
                    <a:pt x="225" y="171"/>
                  </a:cubicBezTo>
                  <a:close/>
                  <a:moveTo>
                    <a:pt x="382" y="275"/>
                  </a:moveTo>
                  <a:cubicBezTo>
                    <a:pt x="382" y="247"/>
                    <a:pt x="359" y="224"/>
                    <a:pt x="331" y="224"/>
                  </a:cubicBezTo>
                  <a:cubicBezTo>
                    <a:pt x="303" y="224"/>
                    <a:pt x="280" y="247"/>
                    <a:pt x="280" y="275"/>
                  </a:cubicBezTo>
                  <a:cubicBezTo>
                    <a:pt x="280" y="304"/>
                    <a:pt x="303" y="327"/>
                    <a:pt x="331" y="327"/>
                  </a:cubicBezTo>
                  <a:cubicBezTo>
                    <a:pt x="359" y="327"/>
                    <a:pt x="382" y="304"/>
                    <a:pt x="382" y="275"/>
                  </a:cubicBezTo>
                  <a:close/>
                </a:path>
              </a:pathLst>
            </a:custGeom>
            <a:noFill/>
            <a:ln w="7938"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Freeform 31"/>
            <p:cNvSpPr/>
            <p:nvPr/>
          </p:nvSpPr>
          <p:spPr bwMode="auto">
            <a:xfrm>
              <a:off x="5349102" y="5069982"/>
              <a:ext cx="585534" cy="760812"/>
            </a:xfrm>
            <a:custGeom>
              <a:avLst/>
              <a:gdLst>
                <a:gd name="T0" fmla="*/ 0 w 835"/>
                <a:gd name="T1" fmla="*/ 0 h 304"/>
                <a:gd name="T2" fmla="*/ 515 w 835"/>
                <a:gd name="T3" fmla="*/ 107 h 304"/>
                <a:gd name="T4" fmla="*/ 425 w 835"/>
                <a:gd name="T5" fmla="*/ 187 h 304"/>
                <a:gd name="T6" fmla="*/ 835 w 835"/>
                <a:gd name="T7" fmla="*/ 304 h 304"/>
                <a:gd name="T8" fmla="*/ 320 w 835"/>
                <a:gd name="T9" fmla="*/ 198 h 304"/>
                <a:gd name="T10" fmla="*/ 410 w 835"/>
                <a:gd name="T11" fmla="*/ 117 h 304"/>
                <a:gd name="T12" fmla="*/ 0 w 835"/>
                <a:gd name="T13" fmla="*/ 0 h 304"/>
              </a:gdLst>
              <a:ahLst/>
              <a:cxnLst>
                <a:cxn ang="0">
                  <a:pos x="T0" y="T1"/>
                </a:cxn>
                <a:cxn ang="0">
                  <a:pos x="T2" y="T3"/>
                </a:cxn>
                <a:cxn ang="0">
                  <a:pos x="T4" y="T5"/>
                </a:cxn>
                <a:cxn ang="0">
                  <a:pos x="T6" y="T7"/>
                </a:cxn>
                <a:cxn ang="0">
                  <a:pos x="T8" y="T9"/>
                </a:cxn>
                <a:cxn ang="0">
                  <a:pos x="T10" y="T11"/>
                </a:cxn>
                <a:cxn ang="0">
                  <a:pos x="T12" y="T13"/>
                </a:cxn>
              </a:cxnLst>
              <a:rect l="0" t="0" r="r" b="b"/>
              <a:pathLst>
                <a:path w="835" h="304">
                  <a:moveTo>
                    <a:pt x="0" y="0"/>
                  </a:moveTo>
                  <a:lnTo>
                    <a:pt x="515" y="107"/>
                  </a:lnTo>
                  <a:lnTo>
                    <a:pt x="425" y="187"/>
                  </a:lnTo>
                  <a:lnTo>
                    <a:pt x="835" y="304"/>
                  </a:lnTo>
                  <a:lnTo>
                    <a:pt x="320" y="198"/>
                  </a:lnTo>
                  <a:lnTo>
                    <a:pt x="410" y="117"/>
                  </a:lnTo>
                  <a:lnTo>
                    <a:pt x="0" y="0"/>
                  </a:lnTo>
                  <a:close/>
                </a:path>
              </a:pathLst>
            </a:custGeom>
            <a:noFill/>
            <a:ln w="7938" cap="rnd">
              <a:solidFill>
                <a:srgbClr val="1F477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 name="Freeform 31"/>
            <p:cNvSpPr/>
            <p:nvPr/>
          </p:nvSpPr>
          <p:spPr bwMode="auto">
            <a:xfrm flipH="1">
              <a:off x="6759494" y="5034263"/>
              <a:ext cx="786723" cy="746776"/>
            </a:xfrm>
            <a:custGeom>
              <a:avLst/>
              <a:gdLst>
                <a:gd name="T0" fmla="*/ 0 w 835"/>
                <a:gd name="T1" fmla="*/ 0 h 304"/>
                <a:gd name="T2" fmla="*/ 515 w 835"/>
                <a:gd name="T3" fmla="*/ 107 h 304"/>
                <a:gd name="T4" fmla="*/ 425 w 835"/>
                <a:gd name="T5" fmla="*/ 187 h 304"/>
                <a:gd name="T6" fmla="*/ 835 w 835"/>
                <a:gd name="T7" fmla="*/ 304 h 304"/>
                <a:gd name="T8" fmla="*/ 320 w 835"/>
                <a:gd name="T9" fmla="*/ 198 h 304"/>
                <a:gd name="T10" fmla="*/ 410 w 835"/>
                <a:gd name="T11" fmla="*/ 117 h 304"/>
                <a:gd name="T12" fmla="*/ 0 w 835"/>
                <a:gd name="T13" fmla="*/ 0 h 304"/>
              </a:gdLst>
              <a:ahLst/>
              <a:cxnLst>
                <a:cxn ang="0">
                  <a:pos x="T0" y="T1"/>
                </a:cxn>
                <a:cxn ang="0">
                  <a:pos x="T2" y="T3"/>
                </a:cxn>
                <a:cxn ang="0">
                  <a:pos x="T4" y="T5"/>
                </a:cxn>
                <a:cxn ang="0">
                  <a:pos x="T6" y="T7"/>
                </a:cxn>
                <a:cxn ang="0">
                  <a:pos x="T8" y="T9"/>
                </a:cxn>
                <a:cxn ang="0">
                  <a:pos x="T10" y="T11"/>
                </a:cxn>
                <a:cxn ang="0">
                  <a:pos x="T12" y="T13"/>
                </a:cxn>
              </a:cxnLst>
              <a:rect l="0" t="0" r="r" b="b"/>
              <a:pathLst>
                <a:path w="835" h="304">
                  <a:moveTo>
                    <a:pt x="0" y="0"/>
                  </a:moveTo>
                  <a:lnTo>
                    <a:pt x="515" y="107"/>
                  </a:lnTo>
                  <a:lnTo>
                    <a:pt x="425" y="187"/>
                  </a:lnTo>
                  <a:lnTo>
                    <a:pt x="835" y="304"/>
                  </a:lnTo>
                  <a:lnTo>
                    <a:pt x="320" y="198"/>
                  </a:lnTo>
                  <a:lnTo>
                    <a:pt x="410" y="117"/>
                  </a:lnTo>
                  <a:lnTo>
                    <a:pt x="0" y="0"/>
                  </a:lnTo>
                  <a:close/>
                </a:path>
              </a:pathLst>
            </a:custGeom>
            <a:noFill/>
            <a:ln w="7938" cap="rnd">
              <a:solidFill>
                <a:srgbClr val="1F477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13" name="Picture 41" descr="c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11314" y="5875337"/>
              <a:ext cx="1368425" cy="3778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138539" y="4780423"/>
              <a:ext cx="864737" cy="338554"/>
            </a:xfrm>
            <a:prstGeom prst="rect">
              <a:avLst/>
            </a:prstGeom>
            <a:noFill/>
          </p:spPr>
          <p:txBody>
            <a:bodyPr wrap="square" rtlCol="0">
              <a:spAutoFit/>
            </a:bodyPr>
            <a:lstStyle/>
            <a:p>
              <a:r>
                <a:rPr lang="en-US" altLang="zh-CN" sz="1600" dirty="0" smtClean="0"/>
                <a:t>NW-1</a:t>
              </a:r>
              <a:endParaRPr lang="zh-CN" altLang="en-US" sz="1600" dirty="0"/>
            </a:p>
          </p:txBody>
        </p:sp>
        <p:sp>
          <p:nvSpPr>
            <p:cNvPr id="14" name="TextBox 13"/>
            <p:cNvSpPr txBox="1"/>
            <p:nvPr/>
          </p:nvSpPr>
          <p:spPr>
            <a:xfrm>
              <a:off x="8186278" y="4783428"/>
              <a:ext cx="864737" cy="338554"/>
            </a:xfrm>
            <a:prstGeom prst="rect">
              <a:avLst/>
            </a:prstGeom>
            <a:noFill/>
          </p:spPr>
          <p:txBody>
            <a:bodyPr wrap="square" rtlCol="0">
              <a:spAutoFit/>
            </a:bodyPr>
            <a:lstStyle/>
            <a:p>
              <a:r>
                <a:rPr lang="en-US" altLang="zh-CN" sz="1600" dirty="0" smtClean="0"/>
                <a:t>NW-2</a:t>
              </a:r>
              <a:endParaRPr lang="zh-CN" altLang="en-US" sz="1600" dirty="0"/>
            </a:p>
          </p:txBody>
        </p:sp>
        <p:cxnSp>
          <p:nvCxnSpPr>
            <p:cNvPr id="17" name="曲线连接符 16"/>
            <p:cNvCxnSpPr>
              <a:endCxn id="30" idx="3"/>
            </p:cNvCxnSpPr>
            <p:nvPr/>
          </p:nvCxnSpPr>
          <p:spPr>
            <a:xfrm rot="5400000" flipH="1" flipV="1">
              <a:off x="5859849" y="5133486"/>
              <a:ext cx="1512152" cy="44579"/>
            </a:xfrm>
            <a:prstGeom prst="curvedConnector4">
              <a:avLst>
                <a:gd name="adj1" fmla="val 40777"/>
                <a:gd name="adj2" fmla="val 1951769"/>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曲线连接符 18"/>
            <p:cNvCxnSpPr>
              <a:endCxn id="30" idx="1"/>
            </p:cNvCxnSpPr>
            <p:nvPr/>
          </p:nvCxnSpPr>
          <p:spPr>
            <a:xfrm rot="16200000" flipV="1">
              <a:off x="5714156" y="4972792"/>
              <a:ext cx="1424839" cy="278653"/>
            </a:xfrm>
            <a:prstGeom prst="curvedConnector4">
              <a:avLst>
                <a:gd name="adj1" fmla="val 19711"/>
                <a:gd name="adj2" fmla="val 343834"/>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22" name="Group 98"/>
            <p:cNvGrpSpPr/>
            <p:nvPr/>
          </p:nvGrpSpPr>
          <p:grpSpPr bwMode="auto">
            <a:xfrm>
              <a:off x="4875773" y="4056222"/>
              <a:ext cx="1058863" cy="769938"/>
              <a:chOff x="1664" y="2804"/>
              <a:chExt cx="667" cy="485"/>
            </a:xfrm>
          </p:grpSpPr>
          <p:sp>
            <p:nvSpPr>
              <p:cNvPr id="23" name="Freeform 96"/>
              <p:cNvSpPr/>
              <p:nvPr/>
            </p:nvSpPr>
            <p:spPr bwMode="auto">
              <a:xfrm>
                <a:off x="1667" y="2928"/>
                <a:ext cx="661" cy="361"/>
              </a:xfrm>
              <a:custGeom>
                <a:avLst/>
                <a:gdLst>
                  <a:gd name="T0" fmla="*/ 98 w 1983"/>
                  <a:gd name="T1" fmla="*/ 70 h 1083"/>
                  <a:gd name="T2" fmla="*/ 0 w 1983"/>
                  <a:gd name="T3" fmla="*/ 422 h 1083"/>
                  <a:gd name="T4" fmla="*/ 46 w 1983"/>
                  <a:gd name="T5" fmla="*/ 551 h 1083"/>
                  <a:gd name="T6" fmla="*/ 82 w 1983"/>
                  <a:gd name="T7" fmla="*/ 602 h 1083"/>
                  <a:gd name="T8" fmla="*/ 130 w 1983"/>
                  <a:gd name="T9" fmla="*/ 646 h 1083"/>
                  <a:gd name="T10" fmla="*/ 184 w 1983"/>
                  <a:gd name="T11" fmla="*/ 685 h 1083"/>
                  <a:gd name="T12" fmla="*/ 232 w 1983"/>
                  <a:gd name="T13" fmla="*/ 708 h 1083"/>
                  <a:gd name="T14" fmla="*/ 281 w 1983"/>
                  <a:gd name="T15" fmla="*/ 726 h 1083"/>
                  <a:gd name="T16" fmla="*/ 297 w 1983"/>
                  <a:gd name="T17" fmla="*/ 730 h 1083"/>
                  <a:gd name="T18" fmla="*/ 318 w 1983"/>
                  <a:gd name="T19" fmla="*/ 734 h 1083"/>
                  <a:gd name="T20" fmla="*/ 341 w 1983"/>
                  <a:gd name="T21" fmla="*/ 739 h 1083"/>
                  <a:gd name="T22" fmla="*/ 406 w 1983"/>
                  <a:gd name="T23" fmla="*/ 753 h 1083"/>
                  <a:gd name="T24" fmla="*/ 432 w 1983"/>
                  <a:gd name="T25" fmla="*/ 825 h 1083"/>
                  <a:gd name="T26" fmla="*/ 461 w 1983"/>
                  <a:gd name="T27" fmla="*/ 872 h 1083"/>
                  <a:gd name="T28" fmla="*/ 509 w 1983"/>
                  <a:gd name="T29" fmla="*/ 930 h 1083"/>
                  <a:gd name="T30" fmla="*/ 553 w 1983"/>
                  <a:gd name="T31" fmla="*/ 966 h 1083"/>
                  <a:gd name="T32" fmla="*/ 590 w 1983"/>
                  <a:gd name="T33" fmla="*/ 992 h 1083"/>
                  <a:gd name="T34" fmla="*/ 626 w 1983"/>
                  <a:gd name="T35" fmla="*/ 1012 h 1083"/>
                  <a:gd name="T36" fmla="*/ 648 w 1983"/>
                  <a:gd name="T37" fmla="*/ 1024 h 1083"/>
                  <a:gd name="T38" fmla="*/ 665 w 1983"/>
                  <a:gd name="T39" fmla="*/ 1029 h 1083"/>
                  <a:gd name="T40" fmla="*/ 692 w 1983"/>
                  <a:gd name="T41" fmla="*/ 1042 h 1083"/>
                  <a:gd name="T42" fmla="*/ 724 w 1983"/>
                  <a:gd name="T43" fmla="*/ 1054 h 1083"/>
                  <a:gd name="T44" fmla="*/ 771 w 1983"/>
                  <a:gd name="T45" fmla="*/ 1065 h 1083"/>
                  <a:gd name="T46" fmla="*/ 811 w 1983"/>
                  <a:gd name="T47" fmla="*/ 1073 h 1083"/>
                  <a:gd name="T48" fmla="*/ 862 w 1983"/>
                  <a:gd name="T49" fmla="*/ 1078 h 1083"/>
                  <a:gd name="T50" fmla="*/ 939 w 1983"/>
                  <a:gd name="T51" fmla="*/ 1083 h 1083"/>
                  <a:gd name="T52" fmla="*/ 1034 w 1983"/>
                  <a:gd name="T53" fmla="*/ 1070 h 1083"/>
                  <a:gd name="T54" fmla="*/ 1082 w 1983"/>
                  <a:gd name="T55" fmla="*/ 1060 h 1083"/>
                  <a:gd name="T56" fmla="*/ 1128 w 1983"/>
                  <a:gd name="T57" fmla="*/ 1045 h 1083"/>
                  <a:gd name="T58" fmla="*/ 1223 w 1983"/>
                  <a:gd name="T59" fmla="*/ 996 h 1083"/>
                  <a:gd name="T60" fmla="*/ 1260 w 1983"/>
                  <a:gd name="T61" fmla="*/ 967 h 1083"/>
                  <a:gd name="T62" fmla="*/ 1302 w 1983"/>
                  <a:gd name="T63" fmla="*/ 926 h 1083"/>
                  <a:gd name="T64" fmla="*/ 1338 w 1983"/>
                  <a:gd name="T65" fmla="*/ 904 h 1083"/>
                  <a:gd name="T66" fmla="*/ 1434 w 1983"/>
                  <a:gd name="T67" fmla="*/ 881 h 1083"/>
                  <a:gd name="T68" fmla="*/ 1483 w 1983"/>
                  <a:gd name="T69" fmla="*/ 862 h 1083"/>
                  <a:gd name="T70" fmla="*/ 1529 w 1983"/>
                  <a:gd name="T71" fmla="*/ 836 h 1083"/>
                  <a:gd name="T72" fmla="*/ 1601 w 1983"/>
                  <a:gd name="T73" fmla="*/ 776 h 1083"/>
                  <a:gd name="T74" fmla="*/ 1627 w 1983"/>
                  <a:gd name="T75" fmla="*/ 744 h 1083"/>
                  <a:gd name="T76" fmla="*/ 1641 w 1983"/>
                  <a:gd name="T77" fmla="*/ 720 h 1083"/>
                  <a:gd name="T78" fmla="*/ 1653 w 1983"/>
                  <a:gd name="T79" fmla="*/ 690 h 1083"/>
                  <a:gd name="T80" fmla="*/ 1657 w 1983"/>
                  <a:gd name="T81" fmla="*/ 659 h 1083"/>
                  <a:gd name="T82" fmla="*/ 1657 w 1983"/>
                  <a:gd name="T83" fmla="*/ 628 h 1083"/>
                  <a:gd name="T84" fmla="*/ 1712 w 1983"/>
                  <a:gd name="T85" fmla="*/ 623 h 1083"/>
                  <a:gd name="T86" fmla="*/ 1795 w 1983"/>
                  <a:gd name="T87" fmla="*/ 605 h 1083"/>
                  <a:gd name="T88" fmla="*/ 1832 w 1983"/>
                  <a:gd name="T89" fmla="*/ 587 h 1083"/>
                  <a:gd name="T90" fmla="*/ 1893 w 1983"/>
                  <a:gd name="T91" fmla="*/ 548 h 1083"/>
                  <a:gd name="T92" fmla="*/ 1920 w 1983"/>
                  <a:gd name="T93" fmla="*/ 520 h 1083"/>
                  <a:gd name="T94" fmla="*/ 1960 w 1983"/>
                  <a:gd name="T95" fmla="*/ 440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3" h="1083">
                    <a:moveTo>
                      <a:pt x="1983" y="354"/>
                    </a:moveTo>
                    <a:lnTo>
                      <a:pt x="1765" y="83"/>
                    </a:lnTo>
                    <a:lnTo>
                      <a:pt x="1781" y="0"/>
                    </a:lnTo>
                    <a:lnTo>
                      <a:pt x="98" y="70"/>
                    </a:lnTo>
                    <a:lnTo>
                      <a:pt x="121" y="158"/>
                    </a:lnTo>
                    <a:lnTo>
                      <a:pt x="126" y="170"/>
                    </a:lnTo>
                    <a:lnTo>
                      <a:pt x="127" y="174"/>
                    </a:lnTo>
                    <a:lnTo>
                      <a:pt x="0" y="422"/>
                    </a:lnTo>
                    <a:lnTo>
                      <a:pt x="32" y="517"/>
                    </a:lnTo>
                    <a:lnTo>
                      <a:pt x="36" y="528"/>
                    </a:lnTo>
                    <a:lnTo>
                      <a:pt x="42" y="541"/>
                    </a:lnTo>
                    <a:lnTo>
                      <a:pt x="46" y="551"/>
                    </a:lnTo>
                    <a:lnTo>
                      <a:pt x="59" y="573"/>
                    </a:lnTo>
                    <a:lnTo>
                      <a:pt x="68" y="583"/>
                    </a:lnTo>
                    <a:lnTo>
                      <a:pt x="74" y="593"/>
                    </a:lnTo>
                    <a:lnTo>
                      <a:pt x="82" y="602"/>
                    </a:lnTo>
                    <a:lnTo>
                      <a:pt x="91" y="613"/>
                    </a:lnTo>
                    <a:lnTo>
                      <a:pt x="102" y="622"/>
                    </a:lnTo>
                    <a:lnTo>
                      <a:pt x="121" y="641"/>
                    </a:lnTo>
                    <a:lnTo>
                      <a:pt x="130" y="646"/>
                    </a:lnTo>
                    <a:lnTo>
                      <a:pt x="151" y="664"/>
                    </a:lnTo>
                    <a:lnTo>
                      <a:pt x="163" y="671"/>
                    </a:lnTo>
                    <a:lnTo>
                      <a:pt x="174" y="679"/>
                    </a:lnTo>
                    <a:lnTo>
                      <a:pt x="184" y="685"/>
                    </a:lnTo>
                    <a:lnTo>
                      <a:pt x="197" y="691"/>
                    </a:lnTo>
                    <a:lnTo>
                      <a:pt x="207" y="695"/>
                    </a:lnTo>
                    <a:lnTo>
                      <a:pt x="220" y="703"/>
                    </a:lnTo>
                    <a:lnTo>
                      <a:pt x="232" y="708"/>
                    </a:lnTo>
                    <a:lnTo>
                      <a:pt x="269" y="721"/>
                    </a:lnTo>
                    <a:lnTo>
                      <a:pt x="272" y="724"/>
                    </a:lnTo>
                    <a:lnTo>
                      <a:pt x="276" y="724"/>
                    </a:lnTo>
                    <a:lnTo>
                      <a:pt x="281" y="726"/>
                    </a:lnTo>
                    <a:lnTo>
                      <a:pt x="285" y="726"/>
                    </a:lnTo>
                    <a:lnTo>
                      <a:pt x="289" y="728"/>
                    </a:lnTo>
                    <a:lnTo>
                      <a:pt x="292" y="728"/>
                    </a:lnTo>
                    <a:lnTo>
                      <a:pt x="297" y="730"/>
                    </a:lnTo>
                    <a:lnTo>
                      <a:pt x="301" y="730"/>
                    </a:lnTo>
                    <a:lnTo>
                      <a:pt x="305" y="731"/>
                    </a:lnTo>
                    <a:lnTo>
                      <a:pt x="314" y="731"/>
                    </a:lnTo>
                    <a:lnTo>
                      <a:pt x="318" y="734"/>
                    </a:lnTo>
                    <a:lnTo>
                      <a:pt x="323" y="734"/>
                    </a:lnTo>
                    <a:lnTo>
                      <a:pt x="327" y="736"/>
                    </a:lnTo>
                    <a:lnTo>
                      <a:pt x="338" y="736"/>
                    </a:lnTo>
                    <a:lnTo>
                      <a:pt x="341" y="739"/>
                    </a:lnTo>
                    <a:lnTo>
                      <a:pt x="354" y="739"/>
                    </a:lnTo>
                    <a:lnTo>
                      <a:pt x="358" y="740"/>
                    </a:lnTo>
                    <a:lnTo>
                      <a:pt x="402" y="740"/>
                    </a:lnTo>
                    <a:lnTo>
                      <a:pt x="406" y="753"/>
                    </a:lnTo>
                    <a:lnTo>
                      <a:pt x="410" y="775"/>
                    </a:lnTo>
                    <a:lnTo>
                      <a:pt x="423" y="806"/>
                    </a:lnTo>
                    <a:lnTo>
                      <a:pt x="427" y="815"/>
                    </a:lnTo>
                    <a:lnTo>
                      <a:pt x="432" y="825"/>
                    </a:lnTo>
                    <a:lnTo>
                      <a:pt x="438" y="834"/>
                    </a:lnTo>
                    <a:lnTo>
                      <a:pt x="442" y="845"/>
                    </a:lnTo>
                    <a:lnTo>
                      <a:pt x="455" y="862"/>
                    </a:lnTo>
                    <a:lnTo>
                      <a:pt x="461" y="872"/>
                    </a:lnTo>
                    <a:lnTo>
                      <a:pt x="486" y="907"/>
                    </a:lnTo>
                    <a:lnTo>
                      <a:pt x="495" y="913"/>
                    </a:lnTo>
                    <a:lnTo>
                      <a:pt x="501" y="921"/>
                    </a:lnTo>
                    <a:lnTo>
                      <a:pt x="509" y="930"/>
                    </a:lnTo>
                    <a:lnTo>
                      <a:pt x="518" y="936"/>
                    </a:lnTo>
                    <a:lnTo>
                      <a:pt x="527" y="944"/>
                    </a:lnTo>
                    <a:lnTo>
                      <a:pt x="544" y="957"/>
                    </a:lnTo>
                    <a:lnTo>
                      <a:pt x="553" y="966"/>
                    </a:lnTo>
                    <a:lnTo>
                      <a:pt x="561" y="972"/>
                    </a:lnTo>
                    <a:lnTo>
                      <a:pt x="571" y="979"/>
                    </a:lnTo>
                    <a:lnTo>
                      <a:pt x="580" y="985"/>
                    </a:lnTo>
                    <a:lnTo>
                      <a:pt x="590" y="992"/>
                    </a:lnTo>
                    <a:lnTo>
                      <a:pt x="599" y="998"/>
                    </a:lnTo>
                    <a:lnTo>
                      <a:pt x="610" y="1002"/>
                    </a:lnTo>
                    <a:lnTo>
                      <a:pt x="617" y="1008"/>
                    </a:lnTo>
                    <a:lnTo>
                      <a:pt x="626" y="1012"/>
                    </a:lnTo>
                    <a:lnTo>
                      <a:pt x="629" y="1015"/>
                    </a:lnTo>
                    <a:lnTo>
                      <a:pt x="637" y="1016"/>
                    </a:lnTo>
                    <a:lnTo>
                      <a:pt x="639" y="1019"/>
                    </a:lnTo>
                    <a:lnTo>
                      <a:pt x="648" y="1024"/>
                    </a:lnTo>
                    <a:lnTo>
                      <a:pt x="650" y="1024"/>
                    </a:lnTo>
                    <a:lnTo>
                      <a:pt x="659" y="1028"/>
                    </a:lnTo>
                    <a:lnTo>
                      <a:pt x="660" y="1029"/>
                    </a:lnTo>
                    <a:lnTo>
                      <a:pt x="665" y="1029"/>
                    </a:lnTo>
                    <a:lnTo>
                      <a:pt x="669" y="1032"/>
                    </a:lnTo>
                    <a:lnTo>
                      <a:pt x="671" y="1034"/>
                    </a:lnTo>
                    <a:lnTo>
                      <a:pt x="675" y="1037"/>
                    </a:lnTo>
                    <a:lnTo>
                      <a:pt x="692" y="1042"/>
                    </a:lnTo>
                    <a:lnTo>
                      <a:pt x="701" y="1045"/>
                    </a:lnTo>
                    <a:lnTo>
                      <a:pt x="708" y="1047"/>
                    </a:lnTo>
                    <a:lnTo>
                      <a:pt x="715" y="1050"/>
                    </a:lnTo>
                    <a:lnTo>
                      <a:pt x="724" y="1054"/>
                    </a:lnTo>
                    <a:lnTo>
                      <a:pt x="732" y="1055"/>
                    </a:lnTo>
                    <a:lnTo>
                      <a:pt x="740" y="1057"/>
                    </a:lnTo>
                    <a:lnTo>
                      <a:pt x="764" y="1064"/>
                    </a:lnTo>
                    <a:lnTo>
                      <a:pt x="771" y="1065"/>
                    </a:lnTo>
                    <a:lnTo>
                      <a:pt x="780" y="1068"/>
                    </a:lnTo>
                    <a:lnTo>
                      <a:pt x="788" y="1068"/>
                    </a:lnTo>
                    <a:lnTo>
                      <a:pt x="804" y="1073"/>
                    </a:lnTo>
                    <a:lnTo>
                      <a:pt x="811" y="1073"/>
                    </a:lnTo>
                    <a:lnTo>
                      <a:pt x="820" y="1074"/>
                    </a:lnTo>
                    <a:lnTo>
                      <a:pt x="837" y="1077"/>
                    </a:lnTo>
                    <a:lnTo>
                      <a:pt x="846" y="1078"/>
                    </a:lnTo>
                    <a:lnTo>
                      <a:pt x="862" y="1078"/>
                    </a:lnTo>
                    <a:lnTo>
                      <a:pt x="870" y="1081"/>
                    </a:lnTo>
                    <a:lnTo>
                      <a:pt x="886" y="1081"/>
                    </a:lnTo>
                    <a:lnTo>
                      <a:pt x="902" y="1083"/>
                    </a:lnTo>
                    <a:lnTo>
                      <a:pt x="939" y="1083"/>
                    </a:lnTo>
                    <a:lnTo>
                      <a:pt x="985" y="1078"/>
                    </a:lnTo>
                    <a:lnTo>
                      <a:pt x="998" y="1077"/>
                    </a:lnTo>
                    <a:lnTo>
                      <a:pt x="1008" y="1074"/>
                    </a:lnTo>
                    <a:lnTo>
                      <a:pt x="1034" y="1070"/>
                    </a:lnTo>
                    <a:lnTo>
                      <a:pt x="1044" y="1068"/>
                    </a:lnTo>
                    <a:lnTo>
                      <a:pt x="1057" y="1065"/>
                    </a:lnTo>
                    <a:lnTo>
                      <a:pt x="1069" y="1064"/>
                    </a:lnTo>
                    <a:lnTo>
                      <a:pt x="1082" y="1060"/>
                    </a:lnTo>
                    <a:lnTo>
                      <a:pt x="1092" y="1057"/>
                    </a:lnTo>
                    <a:lnTo>
                      <a:pt x="1105" y="1054"/>
                    </a:lnTo>
                    <a:lnTo>
                      <a:pt x="1115" y="1050"/>
                    </a:lnTo>
                    <a:lnTo>
                      <a:pt x="1128" y="1045"/>
                    </a:lnTo>
                    <a:lnTo>
                      <a:pt x="1159" y="1032"/>
                    </a:lnTo>
                    <a:lnTo>
                      <a:pt x="1171" y="1025"/>
                    </a:lnTo>
                    <a:lnTo>
                      <a:pt x="1181" y="1021"/>
                    </a:lnTo>
                    <a:lnTo>
                      <a:pt x="1223" y="996"/>
                    </a:lnTo>
                    <a:lnTo>
                      <a:pt x="1231" y="989"/>
                    </a:lnTo>
                    <a:lnTo>
                      <a:pt x="1243" y="983"/>
                    </a:lnTo>
                    <a:lnTo>
                      <a:pt x="1252" y="975"/>
                    </a:lnTo>
                    <a:lnTo>
                      <a:pt x="1260" y="967"/>
                    </a:lnTo>
                    <a:lnTo>
                      <a:pt x="1270" y="960"/>
                    </a:lnTo>
                    <a:lnTo>
                      <a:pt x="1287" y="943"/>
                    </a:lnTo>
                    <a:lnTo>
                      <a:pt x="1293" y="934"/>
                    </a:lnTo>
                    <a:lnTo>
                      <a:pt x="1302" y="926"/>
                    </a:lnTo>
                    <a:lnTo>
                      <a:pt x="1310" y="914"/>
                    </a:lnTo>
                    <a:lnTo>
                      <a:pt x="1316" y="907"/>
                    </a:lnTo>
                    <a:lnTo>
                      <a:pt x="1328" y="904"/>
                    </a:lnTo>
                    <a:lnTo>
                      <a:pt x="1338" y="904"/>
                    </a:lnTo>
                    <a:lnTo>
                      <a:pt x="1403" y="891"/>
                    </a:lnTo>
                    <a:lnTo>
                      <a:pt x="1413" y="887"/>
                    </a:lnTo>
                    <a:lnTo>
                      <a:pt x="1423" y="885"/>
                    </a:lnTo>
                    <a:lnTo>
                      <a:pt x="1434" y="881"/>
                    </a:lnTo>
                    <a:lnTo>
                      <a:pt x="1444" y="878"/>
                    </a:lnTo>
                    <a:lnTo>
                      <a:pt x="1453" y="874"/>
                    </a:lnTo>
                    <a:lnTo>
                      <a:pt x="1474" y="867"/>
                    </a:lnTo>
                    <a:lnTo>
                      <a:pt x="1483" y="862"/>
                    </a:lnTo>
                    <a:lnTo>
                      <a:pt x="1493" y="858"/>
                    </a:lnTo>
                    <a:lnTo>
                      <a:pt x="1502" y="854"/>
                    </a:lnTo>
                    <a:lnTo>
                      <a:pt x="1512" y="849"/>
                    </a:lnTo>
                    <a:lnTo>
                      <a:pt x="1529" y="836"/>
                    </a:lnTo>
                    <a:lnTo>
                      <a:pt x="1538" y="832"/>
                    </a:lnTo>
                    <a:lnTo>
                      <a:pt x="1581" y="800"/>
                    </a:lnTo>
                    <a:lnTo>
                      <a:pt x="1595" y="785"/>
                    </a:lnTo>
                    <a:lnTo>
                      <a:pt x="1601" y="776"/>
                    </a:lnTo>
                    <a:lnTo>
                      <a:pt x="1610" y="769"/>
                    </a:lnTo>
                    <a:lnTo>
                      <a:pt x="1617" y="760"/>
                    </a:lnTo>
                    <a:lnTo>
                      <a:pt x="1623" y="753"/>
                    </a:lnTo>
                    <a:lnTo>
                      <a:pt x="1627" y="744"/>
                    </a:lnTo>
                    <a:lnTo>
                      <a:pt x="1630" y="743"/>
                    </a:lnTo>
                    <a:lnTo>
                      <a:pt x="1638" y="726"/>
                    </a:lnTo>
                    <a:lnTo>
                      <a:pt x="1640" y="724"/>
                    </a:lnTo>
                    <a:lnTo>
                      <a:pt x="1641" y="720"/>
                    </a:lnTo>
                    <a:lnTo>
                      <a:pt x="1644" y="711"/>
                    </a:lnTo>
                    <a:lnTo>
                      <a:pt x="1648" y="703"/>
                    </a:lnTo>
                    <a:lnTo>
                      <a:pt x="1648" y="698"/>
                    </a:lnTo>
                    <a:lnTo>
                      <a:pt x="1653" y="690"/>
                    </a:lnTo>
                    <a:lnTo>
                      <a:pt x="1653" y="681"/>
                    </a:lnTo>
                    <a:lnTo>
                      <a:pt x="1654" y="672"/>
                    </a:lnTo>
                    <a:lnTo>
                      <a:pt x="1654" y="664"/>
                    </a:lnTo>
                    <a:lnTo>
                      <a:pt x="1657" y="659"/>
                    </a:lnTo>
                    <a:lnTo>
                      <a:pt x="1657" y="646"/>
                    </a:lnTo>
                    <a:lnTo>
                      <a:pt x="1654" y="642"/>
                    </a:lnTo>
                    <a:lnTo>
                      <a:pt x="1654" y="628"/>
                    </a:lnTo>
                    <a:lnTo>
                      <a:pt x="1657" y="628"/>
                    </a:lnTo>
                    <a:lnTo>
                      <a:pt x="1657" y="626"/>
                    </a:lnTo>
                    <a:lnTo>
                      <a:pt x="1680" y="626"/>
                    </a:lnTo>
                    <a:lnTo>
                      <a:pt x="1690" y="623"/>
                    </a:lnTo>
                    <a:lnTo>
                      <a:pt x="1712" y="623"/>
                    </a:lnTo>
                    <a:lnTo>
                      <a:pt x="1765" y="613"/>
                    </a:lnTo>
                    <a:lnTo>
                      <a:pt x="1774" y="610"/>
                    </a:lnTo>
                    <a:lnTo>
                      <a:pt x="1784" y="609"/>
                    </a:lnTo>
                    <a:lnTo>
                      <a:pt x="1795" y="605"/>
                    </a:lnTo>
                    <a:lnTo>
                      <a:pt x="1804" y="600"/>
                    </a:lnTo>
                    <a:lnTo>
                      <a:pt x="1814" y="596"/>
                    </a:lnTo>
                    <a:lnTo>
                      <a:pt x="1822" y="592"/>
                    </a:lnTo>
                    <a:lnTo>
                      <a:pt x="1832" y="587"/>
                    </a:lnTo>
                    <a:lnTo>
                      <a:pt x="1850" y="579"/>
                    </a:lnTo>
                    <a:lnTo>
                      <a:pt x="1858" y="573"/>
                    </a:lnTo>
                    <a:lnTo>
                      <a:pt x="1867" y="569"/>
                    </a:lnTo>
                    <a:lnTo>
                      <a:pt x="1893" y="548"/>
                    </a:lnTo>
                    <a:lnTo>
                      <a:pt x="1899" y="541"/>
                    </a:lnTo>
                    <a:lnTo>
                      <a:pt x="1907" y="534"/>
                    </a:lnTo>
                    <a:lnTo>
                      <a:pt x="1914" y="525"/>
                    </a:lnTo>
                    <a:lnTo>
                      <a:pt x="1920" y="520"/>
                    </a:lnTo>
                    <a:lnTo>
                      <a:pt x="1939" y="494"/>
                    </a:lnTo>
                    <a:lnTo>
                      <a:pt x="1943" y="484"/>
                    </a:lnTo>
                    <a:lnTo>
                      <a:pt x="1948" y="479"/>
                    </a:lnTo>
                    <a:lnTo>
                      <a:pt x="1960" y="440"/>
                    </a:lnTo>
                    <a:lnTo>
                      <a:pt x="1963" y="436"/>
                    </a:lnTo>
                    <a:lnTo>
                      <a:pt x="1983" y="354"/>
                    </a:lnTo>
                    <a:close/>
                  </a:path>
                </a:pathLst>
              </a:custGeom>
              <a:solidFill>
                <a:srgbClr val="49494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97"/>
              <p:cNvSpPr/>
              <p:nvPr/>
            </p:nvSpPr>
            <p:spPr bwMode="auto">
              <a:xfrm>
                <a:off x="1664" y="2804"/>
                <a:ext cx="667" cy="461"/>
              </a:xfrm>
              <a:custGeom>
                <a:avLst/>
                <a:gdLst>
                  <a:gd name="T0" fmla="*/ 472 w 2002"/>
                  <a:gd name="T1" fmla="*/ 131 h 1384"/>
                  <a:gd name="T2" fmla="*/ 556 w 2002"/>
                  <a:gd name="T3" fmla="*/ 82 h 1384"/>
                  <a:gd name="T4" fmla="*/ 712 w 2002"/>
                  <a:gd name="T5" fmla="*/ 77 h 1384"/>
                  <a:gd name="T6" fmla="*/ 792 w 2002"/>
                  <a:gd name="T7" fmla="*/ 45 h 1384"/>
                  <a:gd name="T8" fmla="*/ 894 w 2002"/>
                  <a:gd name="T9" fmla="*/ 10 h 1384"/>
                  <a:gd name="T10" fmla="*/ 979 w 2002"/>
                  <a:gd name="T11" fmla="*/ 2 h 1384"/>
                  <a:gd name="T12" fmla="*/ 1100 w 2002"/>
                  <a:gd name="T13" fmla="*/ 9 h 1384"/>
                  <a:gd name="T14" fmla="*/ 1198 w 2002"/>
                  <a:gd name="T15" fmla="*/ 32 h 1384"/>
                  <a:gd name="T16" fmla="*/ 1309 w 2002"/>
                  <a:gd name="T17" fmla="*/ 90 h 1384"/>
                  <a:gd name="T18" fmla="*/ 1376 w 2002"/>
                  <a:gd name="T19" fmla="*/ 160 h 1384"/>
                  <a:gd name="T20" fmla="*/ 1402 w 2002"/>
                  <a:gd name="T21" fmla="*/ 185 h 1384"/>
                  <a:gd name="T22" fmla="*/ 1455 w 2002"/>
                  <a:gd name="T23" fmla="*/ 175 h 1384"/>
                  <a:gd name="T24" fmla="*/ 1563 w 2002"/>
                  <a:gd name="T25" fmla="*/ 175 h 1384"/>
                  <a:gd name="T26" fmla="*/ 1616 w 2002"/>
                  <a:gd name="T27" fmla="*/ 185 h 1384"/>
                  <a:gd name="T28" fmla="*/ 1695 w 2002"/>
                  <a:gd name="T29" fmla="*/ 216 h 1384"/>
                  <a:gd name="T30" fmla="*/ 1763 w 2002"/>
                  <a:gd name="T31" fmla="*/ 278 h 1384"/>
                  <a:gd name="T32" fmla="*/ 1789 w 2002"/>
                  <a:gd name="T33" fmla="*/ 327 h 1384"/>
                  <a:gd name="T34" fmla="*/ 1789 w 2002"/>
                  <a:gd name="T35" fmla="*/ 388 h 1384"/>
                  <a:gd name="T36" fmla="*/ 1749 w 2002"/>
                  <a:gd name="T37" fmla="*/ 451 h 1384"/>
                  <a:gd name="T38" fmla="*/ 1820 w 2002"/>
                  <a:gd name="T39" fmla="*/ 465 h 1384"/>
                  <a:gd name="T40" fmla="*/ 1872 w 2002"/>
                  <a:gd name="T41" fmla="*/ 490 h 1384"/>
                  <a:gd name="T42" fmla="*/ 1931 w 2002"/>
                  <a:gd name="T43" fmla="*/ 530 h 1384"/>
                  <a:gd name="T44" fmla="*/ 1977 w 2002"/>
                  <a:gd name="T45" fmla="*/ 591 h 1384"/>
                  <a:gd name="T46" fmla="*/ 1999 w 2002"/>
                  <a:gd name="T47" fmla="*/ 664 h 1384"/>
                  <a:gd name="T48" fmla="*/ 1994 w 2002"/>
                  <a:gd name="T49" fmla="*/ 722 h 1384"/>
                  <a:gd name="T50" fmla="*/ 1953 w 2002"/>
                  <a:gd name="T51" fmla="*/ 807 h 1384"/>
                  <a:gd name="T52" fmla="*/ 1864 w 2002"/>
                  <a:gd name="T53" fmla="*/ 876 h 1384"/>
                  <a:gd name="T54" fmla="*/ 1772 w 2002"/>
                  <a:gd name="T55" fmla="*/ 909 h 1384"/>
                  <a:gd name="T56" fmla="*/ 1681 w 2002"/>
                  <a:gd name="T57" fmla="*/ 916 h 1384"/>
                  <a:gd name="T58" fmla="*/ 1681 w 2002"/>
                  <a:gd name="T59" fmla="*/ 951 h 1384"/>
                  <a:gd name="T60" fmla="*/ 1672 w 2002"/>
                  <a:gd name="T61" fmla="*/ 998 h 1384"/>
                  <a:gd name="T62" fmla="*/ 1628 w 2002"/>
                  <a:gd name="T63" fmla="*/ 1070 h 1384"/>
                  <a:gd name="T64" fmla="*/ 1534 w 2002"/>
                  <a:gd name="T65" fmla="*/ 1145 h 1384"/>
                  <a:gd name="T66" fmla="*/ 1442 w 2002"/>
                  <a:gd name="T67" fmla="*/ 1183 h 1384"/>
                  <a:gd name="T68" fmla="*/ 1326 w 2002"/>
                  <a:gd name="T69" fmla="*/ 1213 h 1384"/>
                  <a:gd name="T70" fmla="*/ 1255 w 2002"/>
                  <a:gd name="T71" fmla="*/ 1283 h 1384"/>
                  <a:gd name="T72" fmla="*/ 1162 w 2002"/>
                  <a:gd name="T73" fmla="*/ 1335 h 1384"/>
                  <a:gd name="T74" fmla="*/ 1080 w 2002"/>
                  <a:gd name="T75" fmla="*/ 1364 h 1384"/>
                  <a:gd name="T76" fmla="*/ 893 w 2002"/>
                  <a:gd name="T77" fmla="*/ 1383 h 1384"/>
                  <a:gd name="T78" fmla="*/ 815 w 2002"/>
                  <a:gd name="T79" fmla="*/ 1377 h 1384"/>
                  <a:gd name="T80" fmla="*/ 716 w 2002"/>
                  <a:gd name="T81" fmla="*/ 1351 h 1384"/>
                  <a:gd name="T82" fmla="*/ 666 w 2002"/>
                  <a:gd name="T83" fmla="*/ 1332 h 1384"/>
                  <a:gd name="T84" fmla="*/ 628 w 2002"/>
                  <a:gd name="T85" fmla="*/ 1315 h 1384"/>
                  <a:gd name="T86" fmla="*/ 559 w 2002"/>
                  <a:gd name="T87" fmla="*/ 1272 h 1384"/>
                  <a:gd name="T88" fmla="*/ 483 w 2002"/>
                  <a:gd name="T89" fmla="*/ 1204 h 1384"/>
                  <a:gd name="T90" fmla="*/ 417 w 2002"/>
                  <a:gd name="T91" fmla="*/ 1100 h 1384"/>
                  <a:gd name="T92" fmla="*/ 351 w 2002"/>
                  <a:gd name="T93" fmla="*/ 1034 h 1384"/>
                  <a:gd name="T94" fmla="*/ 303 w 2002"/>
                  <a:gd name="T95" fmla="*/ 1026 h 1384"/>
                  <a:gd name="T96" fmla="*/ 270 w 2002"/>
                  <a:gd name="T97" fmla="*/ 1018 h 1384"/>
                  <a:gd name="T98" fmla="*/ 172 w 2002"/>
                  <a:gd name="T99" fmla="*/ 977 h 1384"/>
                  <a:gd name="T100" fmla="*/ 85 w 2002"/>
                  <a:gd name="T101" fmla="*/ 913 h 1384"/>
                  <a:gd name="T102" fmla="*/ 16 w 2002"/>
                  <a:gd name="T103" fmla="*/ 804 h 1384"/>
                  <a:gd name="T104" fmla="*/ 3 w 2002"/>
                  <a:gd name="T105" fmla="*/ 706 h 1384"/>
                  <a:gd name="T106" fmla="*/ 24 w 2002"/>
                  <a:gd name="T107" fmla="*/ 643 h 1384"/>
                  <a:gd name="T108" fmla="*/ 76 w 2002"/>
                  <a:gd name="T109" fmla="*/ 581 h 1384"/>
                  <a:gd name="T110" fmla="*/ 142 w 2002"/>
                  <a:gd name="T111" fmla="*/ 545 h 1384"/>
                  <a:gd name="T112" fmla="*/ 155 w 2002"/>
                  <a:gd name="T113" fmla="*/ 517 h 1384"/>
                  <a:gd name="T114" fmla="*/ 124 w 2002"/>
                  <a:gd name="T115" fmla="*/ 477 h 1384"/>
                  <a:gd name="T116" fmla="*/ 102 w 2002"/>
                  <a:gd name="T117" fmla="*/ 411 h 1384"/>
                  <a:gd name="T118" fmla="*/ 119 w 2002"/>
                  <a:gd name="T119" fmla="*/ 327 h 1384"/>
                  <a:gd name="T120" fmla="*/ 208 w 2002"/>
                  <a:gd name="T121" fmla="*/ 232 h 1384"/>
                  <a:gd name="T122" fmla="*/ 296 w 2002"/>
                  <a:gd name="T123" fmla="*/ 192 h 1384"/>
                  <a:gd name="T124" fmla="*/ 405 w 2002"/>
                  <a:gd name="T125" fmla="*/ 17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02" h="1384">
                    <a:moveTo>
                      <a:pt x="430" y="175"/>
                    </a:moveTo>
                    <a:lnTo>
                      <a:pt x="436" y="169"/>
                    </a:lnTo>
                    <a:lnTo>
                      <a:pt x="443" y="160"/>
                    </a:lnTo>
                    <a:lnTo>
                      <a:pt x="450" y="153"/>
                    </a:lnTo>
                    <a:lnTo>
                      <a:pt x="457" y="144"/>
                    </a:lnTo>
                    <a:lnTo>
                      <a:pt x="466" y="139"/>
                    </a:lnTo>
                    <a:lnTo>
                      <a:pt x="472" y="131"/>
                    </a:lnTo>
                    <a:lnTo>
                      <a:pt x="489" y="120"/>
                    </a:lnTo>
                    <a:lnTo>
                      <a:pt x="499" y="113"/>
                    </a:lnTo>
                    <a:lnTo>
                      <a:pt x="508" y="107"/>
                    </a:lnTo>
                    <a:lnTo>
                      <a:pt x="516" y="103"/>
                    </a:lnTo>
                    <a:lnTo>
                      <a:pt x="528" y="95"/>
                    </a:lnTo>
                    <a:lnTo>
                      <a:pt x="536" y="91"/>
                    </a:lnTo>
                    <a:lnTo>
                      <a:pt x="556" y="82"/>
                    </a:lnTo>
                    <a:lnTo>
                      <a:pt x="565" y="81"/>
                    </a:lnTo>
                    <a:lnTo>
                      <a:pt x="577" y="77"/>
                    </a:lnTo>
                    <a:lnTo>
                      <a:pt x="618" y="68"/>
                    </a:lnTo>
                    <a:lnTo>
                      <a:pt x="671" y="68"/>
                    </a:lnTo>
                    <a:lnTo>
                      <a:pt x="693" y="72"/>
                    </a:lnTo>
                    <a:lnTo>
                      <a:pt x="702" y="75"/>
                    </a:lnTo>
                    <a:lnTo>
                      <a:pt x="712" y="77"/>
                    </a:lnTo>
                    <a:lnTo>
                      <a:pt x="733" y="85"/>
                    </a:lnTo>
                    <a:lnTo>
                      <a:pt x="739" y="77"/>
                    </a:lnTo>
                    <a:lnTo>
                      <a:pt x="748" y="71"/>
                    </a:lnTo>
                    <a:lnTo>
                      <a:pt x="756" y="67"/>
                    </a:lnTo>
                    <a:lnTo>
                      <a:pt x="768" y="59"/>
                    </a:lnTo>
                    <a:lnTo>
                      <a:pt x="775" y="54"/>
                    </a:lnTo>
                    <a:lnTo>
                      <a:pt x="792" y="45"/>
                    </a:lnTo>
                    <a:lnTo>
                      <a:pt x="804" y="41"/>
                    </a:lnTo>
                    <a:lnTo>
                      <a:pt x="812" y="36"/>
                    </a:lnTo>
                    <a:lnTo>
                      <a:pt x="833" y="28"/>
                    </a:lnTo>
                    <a:lnTo>
                      <a:pt x="841" y="23"/>
                    </a:lnTo>
                    <a:lnTo>
                      <a:pt x="863" y="19"/>
                    </a:lnTo>
                    <a:lnTo>
                      <a:pt x="873" y="15"/>
                    </a:lnTo>
                    <a:lnTo>
                      <a:pt x="894" y="10"/>
                    </a:lnTo>
                    <a:lnTo>
                      <a:pt x="903" y="9"/>
                    </a:lnTo>
                    <a:lnTo>
                      <a:pt x="913" y="6"/>
                    </a:lnTo>
                    <a:lnTo>
                      <a:pt x="925" y="6"/>
                    </a:lnTo>
                    <a:lnTo>
                      <a:pt x="935" y="5"/>
                    </a:lnTo>
                    <a:lnTo>
                      <a:pt x="946" y="5"/>
                    </a:lnTo>
                    <a:lnTo>
                      <a:pt x="956" y="2"/>
                    </a:lnTo>
                    <a:lnTo>
                      <a:pt x="979" y="2"/>
                    </a:lnTo>
                    <a:lnTo>
                      <a:pt x="991" y="0"/>
                    </a:lnTo>
                    <a:lnTo>
                      <a:pt x="1022" y="0"/>
                    </a:lnTo>
                    <a:lnTo>
                      <a:pt x="1031" y="2"/>
                    </a:lnTo>
                    <a:lnTo>
                      <a:pt x="1051" y="2"/>
                    </a:lnTo>
                    <a:lnTo>
                      <a:pt x="1064" y="5"/>
                    </a:lnTo>
                    <a:lnTo>
                      <a:pt x="1076" y="5"/>
                    </a:lnTo>
                    <a:lnTo>
                      <a:pt x="1100" y="9"/>
                    </a:lnTo>
                    <a:lnTo>
                      <a:pt x="1112" y="10"/>
                    </a:lnTo>
                    <a:lnTo>
                      <a:pt x="1137" y="15"/>
                    </a:lnTo>
                    <a:lnTo>
                      <a:pt x="1149" y="19"/>
                    </a:lnTo>
                    <a:lnTo>
                      <a:pt x="1162" y="22"/>
                    </a:lnTo>
                    <a:lnTo>
                      <a:pt x="1173" y="26"/>
                    </a:lnTo>
                    <a:lnTo>
                      <a:pt x="1186" y="29"/>
                    </a:lnTo>
                    <a:lnTo>
                      <a:pt x="1198" y="32"/>
                    </a:lnTo>
                    <a:lnTo>
                      <a:pt x="1209" y="38"/>
                    </a:lnTo>
                    <a:lnTo>
                      <a:pt x="1234" y="46"/>
                    </a:lnTo>
                    <a:lnTo>
                      <a:pt x="1245" y="51"/>
                    </a:lnTo>
                    <a:lnTo>
                      <a:pt x="1255" y="58"/>
                    </a:lnTo>
                    <a:lnTo>
                      <a:pt x="1268" y="64"/>
                    </a:lnTo>
                    <a:lnTo>
                      <a:pt x="1300" y="82"/>
                    </a:lnTo>
                    <a:lnTo>
                      <a:pt x="1309" y="90"/>
                    </a:lnTo>
                    <a:lnTo>
                      <a:pt x="1320" y="98"/>
                    </a:lnTo>
                    <a:lnTo>
                      <a:pt x="1327" y="104"/>
                    </a:lnTo>
                    <a:lnTo>
                      <a:pt x="1339" y="113"/>
                    </a:lnTo>
                    <a:lnTo>
                      <a:pt x="1356" y="130"/>
                    </a:lnTo>
                    <a:lnTo>
                      <a:pt x="1362" y="139"/>
                    </a:lnTo>
                    <a:lnTo>
                      <a:pt x="1370" y="149"/>
                    </a:lnTo>
                    <a:lnTo>
                      <a:pt x="1376" y="160"/>
                    </a:lnTo>
                    <a:lnTo>
                      <a:pt x="1383" y="169"/>
                    </a:lnTo>
                    <a:lnTo>
                      <a:pt x="1388" y="179"/>
                    </a:lnTo>
                    <a:lnTo>
                      <a:pt x="1389" y="180"/>
                    </a:lnTo>
                    <a:lnTo>
                      <a:pt x="1393" y="180"/>
                    </a:lnTo>
                    <a:lnTo>
                      <a:pt x="1396" y="183"/>
                    </a:lnTo>
                    <a:lnTo>
                      <a:pt x="1401" y="185"/>
                    </a:lnTo>
                    <a:lnTo>
                      <a:pt x="1402" y="185"/>
                    </a:lnTo>
                    <a:lnTo>
                      <a:pt x="1409" y="183"/>
                    </a:lnTo>
                    <a:lnTo>
                      <a:pt x="1414" y="183"/>
                    </a:lnTo>
                    <a:lnTo>
                      <a:pt x="1425" y="179"/>
                    </a:lnTo>
                    <a:lnTo>
                      <a:pt x="1432" y="179"/>
                    </a:lnTo>
                    <a:lnTo>
                      <a:pt x="1438" y="176"/>
                    </a:lnTo>
                    <a:lnTo>
                      <a:pt x="1442" y="175"/>
                    </a:lnTo>
                    <a:lnTo>
                      <a:pt x="1455" y="175"/>
                    </a:lnTo>
                    <a:lnTo>
                      <a:pt x="1468" y="172"/>
                    </a:lnTo>
                    <a:lnTo>
                      <a:pt x="1474" y="172"/>
                    </a:lnTo>
                    <a:lnTo>
                      <a:pt x="1478" y="170"/>
                    </a:lnTo>
                    <a:lnTo>
                      <a:pt x="1534" y="170"/>
                    </a:lnTo>
                    <a:lnTo>
                      <a:pt x="1547" y="172"/>
                    </a:lnTo>
                    <a:lnTo>
                      <a:pt x="1559" y="172"/>
                    </a:lnTo>
                    <a:lnTo>
                      <a:pt x="1563" y="175"/>
                    </a:lnTo>
                    <a:lnTo>
                      <a:pt x="1570" y="175"/>
                    </a:lnTo>
                    <a:lnTo>
                      <a:pt x="1576" y="176"/>
                    </a:lnTo>
                    <a:lnTo>
                      <a:pt x="1583" y="176"/>
                    </a:lnTo>
                    <a:lnTo>
                      <a:pt x="1589" y="179"/>
                    </a:lnTo>
                    <a:lnTo>
                      <a:pt x="1596" y="179"/>
                    </a:lnTo>
                    <a:lnTo>
                      <a:pt x="1608" y="183"/>
                    </a:lnTo>
                    <a:lnTo>
                      <a:pt x="1616" y="185"/>
                    </a:lnTo>
                    <a:lnTo>
                      <a:pt x="1642" y="193"/>
                    </a:lnTo>
                    <a:lnTo>
                      <a:pt x="1657" y="201"/>
                    </a:lnTo>
                    <a:lnTo>
                      <a:pt x="1669" y="205"/>
                    </a:lnTo>
                    <a:lnTo>
                      <a:pt x="1677" y="209"/>
                    </a:lnTo>
                    <a:lnTo>
                      <a:pt x="1682" y="211"/>
                    </a:lnTo>
                    <a:lnTo>
                      <a:pt x="1690" y="215"/>
                    </a:lnTo>
                    <a:lnTo>
                      <a:pt x="1695" y="216"/>
                    </a:lnTo>
                    <a:lnTo>
                      <a:pt x="1708" y="225"/>
                    </a:lnTo>
                    <a:lnTo>
                      <a:pt x="1713" y="229"/>
                    </a:lnTo>
                    <a:lnTo>
                      <a:pt x="1726" y="238"/>
                    </a:lnTo>
                    <a:lnTo>
                      <a:pt x="1730" y="242"/>
                    </a:lnTo>
                    <a:lnTo>
                      <a:pt x="1736" y="247"/>
                    </a:lnTo>
                    <a:lnTo>
                      <a:pt x="1754" y="265"/>
                    </a:lnTo>
                    <a:lnTo>
                      <a:pt x="1763" y="278"/>
                    </a:lnTo>
                    <a:lnTo>
                      <a:pt x="1767" y="283"/>
                    </a:lnTo>
                    <a:lnTo>
                      <a:pt x="1780" y="303"/>
                    </a:lnTo>
                    <a:lnTo>
                      <a:pt x="1783" y="307"/>
                    </a:lnTo>
                    <a:lnTo>
                      <a:pt x="1785" y="313"/>
                    </a:lnTo>
                    <a:lnTo>
                      <a:pt x="1787" y="317"/>
                    </a:lnTo>
                    <a:lnTo>
                      <a:pt x="1787" y="323"/>
                    </a:lnTo>
                    <a:lnTo>
                      <a:pt x="1789" y="327"/>
                    </a:lnTo>
                    <a:lnTo>
                      <a:pt x="1792" y="334"/>
                    </a:lnTo>
                    <a:lnTo>
                      <a:pt x="1792" y="343"/>
                    </a:lnTo>
                    <a:lnTo>
                      <a:pt x="1793" y="349"/>
                    </a:lnTo>
                    <a:lnTo>
                      <a:pt x="1793" y="368"/>
                    </a:lnTo>
                    <a:lnTo>
                      <a:pt x="1792" y="372"/>
                    </a:lnTo>
                    <a:lnTo>
                      <a:pt x="1792" y="383"/>
                    </a:lnTo>
                    <a:lnTo>
                      <a:pt x="1789" y="388"/>
                    </a:lnTo>
                    <a:lnTo>
                      <a:pt x="1789" y="392"/>
                    </a:lnTo>
                    <a:lnTo>
                      <a:pt x="1785" y="401"/>
                    </a:lnTo>
                    <a:lnTo>
                      <a:pt x="1783" y="406"/>
                    </a:lnTo>
                    <a:lnTo>
                      <a:pt x="1776" y="419"/>
                    </a:lnTo>
                    <a:lnTo>
                      <a:pt x="1772" y="424"/>
                    </a:lnTo>
                    <a:lnTo>
                      <a:pt x="1767" y="432"/>
                    </a:lnTo>
                    <a:lnTo>
                      <a:pt x="1749" y="451"/>
                    </a:lnTo>
                    <a:lnTo>
                      <a:pt x="1757" y="452"/>
                    </a:lnTo>
                    <a:lnTo>
                      <a:pt x="1766" y="452"/>
                    </a:lnTo>
                    <a:lnTo>
                      <a:pt x="1772" y="455"/>
                    </a:lnTo>
                    <a:lnTo>
                      <a:pt x="1780" y="455"/>
                    </a:lnTo>
                    <a:lnTo>
                      <a:pt x="1797" y="460"/>
                    </a:lnTo>
                    <a:lnTo>
                      <a:pt x="1803" y="461"/>
                    </a:lnTo>
                    <a:lnTo>
                      <a:pt x="1820" y="465"/>
                    </a:lnTo>
                    <a:lnTo>
                      <a:pt x="1828" y="470"/>
                    </a:lnTo>
                    <a:lnTo>
                      <a:pt x="1836" y="473"/>
                    </a:lnTo>
                    <a:lnTo>
                      <a:pt x="1842" y="474"/>
                    </a:lnTo>
                    <a:lnTo>
                      <a:pt x="1851" y="478"/>
                    </a:lnTo>
                    <a:lnTo>
                      <a:pt x="1856" y="481"/>
                    </a:lnTo>
                    <a:lnTo>
                      <a:pt x="1865" y="486"/>
                    </a:lnTo>
                    <a:lnTo>
                      <a:pt x="1872" y="490"/>
                    </a:lnTo>
                    <a:lnTo>
                      <a:pt x="1878" y="491"/>
                    </a:lnTo>
                    <a:lnTo>
                      <a:pt x="1887" y="496"/>
                    </a:lnTo>
                    <a:lnTo>
                      <a:pt x="1900" y="504"/>
                    </a:lnTo>
                    <a:lnTo>
                      <a:pt x="1905" y="510"/>
                    </a:lnTo>
                    <a:lnTo>
                      <a:pt x="1918" y="519"/>
                    </a:lnTo>
                    <a:lnTo>
                      <a:pt x="1925" y="526"/>
                    </a:lnTo>
                    <a:lnTo>
                      <a:pt x="1931" y="530"/>
                    </a:lnTo>
                    <a:lnTo>
                      <a:pt x="1936" y="536"/>
                    </a:lnTo>
                    <a:lnTo>
                      <a:pt x="1941" y="540"/>
                    </a:lnTo>
                    <a:lnTo>
                      <a:pt x="1948" y="546"/>
                    </a:lnTo>
                    <a:lnTo>
                      <a:pt x="1953" y="553"/>
                    </a:lnTo>
                    <a:lnTo>
                      <a:pt x="1959" y="559"/>
                    </a:lnTo>
                    <a:lnTo>
                      <a:pt x="1976" y="585"/>
                    </a:lnTo>
                    <a:lnTo>
                      <a:pt x="1977" y="591"/>
                    </a:lnTo>
                    <a:lnTo>
                      <a:pt x="1982" y="598"/>
                    </a:lnTo>
                    <a:lnTo>
                      <a:pt x="1986" y="611"/>
                    </a:lnTo>
                    <a:lnTo>
                      <a:pt x="1989" y="615"/>
                    </a:lnTo>
                    <a:lnTo>
                      <a:pt x="1997" y="640"/>
                    </a:lnTo>
                    <a:lnTo>
                      <a:pt x="1997" y="647"/>
                    </a:lnTo>
                    <a:lnTo>
                      <a:pt x="1999" y="653"/>
                    </a:lnTo>
                    <a:lnTo>
                      <a:pt x="1999" y="664"/>
                    </a:lnTo>
                    <a:lnTo>
                      <a:pt x="2002" y="670"/>
                    </a:lnTo>
                    <a:lnTo>
                      <a:pt x="2002" y="683"/>
                    </a:lnTo>
                    <a:lnTo>
                      <a:pt x="1999" y="689"/>
                    </a:lnTo>
                    <a:lnTo>
                      <a:pt x="1999" y="702"/>
                    </a:lnTo>
                    <a:lnTo>
                      <a:pt x="1997" y="709"/>
                    </a:lnTo>
                    <a:lnTo>
                      <a:pt x="1997" y="715"/>
                    </a:lnTo>
                    <a:lnTo>
                      <a:pt x="1994" y="722"/>
                    </a:lnTo>
                    <a:lnTo>
                      <a:pt x="1994" y="726"/>
                    </a:lnTo>
                    <a:lnTo>
                      <a:pt x="1986" y="751"/>
                    </a:lnTo>
                    <a:lnTo>
                      <a:pt x="1982" y="758"/>
                    </a:lnTo>
                    <a:lnTo>
                      <a:pt x="1977" y="771"/>
                    </a:lnTo>
                    <a:lnTo>
                      <a:pt x="1971" y="778"/>
                    </a:lnTo>
                    <a:lnTo>
                      <a:pt x="1966" y="789"/>
                    </a:lnTo>
                    <a:lnTo>
                      <a:pt x="1953" y="807"/>
                    </a:lnTo>
                    <a:lnTo>
                      <a:pt x="1946" y="812"/>
                    </a:lnTo>
                    <a:lnTo>
                      <a:pt x="1940" y="821"/>
                    </a:lnTo>
                    <a:lnTo>
                      <a:pt x="1925" y="835"/>
                    </a:lnTo>
                    <a:lnTo>
                      <a:pt x="1891" y="861"/>
                    </a:lnTo>
                    <a:lnTo>
                      <a:pt x="1882" y="866"/>
                    </a:lnTo>
                    <a:lnTo>
                      <a:pt x="1872" y="871"/>
                    </a:lnTo>
                    <a:lnTo>
                      <a:pt x="1864" y="876"/>
                    </a:lnTo>
                    <a:lnTo>
                      <a:pt x="1852" y="880"/>
                    </a:lnTo>
                    <a:lnTo>
                      <a:pt x="1843" y="884"/>
                    </a:lnTo>
                    <a:lnTo>
                      <a:pt x="1823" y="893"/>
                    </a:lnTo>
                    <a:lnTo>
                      <a:pt x="1815" y="897"/>
                    </a:lnTo>
                    <a:lnTo>
                      <a:pt x="1793" y="902"/>
                    </a:lnTo>
                    <a:lnTo>
                      <a:pt x="1783" y="906"/>
                    </a:lnTo>
                    <a:lnTo>
                      <a:pt x="1772" y="909"/>
                    </a:lnTo>
                    <a:lnTo>
                      <a:pt x="1762" y="909"/>
                    </a:lnTo>
                    <a:lnTo>
                      <a:pt x="1740" y="913"/>
                    </a:lnTo>
                    <a:lnTo>
                      <a:pt x="1727" y="913"/>
                    </a:lnTo>
                    <a:lnTo>
                      <a:pt x="1717" y="915"/>
                    </a:lnTo>
                    <a:lnTo>
                      <a:pt x="1682" y="915"/>
                    </a:lnTo>
                    <a:lnTo>
                      <a:pt x="1682" y="916"/>
                    </a:lnTo>
                    <a:lnTo>
                      <a:pt x="1681" y="916"/>
                    </a:lnTo>
                    <a:lnTo>
                      <a:pt x="1681" y="919"/>
                    </a:lnTo>
                    <a:lnTo>
                      <a:pt x="1678" y="919"/>
                    </a:lnTo>
                    <a:lnTo>
                      <a:pt x="1681" y="923"/>
                    </a:lnTo>
                    <a:lnTo>
                      <a:pt x="1681" y="938"/>
                    </a:lnTo>
                    <a:lnTo>
                      <a:pt x="1682" y="942"/>
                    </a:lnTo>
                    <a:lnTo>
                      <a:pt x="1682" y="946"/>
                    </a:lnTo>
                    <a:lnTo>
                      <a:pt x="1681" y="951"/>
                    </a:lnTo>
                    <a:lnTo>
                      <a:pt x="1681" y="964"/>
                    </a:lnTo>
                    <a:lnTo>
                      <a:pt x="1678" y="972"/>
                    </a:lnTo>
                    <a:lnTo>
                      <a:pt x="1678" y="977"/>
                    </a:lnTo>
                    <a:lnTo>
                      <a:pt x="1677" y="981"/>
                    </a:lnTo>
                    <a:lnTo>
                      <a:pt x="1677" y="985"/>
                    </a:lnTo>
                    <a:lnTo>
                      <a:pt x="1672" y="994"/>
                    </a:lnTo>
                    <a:lnTo>
                      <a:pt x="1672" y="998"/>
                    </a:lnTo>
                    <a:lnTo>
                      <a:pt x="1665" y="1010"/>
                    </a:lnTo>
                    <a:lnTo>
                      <a:pt x="1665" y="1014"/>
                    </a:lnTo>
                    <a:lnTo>
                      <a:pt x="1657" y="1031"/>
                    </a:lnTo>
                    <a:lnTo>
                      <a:pt x="1652" y="1034"/>
                    </a:lnTo>
                    <a:lnTo>
                      <a:pt x="1645" y="1051"/>
                    </a:lnTo>
                    <a:lnTo>
                      <a:pt x="1641" y="1053"/>
                    </a:lnTo>
                    <a:lnTo>
                      <a:pt x="1628" y="1070"/>
                    </a:lnTo>
                    <a:lnTo>
                      <a:pt x="1619" y="1079"/>
                    </a:lnTo>
                    <a:lnTo>
                      <a:pt x="1612" y="1087"/>
                    </a:lnTo>
                    <a:lnTo>
                      <a:pt x="1596" y="1100"/>
                    </a:lnTo>
                    <a:lnTo>
                      <a:pt x="1588" y="1108"/>
                    </a:lnTo>
                    <a:lnTo>
                      <a:pt x="1562" y="1128"/>
                    </a:lnTo>
                    <a:lnTo>
                      <a:pt x="1552" y="1132"/>
                    </a:lnTo>
                    <a:lnTo>
                      <a:pt x="1534" y="1145"/>
                    </a:lnTo>
                    <a:lnTo>
                      <a:pt x="1523" y="1148"/>
                    </a:lnTo>
                    <a:lnTo>
                      <a:pt x="1514" y="1152"/>
                    </a:lnTo>
                    <a:lnTo>
                      <a:pt x="1504" y="1159"/>
                    </a:lnTo>
                    <a:lnTo>
                      <a:pt x="1483" y="1168"/>
                    </a:lnTo>
                    <a:lnTo>
                      <a:pt x="1474" y="1172"/>
                    </a:lnTo>
                    <a:lnTo>
                      <a:pt x="1464" y="1174"/>
                    </a:lnTo>
                    <a:lnTo>
                      <a:pt x="1442" y="1183"/>
                    </a:lnTo>
                    <a:lnTo>
                      <a:pt x="1421" y="1187"/>
                    </a:lnTo>
                    <a:lnTo>
                      <a:pt x="1411" y="1191"/>
                    </a:lnTo>
                    <a:lnTo>
                      <a:pt x="1379" y="1197"/>
                    </a:lnTo>
                    <a:lnTo>
                      <a:pt x="1366" y="1200"/>
                    </a:lnTo>
                    <a:lnTo>
                      <a:pt x="1356" y="1200"/>
                    </a:lnTo>
                    <a:lnTo>
                      <a:pt x="1334" y="1204"/>
                    </a:lnTo>
                    <a:lnTo>
                      <a:pt x="1326" y="1213"/>
                    </a:lnTo>
                    <a:lnTo>
                      <a:pt x="1320" y="1223"/>
                    </a:lnTo>
                    <a:lnTo>
                      <a:pt x="1311" y="1231"/>
                    </a:lnTo>
                    <a:lnTo>
                      <a:pt x="1303" y="1242"/>
                    </a:lnTo>
                    <a:lnTo>
                      <a:pt x="1286" y="1259"/>
                    </a:lnTo>
                    <a:lnTo>
                      <a:pt x="1275" y="1267"/>
                    </a:lnTo>
                    <a:lnTo>
                      <a:pt x="1267" y="1275"/>
                    </a:lnTo>
                    <a:lnTo>
                      <a:pt x="1255" y="1283"/>
                    </a:lnTo>
                    <a:lnTo>
                      <a:pt x="1247" y="1289"/>
                    </a:lnTo>
                    <a:lnTo>
                      <a:pt x="1237" y="1295"/>
                    </a:lnTo>
                    <a:lnTo>
                      <a:pt x="1227" y="1303"/>
                    </a:lnTo>
                    <a:lnTo>
                      <a:pt x="1215" y="1311"/>
                    </a:lnTo>
                    <a:lnTo>
                      <a:pt x="1205" y="1315"/>
                    </a:lnTo>
                    <a:lnTo>
                      <a:pt x="1183" y="1328"/>
                    </a:lnTo>
                    <a:lnTo>
                      <a:pt x="1162" y="1335"/>
                    </a:lnTo>
                    <a:lnTo>
                      <a:pt x="1149" y="1342"/>
                    </a:lnTo>
                    <a:lnTo>
                      <a:pt x="1139" y="1347"/>
                    </a:lnTo>
                    <a:lnTo>
                      <a:pt x="1126" y="1351"/>
                    </a:lnTo>
                    <a:lnTo>
                      <a:pt x="1116" y="1355"/>
                    </a:lnTo>
                    <a:lnTo>
                      <a:pt x="1103" y="1357"/>
                    </a:lnTo>
                    <a:lnTo>
                      <a:pt x="1093" y="1361"/>
                    </a:lnTo>
                    <a:lnTo>
                      <a:pt x="1080" y="1364"/>
                    </a:lnTo>
                    <a:lnTo>
                      <a:pt x="1067" y="1368"/>
                    </a:lnTo>
                    <a:lnTo>
                      <a:pt x="1055" y="1370"/>
                    </a:lnTo>
                    <a:lnTo>
                      <a:pt x="1005" y="1378"/>
                    </a:lnTo>
                    <a:lnTo>
                      <a:pt x="995" y="1380"/>
                    </a:lnTo>
                    <a:lnTo>
                      <a:pt x="946" y="1384"/>
                    </a:lnTo>
                    <a:lnTo>
                      <a:pt x="909" y="1384"/>
                    </a:lnTo>
                    <a:lnTo>
                      <a:pt x="893" y="1383"/>
                    </a:lnTo>
                    <a:lnTo>
                      <a:pt x="867" y="1383"/>
                    </a:lnTo>
                    <a:lnTo>
                      <a:pt x="858" y="1380"/>
                    </a:lnTo>
                    <a:lnTo>
                      <a:pt x="850" y="1380"/>
                    </a:lnTo>
                    <a:lnTo>
                      <a:pt x="841" y="1378"/>
                    </a:lnTo>
                    <a:lnTo>
                      <a:pt x="833" y="1378"/>
                    </a:lnTo>
                    <a:lnTo>
                      <a:pt x="824" y="1377"/>
                    </a:lnTo>
                    <a:lnTo>
                      <a:pt x="815" y="1377"/>
                    </a:lnTo>
                    <a:lnTo>
                      <a:pt x="791" y="1370"/>
                    </a:lnTo>
                    <a:lnTo>
                      <a:pt x="782" y="1370"/>
                    </a:lnTo>
                    <a:lnTo>
                      <a:pt x="774" y="1368"/>
                    </a:lnTo>
                    <a:lnTo>
                      <a:pt x="768" y="1365"/>
                    </a:lnTo>
                    <a:lnTo>
                      <a:pt x="733" y="1357"/>
                    </a:lnTo>
                    <a:lnTo>
                      <a:pt x="725" y="1352"/>
                    </a:lnTo>
                    <a:lnTo>
                      <a:pt x="716" y="1351"/>
                    </a:lnTo>
                    <a:lnTo>
                      <a:pt x="710" y="1348"/>
                    </a:lnTo>
                    <a:lnTo>
                      <a:pt x="702" y="1347"/>
                    </a:lnTo>
                    <a:lnTo>
                      <a:pt x="693" y="1342"/>
                    </a:lnTo>
                    <a:lnTo>
                      <a:pt x="676" y="1335"/>
                    </a:lnTo>
                    <a:lnTo>
                      <a:pt x="671" y="1335"/>
                    </a:lnTo>
                    <a:lnTo>
                      <a:pt x="667" y="1334"/>
                    </a:lnTo>
                    <a:lnTo>
                      <a:pt x="666" y="1332"/>
                    </a:lnTo>
                    <a:lnTo>
                      <a:pt x="657" y="1328"/>
                    </a:lnTo>
                    <a:lnTo>
                      <a:pt x="654" y="1328"/>
                    </a:lnTo>
                    <a:lnTo>
                      <a:pt x="641" y="1321"/>
                    </a:lnTo>
                    <a:lnTo>
                      <a:pt x="640" y="1319"/>
                    </a:lnTo>
                    <a:lnTo>
                      <a:pt x="636" y="1319"/>
                    </a:lnTo>
                    <a:lnTo>
                      <a:pt x="631" y="1316"/>
                    </a:lnTo>
                    <a:lnTo>
                      <a:pt x="628" y="1315"/>
                    </a:lnTo>
                    <a:lnTo>
                      <a:pt x="621" y="1311"/>
                    </a:lnTo>
                    <a:lnTo>
                      <a:pt x="618" y="1308"/>
                    </a:lnTo>
                    <a:lnTo>
                      <a:pt x="608" y="1303"/>
                    </a:lnTo>
                    <a:lnTo>
                      <a:pt x="587" y="1290"/>
                    </a:lnTo>
                    <a:lnTo>
                      <a:pt x="578" y="1285"/>
                    </a:lnTo>
                    <a:lnTo>
                      <a:pt x="568" y="1279"/>
                    </a:lnTo>
                    <a:lnTo>
                      <a:pt x="559" y="1272"/>
                    </a:lnTo>
                    <a:lnTo>
                      <a:pt x="548" y="1263"/>
                    </a:lnTo>
                    <a:lnTo>
                      <a:pt x="532" y="1250"/>
                    </a:lnTo>
                    <a:lnTo>
                      <a:pt x="523" y="1242"/>
                    </a:lnTo>
                    <a:lnTo>
                      <a:pt x="515" y="1236"/>
                    </a:lnTo>
                    <a:lnTo>
                      <a:pt x="497" y="1219"/>
                    </a:lnTo>
                    <a:lnTo>
                      <a:pt x="489" y="1213"/>
                    </a:lnTo>
                    <a:lnTo>
                      <a:pt x="483" y="1204"/>
                    </a:lnTo>
                    <a:lnTo>
                      <a:pt x="474" y="1195"/>
                    </a:lnTo>
                    <a:lnTo>
                      <a:pt x="462" y="1178"/>
                    </a:lnTo>
                    <a:lnTo>
                      <a:pt x="454" y="1168"/>
                    </a:lnTo>
                    <a:lnTo>
                      <a:pt x="443" y="1151"/>
                    </a:lnTo>
                    <a:lnTo>
                      <a:pt x="436" y="1141"/>
                    </a:lnTo>
                    <a:lnTo>
                      <a:pt x="430" y="1132"/>
                    </a:lnTo>
                    <a:lnTo>
                      <a:pt x="417" y="1100"/>
                    </a:lnTo>
                    <a:lnTo>
                      <a:pt x="410" y="1089"/>
                    </a:lnTo>
                    <a:lnTo>
                      <a:pt x="408" y="1079"/>
                    </a:lnTo>
                    <a:lnTo>
                      <a:pt x="400" y="1057"/>
                    </a:lnTo>
                    <a:lnTo>
                      <a:pt x="395" y="1036"/>
                    </a:lnTo>
                    <a:lnTo>
                      <a:pt x="387" y="1036"/>
                    </a:lnTo>
                    <a:lnTo>
                      <a:pt x="381" y="1034"/>
                    </a:lnTo>
                    <a:lnTo>
                      <a:pt x="351" y="1034"/>
                    </a:lnTo>
                    <a:lnTo>
                      <a:pt x="346" y="1031"/>
                    </a:lnTo>
                    <a:lnTo>
                      <a:pt x="334" y="1031"/>
                    </a:lnTo>
                    <a:lnTo>
                      <a:pt x="329" y="1030"/>
                    </a:lnTo>
                    <a:lnTo>
                      <a:pt x="316" y="1030"/>
                    </a:lnTo>
                    <a:lnTo>
                      <a:pt x="312" y="1027"/>
                    </a:lnTo>
                    <a:lnTo>
                      <a:pt x="308" y="1027"/>
                    </a:lnTo>
                    <a:lnTo>
                      <a:pt x="303" y="1026"/>
                    </a:lnTo>
                    <a:lnTo>
                      <a:pt x="296" y="1026"/>
                    </a:lnTo>
                    <a:lnTo>
                      <a:pt x="292" y="1023"/>
                    </a:lnTo>
                    <a:lnTo>
                      <a:pt x="287" y="1023"/>
                    </a:lnTo>
                    <a:lnTo>
                      <a:pt x="283" y="1021"/>
                    </a:lnTo>
                    <a:lnTo>
                      <a:pt x="279" y="1021"/>
                    </a:lnTo>
                    <a:lnTo>
                      <a:pt x="275" y="1018"/>
                    </a:lnTo>
                    <a:lnTo>
                      <a:pt x="270" y="1018"/>
                    </a:lnTo>
                    <a:lnTo>
                      <a:pt x="262" y="1014"/>
                    </a:lnTo>
                    <a:lnTo>
                      <a:pt x="257" y="1014"/>
                    </a:lnTo>
                    <a:lnTo>
                      <a:pt x="231" y="1007"/>
                    </a:lnTo>
                    <a:lnTo>
                      <a:pt x="221" y="1000"/>
                    </a:lnTo>
                    <a:lnTo>
                      <a:pt x="208" y="995"/>
                    </a:lnTo>
                    <a:lnTo>
                      <a:pt x="183" y="982"/>
                    </a:lnTo>
                    <a:lnTo>
                      <a:pt x="172" y="977"/>
                    </a:lnTo>
                    <a:lnTo>
                      <a:pt x="160" y="969"/>
                    </a:lnTo>
                    <a:lnTo>
                      <a:pt x="149" y="961"/>
                    </a:lnTo>
                    <a:lnTo>
                      <a:pt x="138" y="955"/>
                    </a:lnTo>
                    <a:lnTo>
                      <a:pt x="125" y="946"/>
                    </a:lnTo>
                    <a:lnTo>
                      <a:pt x="105" y="929"/>
                    </a:lnTo>
                    <a:lnTo>
                      <a:pt x="96" y="920"/>
                    </a:lnTo>
                    <a:lnTo>
                      <a:pt x="85" y="913"/>
                    </a:lnTo>
                    <a:lnTo>
                      <a:pt x="76" y="902"/>
                    </a:lnTo>
                    <a:lnTo>
                      <a:pt x="69" y="893"/>
                    </a:lnTo>
                    <a:lnTo>
                      <a:pt x="43" y="861"/>
                    </a:lnTo>
                    <a:lnTo>
                      <a:pt x="30" y="840"/>
                    </a:lnTo>
                    <a:lnTo>
                      <a:pt x="24" y="827"/>
                    </a:lnTo>
                    <a:lnTo>
                      <a:pt x="20" y="817"/>
                    </a:lnTo>
                    <a:lnTo>
                      <a:pt x="16" y="804"/>
                    </a:lnTo>
                    <a:lnTo>
                      <a:pt x="11" y="794"/>
                    </a:lnTo>
                    <a:lnTo>
                      <a:pt x="7" y="781"/>
                    </a:lnTo>
                    <a:lnTo>
                      <a:pt x="3" y="755"/>
                    </a:lnTo>
                    <a:lnTo>
                      <a:pt x="3" y="740"/>
                    </a:lnTo>
                    <a:lnTo>
                      <a:pt x="0" y="728"/>
                    </a:lnTo>
                    <a:lnTo>
                      <a:pt x="0" y="715"/>
                    </a:lnTo>
                    <a:lnTo>
                      <a:pt x="3" y="706"/>
                    </a:lnTo>
                    <a:lnTo>
                      <a:pt x="4" y="696"/>
                    </a:lnTo>
                    <a:lnTo>
                      <a:pt x="9" y="679"/>
                    </a:lnTo>
                    <a:lnTo>
                      <a:pt x="11" y="673"/>
                    </a:lnTo>
                    <a:lnTo>
                      <a:pt x="13" y="664"/>
                    </a:lnTo>
                    <a:lnTo>
                      <a:pt x="17" y="656"/>
                    </a:lnTo>
                    <a:lnTo>
                      <a:pt x="21" y="648"/>
                    </a:lnTo>
                    <a:lnTo>
                      <a:pt x="24" y="643"/>
                    </a:lnTo>
                    <a:lnTo>
                      <a:pt x="27" y="634"/>
                    </a:lnTo>
                    <a:lnTo>
                      <a:pt x="36" y="621"/>
                    </a:lnTo>
                    <a:lnTo>
                      <a:pt x="43" y="615"/>
                    </a:lnTo>
                    <a:lnTo>
                      <a:pt x="47" y="608"/>
                    </a:lnTo>
                    <a:lnTo>
                      <a:pt x="65" y="591"/>
                    </a:lnTo>
                    <a:lnTo>
                      <a:pt x="70" y="588"/>
                    </a:lnTo>
                    <a:lnTo>
                      <a:pt x="76" y="581"/>
                    </a:lnTo>
                    <a:lnTo>
                      <a:pt x="96" y="568"/>
                    </a:lnTo>
                    <a:lnTo>
                      <a:pt x="105" y="563"/>
                    </a:lnTo>
                    <a:lnTo>
                      <a:pt x="111" y="559"/>
                    </a:lnTo>
                    <a:lnTo>
                      <a:pt x="119" y="555"/>
                    </a:lnTo>
                    <a:lnTo>
                      <a:pt x="125" y="550"/>
                    </a:lnTo>
                    <a:lnTo>
                      <a:pt x="134" y="549"/>
                    </a:lnTo>
                    <a:lnTo>
                      <a:pt x="142" y="545"/>
                    </a:lnTo>
                    <a:lnTo>
                      <a:pt x="151" y="542"/>
                    </a:lnTo>
                    <a:lnTo>
                      <a:pt x="158" y="540"/>
                    </a:lnTo>
                    <a:lnTo>
                      <a:pt x="165" y="539"/>
                    </a:lnTo>
                    <a:lnTo>
                      <a:pt x="174" y="535"/>
                    </a:lnTo>
                    <a:lnTo>
                      <a:pt x="170" y="530"/>
                    </a:lnTo>
                    <a:lnTo>
                      <a:pt x="164" y="526"/>
                    </a:lnTo>
                    <a:lnTo>
                      <a:pt x="155" y="517"/>
                    </a:lnTo>
                    <a:lnTo>
                      <a:pt x="149" y="513"/>
                    </a:lnTo>
                    <a:lnTo>
                      <a:pt x="145" y="509"/>
                    </a:lnTo>
                    <a:lnTo>
                      <a:pt x="141" y="501"/>
                    </a:lnTo>
                    <a:lnTo>
                      <a:pt x="137" y="497"/>
                    </a:lnTo>
                    <a:lnTo>
                      <a:pt x="134" y="491"/>
                    </a:lnTo>
                    <a:lnTo>
                      <a:pt x="125" y="483"/>
                    </a:lnTo>
                    <a:lnTo>
                      <a:pt x="124" y="477"/>
                    </a:lnTo>
                    <a:lnTo>
                      <a:pt x="119" y="470"/>
                    </a:lnTo>
                    <a:lnTo>
                      <a:pt x="118" y="465"/>
                    </a:lnTo>
                    <a:lnTo>
                      <a:pt x="113" y="452"/>
                    </a:lnTo>
                    <a:lnTo>
                      <a:pt x="111" y="448"/>
                    </a:lnTo>
                    <a:lnTo>
                      <a:pt x="105" y="429"/>
                    </a:lnTo>
                    <a:lnTo>
                      <a:pt x="105" y="416"/>
                    </a:lnTo>
                    <a:lnTo>
                      <a:pt x="102" y="411"/>
                    </a:lnTo>
                    <a:lnTo>
                      <a:pt x="102" y="385"/>
                    </a:lnTo>
                    <a:lnTo>
                      <a:pt x="105" y="379"/>
                    </a:lnTo>
                    <a:lnTo>
                      <a:pt x="105" y="372"/>
                    </a:lnTo>
                    <a:lnTo>
                      <a:pt x="106" y="363"/>
                    </a:lnTo>
                    <a:lnTo>
                      <a:pt x="111" y="352"/>
                    </a:lnTo>
                    <a:lnTo>
                      <a:pt x="115" y="340"/>
                    </a:lnTo>
                    <a:lnTo>
                      <a:pt x="119" y="327"/>
                    </a:lnTo>
                    <a:lnTo>
                      <a:pt x="125" y="317"/>
                    </a:lnTo>
                    <a:lnTo>
                      <a:pt x="132" y="308"/>
                    </a:lnTo>
                    <a:lnTo>
                      <a:pt x="145" y="287"/>
                    </a:lnTo>
                    <a:lnTo>
                      <a:pt x="178" y="254"/>
                    </a:lnTo>
                    <a:lnTo>
                      <a:pt x="187" y="247"/>
                    </a:lnTo>
                    <a:lnTo>
                      <a:pt x="198" y="241"/>
                    </a:lnTo>
                    <a:lnTo>
                      <a:pt x="208" y="232"/>
                    </a:lnTo>
                    <a:lnTo>
                      <a:pt x="217" y="225"/>
                    </a:lnTo>
                    <a:lnTo>
                      <a:pt x="227" y="221"/>
                    </a:lnTo>
                    <a:lnTo>
                      <a:pt x="239" y="215"/>
                    </a:lnTo>
                    <a:lnTo>
                      <a:pt x="252" y="209"/>
                    </a:lnTo>
                    <a:lnTo>
                      <a:pt x="272" y="201"/>
                    </a:lnTo>
                    <a:lnTo>
                      <a:pt x="285" y="196"/>
                    </a:lnTo>
                    <a:lnTo>
                      <a:pt x="296" y="192"/>
                    </a:lnTo>
                    <a:lnTo>
                      <a:pt x="308" y="189"/>
                    </a:lnTo>
                    <a:lnTo>
                      <a:pt x="321" y="185"/>
                    </a:lnTo>
                    <a:lnTo>
                      <a:pt x="332" y="183"/>
                    </a:lnTo>
                    <a:lnTo>
                      <a:pt x="357" y="179"/>
                    </a:lnTo>
                    <a:lnTo>
                      <a:pt x="368" y="176"/>
                    </a:lnTo>
                    <a:lnTo>
                      <a:pt x="394" y="176"/>
                    </a:lnTo>
                    <a:lnTo>
                      <a:pt x="405" y="175"/>
                    </a:lnTo>
                    <a:lnTo>
                      <a:pt x="430" y="175"/>
                    </a:lnTo>
                    <a:close/>
                  </a:path>
                </a:pathLst>
              </a:custGeom>
              <a:solidFill>
                <a:srgbClr val="9ACEF0"/>
              </a:solidFill>
              <a:ln>
                <a:noFill/>
              </a:ln>
              <a:extLst>
                <a:ext uri="{91240B29-F687-4F45-9708-019B960494DF}">
                  <a14:hiddenLine xmlns:a14="http://schemas.microsoft.com/office/drawing/2010/main" w="9525">
                    <a:solidFill>
                      <a:srgbClr val="000000"/>
                    </a:solidFill>
                    <a:round/>
                  </a14:hiddenLine>
                </a:ext>
              </a:extLst>
            </p:spPr>
            <p:txBody>
              <a:bodyPr/>
              <a:lstStyle/>
              <a:p>
                <a:r>
                  <a:rPr lang="en-US" altLang="zh-CN" sz="1600" dirty="0" smtClean="0"/>
                  <a:t>  Core network</a:t>
                </a:r>
                <a:endParaRPr lang="zh-CN" altLang="en-US" sz="1600" dirty="0"/>
              </a:p>
            </p:txBody>
          </p:sp>
        </p:grpSp>
        <p:sp>
          <p:nvSpPr>
            <p:cNvPr id="25" name="Freeform 97"/>
            <p:cNvSpPr/>
            <p:nvPr/>
          </p:nvSpPr>
          <p:spPr bwMode="auto">
            <a:xfrm>
              <a:off x="7026194" y="4033780"/>
              <a:ext cx="1058863" cy="731838"/>
            </a:xfrm>
            <a:custGeom>
              <a:avLst/>
              <a:gdLst>
                <a:gd name="T0" fmla="*/ 472 w 2002"/>
                <a:gd name="T1" fmla="*/ 131 h 1384"/>
                <a:gd name="T2" fmla="*/ 556 w 2002"/>
                <a:gd name="T3" fmla="*/ 82 h 1384"/>
                <a:gd name="T4" fmla="*/ 712 w 2002"/>
                <a:gd name="T5" fmla="*/ 77 h 1384"/>
                <a:gd name="T6" fmla="*/ 792 w 2002"/>
                <a:gd name="T7" fmla="*/ 45 h 1384"/>
                <a:gd name="T8" fmla="*/ 894 w 2002"/>
                <a:gd name="T9" fmla="*/ 10 h 1384"/>
                <a:gd name="T10" fmla="*/ 979 w 2002"/>
                <a:gd name="T11" fmla="*/ 2 h 1384"/>
                <a:gd name="T12" fmla="*/ 1100 w 2002"/>
                <a:gd name="T13" fmla="*/ 9 h 1384"/>
                <a:gd name="T14" fmla="*/ 1198 w 2002"/>
                <a:gd name="T15" fmla="*/ 32 h 1384"/>
                <a:gd name="T16" fmla="*/ 1309 w 2002"/>
                <a:gd name="T17" fmla="*/ 90 h 1384"/>
                <a:gd name="T18" fmla="*/ 1376 w 2002"/>
                <a:gd name="T19" fmla="*/ 160 h 1384"/>
                <a:gd name="T20" fmla="*/ 1402 w 2002"/>
                <a:gd name="T21" fmla="*/ 185 h 1384"/>
                <a:gd name="T22" fmla="*/ 1455 w 2002"/>
                <a:gd name="T23" fmla="*/ 175 h 1384"/>
                <a:gd name="T24" fmla="*/ 1563 w 2002"/>
                <a:gd name="T25" fmla="*/ 175 h 1384"/>
                <a:gd name="T26" fmla="*/ 1616 w 2002"/>
                <a:gd name="T27" fmla="*/ 185 h 1384"/>
                <a:gd name="T28" fmla="*/ 1695 w 2002"/>
                <a:gd name="T29" fmla="*/ 216 h 1384"/>
                <a:gd name="T30" fmla="*/ 1763 w 2002"/>
                <a:gd name="T31" fmla="*/ 278 h 1384"/>
                <a:gd name="T32" fmla="*/ 1789 w 2002"/>
                <a:gd name="T33" fmla="*/ 327 h 1384"/>
                <a:gd name="T34" fmla="*/ 1789 w 2002"/>
                <a:gd name="T35" fmla="*/ 388 h 1384"/>
                <a:gd name="T36" fmla="*/ 1749 w 2002"/>
                <a:gd name="T37" fmla="*/ 451 h 1384"/>
                <a:gd name="T38" fmla="*/ 1820 w 2002"/>
                <a:gd name="T39" fmla="*/ 465 h 1384"/>
                <a:gd name="T40" fmla="*/ 1872 w 2002"/>
                <a:gd name="T41" fmla="*/ 490 h 1384"/>
                <a:gd name="T42" fmla="*/ 1931 w 2002"/>
                <a:gd name="T43" fmla="*/ 530 h 1384"/>
                <a:gd name="T44" fmla="*/ 1977 w 2002"/>
                <a:gd name="T45" fmla="*/ 591 h 1384"/>
                <a:gd name="T46" fmla="*/ 1999 w 2002"/>
                <a:gd name="T47" fmla="*/ 664 h 1384"/>
                <a:gd name="T48" fmla="*/ 1994 w 2002"/>
                <a:gd name="T49" fmla="*/ 722 h 1384"/>
                <a:gd name="T50" fmla="*/ 1953 w 2002"/>
                <a:gd name="T51" fmla="*/ 807 h 1384"/>
                <a:gd name="T52" fmla="*/ 1864 w 2002"/>
                <a:gd name="T53" fmla="*/ 876 h 1384"/>
                <a:gd name="T54" fmla="*/ 1772 w 2002"/>
                <a:gd name="T55" fmla="*/ 909 h 1384"/>
                <a:gd name="T56" fmla="*/ 1681 w 2002"/>
                <a:gd name="T57" fmla="*/ 916 h 1384"/>
                <a:gd name="T58" fmla="*/ 1681 w 2002"/>
                <a:gd name="T59" fmla="*/ 951 h 1384"/>
                <a:gd name="T60" fmla="*/ 1672 w 2002"/>
                <a:gd name="T61" fmla="*/ 998 h 1384"/>
                <a:gd name="T62" fmla="*/ 1628 w 2002"/>
                <a:gd name="T63" fmla="*/ 1070 h 1384"/>
                <a:gd name="T64" fmla="*/ 1534 w 2002"/>
                <a:gd name="T65" fmla="*/ 1145 h 1384"/>
                <a:gd name="T66" fmla="*/ 1442 w 2002"/>
                <a:gd name="T67" fmla="*/ 1183 h 1384"/>
                <a:gd name="T68" fmla="*/ 1326 w 2002"/>
                <a:gd name="T69" fmla="*/ 1213 h 1384"/>
                <a:gd name="T70" fmla="*/ 1255 w 2002"/>
                <a:gd name="T71" fmla="*/ 1283 h 1384"/>
                <a:gd name="T72" fmla="*/ 1162 w 2002"/>
                <a:gd name="T73" fmla="*/ 1335 h 1384"/>
                <a:gd name="T74" fmla="*/ 1080 w 2002"/>
                <a:gd name="T75" fmla="*/ 1364 h 1384"/>
                <a:gd name="T76" fmla="*/ 893 w 2002"/>
                <a:gd name="T77" fmla="*/ 1383 h 1384"/>
                <a:gd name="T78" fmla="*/ 815 w 2002"/>
                <a:gd name="T79" fmla="*/ 1377 h 1384"/>
                <a:gd name="T80" fmla="*/ 716 w 2002"/>
                <a:gd name="T81" fmla="*/ 1351 h 1384"/>
                <a:gd name="T82" fmla="*/ 666 w 2002"/>
                <a:gd name="T83" fmla="*/ 1332 h 1384"/>
                <a:gd name="T84" fmla="*/ 628 w 2002"/>
                <a:gd name="T85" fmla="*/ 1315 h 1384"/>
                <a:gd name="T86" fmla="*/ 559 w 2002"/>
                <a:gd name="T87" fmla="*/ 1272 h 1384"/>
                <a:gd name="T88" fmla="*/ 483 w 2002"/>
                <a:gd name="T89" fmla="*/ 1204 h 1384"/>
                <a:gd name="T90" fmla="*/ 417 w 2002"/>
                <a:gd name="T91" fmla="*/ 1100 h 1384"/>
                <a:gd name="T92" fmla="*/ 351 w 2002"/>
                <a:gd name="T93" fmla="*/ 1034 h 1384"/>
                <a:gd name="T94" fmla="*/ 303 w 2002"/>
                <a:gd name="T95" fmla="*/ 1026 h 1384"/>
                <a:gd name="T96" fmla="*/ 270 w 2002"/>
                <a:gd name="T97" fmla="*/ 1018 h 1384"/>
                <a:gd name="T98" fmla="*/ 172 w 2002"/>
                <a:gd name="T99" fmla="*/ 977 h 1384"/>
                <a:gd name="T100" fmla="*/ 85 w 2002"/>
                <a:gd name="T101" fmla="*/ 913 h 1384"/>
                <a:gd name="T102" fmla="*/ 16 w 2002"/>
                <a:gd name="T103" fmla="*/ 804 h 1384"/>
                <a:gd name="T104" fmla="*/ 3 w 2002"/>
                <a:gd name="T105" fmla="*/ 706 h 1384"/>
                <a:gd name="T106" fmla="*/ 24 w 2002"/>
                <a:gd name="T107" fmla="*/ 643 h 1384"/>
                <a:gd name="T108" fmla="*/ 76 w 2002"/>
                <a:gd name="T109" fmla="*/ 581 h 1384"/>
                <a:gd name="T110" fmla="*/ 142 w 2002"/>
                <a:gd name="T111" fmla="*/ 545 h 1384"/>
                <a:gd name="T112" fmla="*/ 155 w 2002"/>
                <a:gd name="T113" fmla="*/ 517 h 1384"/>
                <a:gd name="T114" fmla="*/ 124 w 2002"/>
                <a:gd name="T115" fmla="*/ 477 h 1384"/>
                <a:gd name="T116" fmla="*/ 102 w 2002"/>
                <a:gd name="T117" fmla="*/ 411 h 1384"/>
                <a:gd name="T118" fmla="*/ 119 w 2002"/>
                <a:gd name="T119" fmla="*/ 327 h 1384"/>
                <a:gd name="T120" fmla="*/ 208 w 2002"/>
                <a:gd name="T121" fmla="*/ 232 h 1384"/>
                <a:gd name="T122" fmla="*/ 296 w 2002"/>
                <a:gd name="T123" fmla="*/ 192 h 1384"/>
                <a:gd name="T124" fmla="*/ 405 w 2002"/>
                <a:gd name="T125" fmla="*/ 17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02" h="1384">
                  <a:moveTo>
                    <a:pt x="430" y="175"/>
                  </a:moveTo>
                  <a:lnTo>
                    <a:pt x="436" y="169"/>
                  </a:lnTo>
                  <a:lnTo>
                    <a:pt x="443" y="160"/>
                  </a:lnTo>
                  <a:lnTo>
                    <a:pt x="450" y="153"/>
                  </a:lnTo>
                  <a:lnTo>
                    <a:pt x="457" y="144"/>
                  </a:lnTo>
                  <a:lnTo>
                    <a:pt x="466" y="139"/>
                  </a:lnTo>
                  <a:lnTo>
                    <a:pt x="472" y="131"/>
                  </a:lnTo>
                  <a:lnTo>
                    <a:pt x="489" y="120"/>
                  </a:lnTo>
                  <a:lnTo>
                    <a:pt x="499" y="113"/>
                  </a:lnTo>
                  <a:lnTo>
                    <a:pt x="508" y="107"/>
                  </a:lnTo>
                  <a:lnTo>
                    <a:pt x="516" y="103"/>
                  </a:lnTo>
                  <a:lnTo>
                    <a:pt x="528" y="95"/>
                  </a:lnTo>
                  <a:lnTo>
                    <a:pt x="536" y="91"/>
                  </a:lnTo>
                  <a:lnTo>
                    <a:pt x="556" y="82"/>
                  </a:lnTo>
                  <a:lnTo>
                    <a:pt x="565" y="81"/>
                  </a:lnTo>
                  <a:lnTo>
                    <a:pt x="577" y="77"/>
                  </a:lnTo>
                  <a:lnTo>
                    <a:pt x="618" y="68"/>
                  </a:lnTo>
                  <a:lnTo>
                    <a:pt x="671" y="68"/>
                  </a:lnTo>
                  <a:lnTo>
                    <a:pt x="693" y="72"/>
                  </a:lnTo>
                  <a:lnTo>
                    <a:pt x="702" y="75"/>
                  </a:lnTo>
                  <a:lnTo>
                    <a:pt x="712" y="77"/>
                  </a:lnTo>
                  <a:lnTo>
                    <a:pt x="733" y="85"/>
                  </a:lnTo>
                  <a:lnTo>
                    <a:pt x="739" y="77"/>
                  </a:lnTo>
                  <a:lnTo>
                    <a:pt x="748" y="71"/>
                  </a:lnTo>
                  <a:lnTo>
                    <a:pt x="756" y="67"/>
                  </a:lnTo>
                  <a:lnTo>
                    <a:pt x="768" y="59"/>
                  </a:lnTo>
                  <a:lnTo>
                    <a:pt x="775" y="54"/>
                  </a:lnTo>
                  <a:lnTo>
                    <a:pt x="792" y="45"/>
                  </a:lnTo>
                  <a:lnTo>
                    <a:pt x="804" y="41"/>
                  </a:lnTo>
                  <a:lnTo>
                    <a:pt x="812" y="36"/>
                  </a:lnTo>
                  <a:lnTo>
                    <a:pt x="833" y="28"/>
                  </a:lnTo>
                  <a:lnTo>
                    <a:pt x="841" y="23"/>
                  </a:lnTo>
                  <a:lnTo>
                    <a:pt x="863" y="19"/>
                  </a:lnTo>
                  <a:lnTo>
                    <a:pt x="873" y="15"/>
                  </a:lnTo>
                  <a:lnTo>
                    <a:pt x="894" y="10"/>
                  </a:lnTo>
                  <a:lnTo>
                    <a:pt x="903" y="9"/>
                  </a:lnTo>
                  <a:lnTo>
                    <a:pt x="913" y="6"/>
                  </a:lnTo>
                  <a:lnTo>
                    <a:pt x="925" y="6"/>
                  </a:lnTo>
                  <a:lnTo>
                    <a:pt x="935" y="5"/>
                  </a:lnTo>
                  <a:lnTo>
                    <a:pt x="946" y="5"/>
                  </a:lnTo>
                  <a:lnTo>
                    <a:pt x="956" y="2"/>
                  </a:lnTo>
                  <a:lnTo>
                    <a:pt x="979" y="2"/>
                  </a:lnTo>
                  <a:lnTo>
                    <a:pt x="991" y="0"/>
                  </a:lnTo>
                  <a:lnTo>
                    <a:pt x="1022" y="0"/>
                  </a:lnTo>
                  <a:lnTo>
                    <a:pt x="1031" y="2"/>
                  </a:lnTo>
                  <a:lnTo>
                    <a:pt x="1051" y="2"/>
                  </a:lnTo>
                  <a:lnTo>
                    <a:pt x="1064" y="5"/>
                  </a:lnTo>
                  <a:lnTo>
                    <a:pt x="1076" y="5"/>
                  </a:lnTo>
                  <a:lnTo>
                    <a:pt x="1100" y="9"/>
                  </a:lnTo>
                  <a:lnTo>
                    <a:pt x="1112" y="10"/>
                  </a:lnTo>
                  <a:lnTo>
                    <a:pt x="1137" y="15"/>
                  </a:lnTo>
                  <a:lnTo>
                    <a:pt x="1149" y="19"/>
                  </a:lnTo>
                  <a:lnTo>
                    <a:pt x="1162" y="22"/>
                  </a:lnTo>
                  <a:lnTo>
                    <a:pt x="1173" y="26"/>
                  </a:lnTo>
                  <a:lnTo>
                    <a:pt x="1186" y="29"/>
                  </a:lnTo>
                  <a:lnTo>
                    <a:pt x="1198" y="32"/>
                  </a:lnTo>
                  <a:lnTo>
                    <a:pt x="1209" y="38"/>
                  </a:lnTo>
                  <a:lnTo>
                    <a:pt x="1234" y="46"/>
                  </a:lnTo>
                  <a:lnTo>
                    <a:pt x="1245" y="51"/>
                  </a:lnTo>
                  <a:lnTo>
                    <a:pt x="1255" y="58"/>
                  </a:lnTo>
                  <a:lnTo>
                    <a:pt x="1268" y="64"/>
                  </a:lnTo>
                  <a:lnTo>
                    <a:pt x="1300" y="82"/>
                  </a:lnTo>
                  <a:lnTo>
                    <a:pt x="1309" y="90"/>
                  </a:lnTo>
                  <a:lnTo>
                    <a:pt x="1320" y="98"/>
                  </a:lnTo>
                  <a:lnTo>
                    <a:pt x="1327" y="104"/>
                  </a:lnTo>
                  <a:lnTo>
                    <a:pt x="1339" y="113"/>
                  </a:lnTo>
                  <a:lnTo>
                    <a:pt x="1356" y="130"/>
                  </a:lnTo>
                  <a:lnTo>
                    <a:pt x="1362" y="139"/>
                  </a:lnTo>
                  <a:lnTo>
                    <a:pt x="1370" y="149"/>
                  </a:lnTo>
                  <a:lnTo>
                    <a:pt x="1376" y="160"/>
                  </a:lnTo>
                  <a:lnTo>
                    <a:pt x="1383" y="169"/>
                  </a:lnTo>
                  <a:lnTo>
                    <a:pt x="1388" y="179"/>
                  </a:lnTo>
                  <a:lnTo>
                    <a:pt x="1389" y="180"/>
                  </a:lnTo>
                  <a:lnTo>
                    <a:pt x="1393" y="180"/>
                  </a:lnTo>
                  <a:lnTo>
                    <a:pt x="1396" y="183"/>
                  </a:lnTo>
                  <a:lnTo>
                    <a:pt x="1401" y="185"/>
                  </a:lnTo>
                  <a:lnTo>
                    <a:pt x="1402" y="185"/>
                  </a:lnTo>
                  <a:lnTo>
                    <a:pt x="1409" y="183"/>
                  </a:lnTo>
                  <a:lnTo>
                    <a:pt x="1414" y="183"/>
                  </a:lnTo>
                  <a:lnTo>
                    <a:pt x="1425" y="179"/>
                  </a:lnTo>
                  <a:lnTo>
                    <a:pt x="1432" y="179"/>
                  </a:lnTo>
                  <a:lnTo>
                    <a:pt x="1438" y="176"/>
                  </a:lnTo>
                  <a:lnTo>
                    <a:pt x="1442" y="175"/>
                  </a:lnTo>
                  <a:lnTo>
                    <a:pt x="1455" y="175"/>
                  </a:lnTo>
                  <a:lnTo>
                    <a:pt x="1468" y="172"/>
                  </a:lnTo>
                  <a:lnTo>
                    <a:pt x="1474" y="172"/>
                  </a:lnTo>
                  <a:lnTo>
                    <a:pt x="1478" y="170"/>
                  </a:lnTo>
                  <a:lnTo>
                    <a:pt x="1534" y="170"/>
                  </a:lnTo>
                  <a:lnTo>
                    <a:pt x="1547" y="172"/>
                  </a:lnTo>
                  <a:lnTo>
                    <a:pt x="1559" y="172"/>
                  </a:lnTo>
                  <a:lnTo>
                    <a:pt x="1563" y="175"/>
                  </a:lnTo>
                  <a:lnTo>
                    <a:pt x="1570" y="175"/>
                  </a:lnTo>
                  <a:lnTo>
                    <a:pt x="1576" y="176"/>
                  </a:lnTo>
                  <a:lnTo>
                    <a:pt x="1583" y="176"/>
                  </a:lnTo>
                  <a:lnTo>
                    <a:pt x="1589" y="179"/>
                  </a:lnTo>
                  <a:lnTo>
                    <a:pt x="1596" y="179"/>
                  </a:lnTo>
                  <a:lnTo>
                    <a:pt x="1608" y="183"/>
                  </a:lnTo>
                  <a:lnTo>
                    <a:pt x="1616" y="185"/>
                  </a:lnTo>
                  <a:lnTo>
                    <a:pt x="1642" y="193"/>
                  </a:lnTo>
                  <a:lnTo>
                    <a:pt x="1657" y="201"/>
                  </a:lnTo>
                  <a:lnTo>
                    <a:pt x="1669" y="205"/>
                  </a:lnTo>
                  <a:lnTo>
                    <a:pt x="1677" y="209"/>
                  </a:lnTo>
                  <a:lnTo>
                    <a:pt x="1682" y="211"/>
                  </a:lnTo>
                  <a:lnTo>
                    <a:pt x="1690" y="215"/>
                  </a:lnTo>
                  <a:lnTo>
                    <a:pt x="1695" y="216"/>
                  </a:lnTo>
                  <a:lnTo>
                    <a:pt x="1708" y="225"/>
                  </a:lnTo>
                  <a:lnTo>
                    <a:pt x="1713" y="229"/>
                  </a:lnTo>
                  <a:lnTo>
                    <a:pt x="1726" y="238"/>
                  </a:lnTo>
                  <a:lnTo>
                    <a:pt x="1730" y="242"/>
                  </a:lnTo>
                  <a:lnTo>
                    <a:pt x="1736" y="247"/>
                  </a:lnTo>
                  <a:lnTo>
                    <a:pt x="1754" y="265"/>
                  </a:lnTo>
                  <a:lnTo>
                    <a:pt x="1763" y="278"/>
                  </a:lnTo>
                  <a:lnTo>
                    <a:pt x="1767" y="283"/>
                  </a:lnTo>
                  <a:lnTo>
                    <a:pt x="1780" y="303"/>
                  </a:lnTo>
                  <a:lnTo>
                    <a:pt x="1783" y="307"/>
                  </a:lnTo>
                  <a:lnTo>
                    <a:pt x="1785" y="313"/>
                  </a:lnTo>
                  <a:lnTo>
                    <a:pt x="1787" y="317"/>
                  </a:lnTo>
                  <a:lnTo>
                    <a:pt x="1787" y="323"/>
                  </a:lnTo>
                  <a:lnTo>
                    <a:pt x="1789" y="327"/>
                  </a:lnTo>
                  <a:lnTo>
                    <a:pt x="1792" y="334"/>
                  </a:lnTo>
                  <a:lnTo>
                    <a:pt x="1792" y="343"/>
                  </a:lnTo>
                  <a:lnTo>
                    <a:pt x="1793" y="349"/>
                  </a:lnTo>
                  <a:lnTo>
                    <a:pt x="1793" y="368"/>
                  </a:lnTo>
                  <a:lnTo>
                    <a:pt x="1792" y="372"/>
                  </a:lnTo>
                  <a:lnTo>
                    <a:pt x="1792" y="383"/>
                  </a:lnTo>
                  <a:lnTo>
                    <a:pt x="1789" y="388"/>
                  </a:lnTo>
                  <a:lnTo>
                    <a:pt x="1789" y="392"/>
                  </a:lnTo>
                  <a:lnTo>
                    <a:pt x="1785" y="401"/>
                  </a:lnTo>
                  <a:lnTo>
                    <a:pt x="1783" y="406"/>
                  </a:lnTo>
                  <a:lnTo>
                    <a:pt x="1776" y="419"/>
                  </a:lnTo>
                  <a:lnTo>
                    <a:pt x="1772" y="424"/>
                  </a:lnTo>
                  <a:lnTo>
                    <a:pt x="1767" y="432"/>
                  </a:lnTo>
                  <a:lnTo>
                    <a:pt x="1749" y="451"/>
                  </a:lnTo>
                  <a:lnTo>
                    <a:pt x="1757" y="452"/>
                  </a:lnTo>
                  <a:lnTo>
                    <a:pt x="1766" y="452"/>
                  </a:lnTo>
                  <a:lnTo>
                    <a:pt x="1772" y="455"/>
                  </a:lnTo>
                  <a:lnTo>
                    <a:pt x="1780" y="455"/>
                  </a:lnTo>
                  <a:lnTo>
                    <a:pt x="1797" y="460"/>
                  </a:lnTo>
                  <a:lnTo>
                    <a:pt x="1803" y="461"/>
                  </a:lnTo>
                  <a:lnTo>
                    <a:pt x="1820" y="465"/>
                  </a:lnTo>
                  <a:lnTo>
                    <a:pt x="1828" y="470"/>
                  </a:lnTo>
                  <a:lnTo>
                    <a:pt x="1836" y="473"/>
                  </a:lnTo>
                  <a:lnTo>
                    <a:pt x="1842" y="474"/>
                  </a:lnTo>
                  <a:lnTo>
                    <a:pt x="1851" y="478"/>
                  </a:lnTo>
                  <a:lnTo>
                    <a:pt x="1856" y="481"/>
                  </a:lnTo>
                  <a:lnTo>
                    <a:pt x="1865" y="486"/>
                  </a:lnTo>
                  <a:lnTo>
                    <a:pt x="1872" y="490"/>
                  </a:lnTo>
                  <a:lnTo>
                    <a:pt x="1878" y="491"/>
                  </a:lnTo>
                  <a:lnTo>
                    <a:pt x="1887" y="496"/>
                  </a:lnTo>
                  <a:lnTo>
                    <a:pt x="1900" y="504"/>
                  </a:lnTo>
                  <a:lnTo>
                    <a:pt x="1905" y="510"/>
                  </a:lnTo>
                  <a:lnTo>
                    <a:pt x="1918" y="519"/>
                  </a:lnTo>
                  <a:lnTo>
                    <a:pt x="1925" y="526"/>
                  </a:lnTo>
                  <a:lnTo>
                    <a:pt x="1931" y="530"/>
                  </a:lnTo>
                  <a:lnTo>
                    <a:pt x="1936" y="536"/>
                  </a:lnTo>
                  <a:lnTo>
                    <a:pt x="1941" y="540"/>
                  </a:lnTo>
                  <a:lnTo>
                    <a:pt x="1948" y="546"/>
                  </a:lnTo>
                  <a:lnTo>
                    <a:pt x="1953" y="553"/>
                  </a:lnTo>
                  <a:lnTo>
                    <a:pt x="1959" y="559"/>
                  </a:lnTo>
                  <a:lnTo>
                    <a:pt x="1976" y="585"/>
                  </a:lnTo>
                  <a:lnTo>
                    <a:pt x="1977" y="591"/>
                  </a:lnTo>
                  <a:lnTo>
                    <a:pt x="1982" y="598"/>
                  </a:lnTo>
                  <a:lnTo>
                    <a:pt x="1986" y="611"/>
                  </a:lnTo>
                  <a:lnTo>
                    <a:pt x="1989" y="615"/>
                  </a:lnTo>
                  <a:lnTo>
                    <a:pt x="1997" y="640"/>
                  </a:lnTo>
                  <a:lnTo>
                    <a:pt x="1997" y="647"/>
                  </a:lnTo>
                  <a:lnTo>
                    <a:pt x="1999" y="653"/>
                  </a:lnTo>
                  <a:lnTo>
                    <a:pt x="1999" y="664"/>
                  </a:lnTo>
                  <a:lnTo>
                    <a:pt x="2002" y="670"/>
                  </a:lnTo>
                  <a:lnTo>
                    <a:pt x="2002" y="683"/>
                  </a:lnTo>
                  <a:lnTo>
                    <a:pt x="1999" y="689"/>
                  </a:lnTo>
                  <a:lnTo>
                    <a:pt x="1999" y="702"/>
                  </a:lnTo>
                  <a:lnTo>
                    <a:pt x="1997" y="709"/>
                  </a:lnTo>
                  <a:lnTo>
                    <a:pt x="1997" y="715"/>
                  </a:lnTo>
                  <a:lnTo>
                    <a:pt x="1994" y="722"/>
                  </a:lnTo>
                  <a:lnTo>
                    <a:pt x="1994" y="726"/>
                  </a:lnTo>
                  <a:lnTo>
                    <a:pt x="1986" y="751"/>
                  </a:lnTo>
                  <a:lnTo>
                    <a:pt x="1982" y="758"/>
                  </a:lnTo>
                  <a:lnTo>
                    <a:pt x="1977" y="771"/>
                  </a:lnTo>
                  <a:lnTo>
                    <a:pt x="1971" y="778"/>
                  </a:lnTo>
                  <a:lnTo>
                    <a:pt x="1966" y="789"/>
                  </a:lnTo>
                  <a:lnTo>
                    <a:pt x="1953" y="807"/>
                  </a:lnTo>
                  <a:lnTo>
                    <a:pt x="1946" y="812"/>
                  </a:lnTo>
                  <a:lnTo>
                    <a:pt x="1940" y="821"/>
                  </a:lnTo>
                  <a:lnTo>
                    <a:pt x="1925" y="835"/>
                  </a:lnTo>
                  <a:lnTo>
                    <a:pt x="1891" y="861"/>
                  </a:lnTo>
                  <a:lnTo>
                    <a:pt x="1882" y="866"/>
                  </a:lnTo>
                  <a:lnTo>
                    <a:pt x="1872" y="871"/>
                  </a:lnTo>
                  <a:lnTo>
                    <a:pt x="1864" y="876"/>
                  </a:lnTo>
                  <a:lnTo>
                    <a:pt x="1852" y="880"/>
                  </a:lnTo>
                  <a:lnTo>
                    <a:pt x="1843" y="884"/>
                  </a:lnTo>
                  <a:lnTo>
                    <a:pt x="1823" y="893"/>
                  </a:lnTo>
                  <a:lnTo>
                    <a:pt x="1815" y="897"/>
                  </a:lnTo>
                  <a:lnTo>
                    <a:pt x="1793" y="902"/>
                  </a:lnTo>
                  <a:lnTo>
                    <a:pt x="1783" y="906"/>
                  </a:lnTo>
                  <a:lnTo>
                    <a:pt x="1772" y="909"/>
                  </a:lnTo>
                  <a:lnTo>
                    <a:pt x="1762" y="909"/>
                  </a:lnTo>
                  <a:lnTo>
                    <a:pt x="1740" y="913"/>
                  </a:lnTo>
                  <a:lnTo>
                    <a:pt x="1727" y="913"/>
                  </a:lnTo>
                  <a:lnTo>
                    <a:pt x="1717" y="915"/>
                  </a:lnTo>
                  <a:lnTo>
                    <a:pt x="1682" y="915"/>
                  </a:lnTo>
                  <a:lnTo>
                    <a:pt x="1682" y="916"/>
                  </a:lnTo>
                  <a:lnTo>
                    <a:pt x="1681" y="916"/>
                  </a:lnTo>
                  <a:lnTo>
                    <a:pt x="1681" y="919"/>
                  </a:lnTo>
                  <a:lnTo>
                    <a:pt x="1678" y="919"/>
                  </a:lnTo>
                  <a:lnTo>
                    <a:pt x="1681" y="923"/>
                  </a:lnTo>
                  <a:lnTo>
                    <a:pt x="1681" y="938"/>
                  </a:lnTo>
                  <a:lnTo>
                    <a:pt x="1682" y="942"/>
                  </a:lnTo>
                  <a:lnTo>
                    <a:pt x="1682" y="946"/>
                  </a:lnTo>
                  <a:lnTo>
                    <a:pt x="1681" y="951"/>
                  </a:lnTo>
                  <a:lnTo>
                    <a:pt x="1681" y="964"/>
                  </a:lnTo>
                  <a:lnTo>
                    <a:pt x="1678" y="972"/>
                  </a:lnTo>
                  <a:lnTo>
                    <a:pt x="1678" y="977"/>
                  </a:lnTo>
                  <a:lnTo>
                    <a:pt x="1677" y="981"/>
                  </a:lnTo>
                  <a:lnTo>
                    <a:pt x="1677" y="985"/>
                  </a:lnTo>
                  <a:lnTo>
                    <a:pt x="1672" y="994"/>
                  </a:lnTo>
                  <a:lnTo>
                    <a:pt x="1672" y="998"/>
                  </a:lnTo>
                  <a:lnTo>
                    <a:pt x="1665" y="1010"/>
                  </a:lnTo>
                  <a:lnTo>
                    <a:pt x="1665" y="1014"/>
                  </a:lnTo>
                  <a:lnTo>
                    <a:pt x="1657" y="1031"/>
                  </a:lnTo>
                  <a:lnTo>
                    <a:pt x="1652" y="1034"/>
                  </a:lnTo>
                  <a:lnTo>
                    <a:pt x="1645" y="1051"/>
                  </a:lnTo>
                  <a:lnTo>
                    <a:pt x="1641" y="1053"/>
                  </a:lnTo>
                  <a:lnTo>
                    <a:pt x="1628" y="1070"/>
                  </a:lnTo>
                  <a:lnTo>
                    <a:pt x="1619" y="1079"/>
                  </a:lnTo>
                  <a:lnTo>
                    <a:pt x="1612" y="1087"/>
                  </a:lnTo>
                  <a:lnTo>
                    <a:pt x="1596" y="1100"/>
                  </a:lnTo>
                  <a:lnTo>
                    <a:pt x="1588" y="1108"/>
                  </a:lnTo>
                  <a:lnTo>
                    <a:pt x="1562" y="1128"/>
                  </a:lnTo>
                  <a:lnTo>
                    <a:pt x="1552" y="1132"/>
                  </a:lnTo>
                  <a:lnTo>
                    <a:pt x="1534" y="1145"/>
                  </a:lnTo>
                  <a:lnTo>
                    <a:pt x="1523" y="1148"/>
                  </a:lnTo>
                  <a:lnTo>
                    <a:pt x="1514" y="1152"/>
                  </a:lnTo>
                  <a:lnTo>
                    <a:pt x="1504" y="1159"/>
                  </a:lnTo>
                  <a:lnTo>
                    <a:pt x="1483" y="1168"/>
                  </a:lnTo>
                  <a:lnTo>
                    <a:pt x="1474" y="1172"/>
                  </a:lnTo>
                  <a:lnTo>
                    <a:pt x="1464" y="1174"/>
                  </a:lnTo>
                  <a:lnTo>
                    <a:pt x="1442" y="1183"/>
                  </a:lnTo>
                  <a:lnTo>
                    <a:pt x="1421" y="1187"/>
                  </a:lnTo>
                  <a:lnTo>
                    <a:pt x="1411" y="1191"/>
                  </a:lnTo>
                  <a:lnTo>
                    <a:pt x="1379" y="1197"/>
                  </a:lnTo>
                  <a:lnTo>
                    <a:pt x="1366" y="1200"/>
                  </a:lnTo>
                  <a:lnTo>
                    <a:pt x="1356" y="1200"/>
                  </a:lnTo>
                  <a:lnTo>
                    <a:pt x="1334" y="1204"/>
                  </a:lnTo>
                  <a:lnTo>
                    <a:pt x="1326" y="1213"/>
                  </a:lnTo>
                  <a:lnTo>
                    <a:pt x="1320" y="1223"/>
                  </a:lnTo>
                  <a:lnTo>
                    <a:pt x="1311" y="1231"/>
                  </a:lnTo>
                  <a:lnTo>
                    <a:pt x="1303" y="1242"/>
                  </a:lnTo>
                  <a:lnTo>
                    <a:pt x="1286" y="1259"/>
                  </a:lnTo>
                  <a:lnTo>
                    <a:pt x="1275" y="1267"/>
                  </a:lnTo>
                  <a:lnTo>
                    <a:pt x="1267" y="1275"/>
                  </a:lnTo>
                  <a:lnTo>
                    <a:pt x="1255" y="1283"/>
                  </a:lnTo>
                  <a:lnTo>
                    <a:pt x="1247" y="1289"/>
                  </a:lnTo>
                  <a:lnTo>
                    <a:pt x="1237" y="1295"/>
                  </a:lnTo>
                  <a:lnTo>
                    <a:pt x="1227" y="1303"/>
                  </a:lnTo>
                  <a:lnTo>
                    <a:pt x="1215" y="1311"/>
                  </a:lnTo>
                  <a:lnTo>
                    <a:pt x="1205" y="1315"/>
                  </a:lnTo>
                  <a:lnTo>
                    <a:pt x="1183" y="1328"/>
                  </a:lnTo>
                  <a:lnTo>
                    <a:pt x="1162" y="1335"/>
                  </a:lnTo>
                  <a:lnTo>
                    <a:pt x="1149" y="1342"/>
                  </a:lnTo>
                  <a:lnTo>
                    <a:pt x="1139" y="1347"/>
                  </a:lnTo>
                  <a:lnTo>
                    <a:pt x="1126" y="1351"/>
                  </a:lnTo>
                  <a:lnTo>
                    <a:pt x="1116" y="1355"/>
                  </a:lnTo>
                  <a:lnTo>
                    <a:pt x="1103" y="1357"/>
                  </a:lnTo>
                  <a:lnTo>
                    <a:pt x="1093" y="1361"/>
                  </a:lnTo>
                  <a:lnTo>
                    <a:pt x="1080" y="1364"/>
                  </a:lnTo>
                  <a:lnTo>
                    <a:pt x="1067" y="1368"/>
                  </a:lnTo>
                  <a:lnTo>
                    <a:pt x="1055" y="1370"/>
                  </a:lnTo>
                  <a:lnTo>
                    <a:pt x="1005" y="1378"/>
                  </a:lnTo>
                  <a:lnTo>
                    <a:pt x="995" y="1380"/>
                  </a:lnTo>
                  <a:lnTo>
                    <a:pt x="946" y="1384"/>
                  </a:lnTo>
                  <a:lnTo>
                    <a:pt x="909" y="1384"/>
                  </a:lnTo>
                  <a:lnTo>
                    <a:pt x="893" y="1383"/>
                  </a:lnTo>
                  <a:lnTo>
                    <a:pt x="867" y="1383"/>
                  </a:lnTo>
                  <a:lnTo>
                    <a:pt x="858" y="1380"/>
                  </a:lnTo>
                  <a:lnTo>
                    <a:pt x="850" y="1380"/>
                  </a:lnTo>
                  <a:lnTo>
                    <a:pt x="841" y="1378"/>
                  </a:lnTo>
                  <a:lnTo>
                    <a:pt x="833" y="1378"/>
                  </a:lnTo>
                  <a:lnTo>
                    <a:pt x="824" y="1377"/>
                  </a:lnTo>
                  <a:lnTo>
                    <a:pt x="815" y="1377"/>
                  </a:lnTo>
                  <a:lnTo>
                    <a:pt x="791" y="1370"/>
                  </a:lnTo>
                  <a:lnTo>
                    <a:pt x="782" y="1370"/>
                  </a:lnTo>
                  <a:lnTo>
                    <a:pt x="774" y="1368"/>
                  </a:lnTo>
                  <a:lnTo>
                    <a:pt x="768" y="1365"/>
                  </a:lnTo>
                  <a:lnTo>
                    <a:pt x="733" y="1357"/>
                  </a:lnTo>
                  <a:lnTo>
                    <a:pt x="725" y="1352"/>
                  </a:lnTo>
                  <a:lnTo>
                    <a:pt x="716" y="1351"/>
                  </a:lnTo>
                  <a:lnTo>
                    <a:pt x="710" y="1348"/>
                  </a:lnTo>
                  <a:lnTo>
                    <a:pt x="702" y="1347"/>
                  </a:lnTo>
                  <a:lnTo>
                    <a:pt x="693" y="1342"/>
                  </a:lnTo>
                  <a:lnTo>
                    <a:pt x="676" y="1335"/>
                  </a:lnTo>
                  <a:lnTo>
                    <a:pt x="671" y="1335"/>
                  </a:lnTo>
                  <a:lnTo>
                    <a:pt x="667" y="1334"/>
                  </a:lnTo>
                  <a:lnTo>
                    <a:pt x="666" y="1332"/>
                  </a:lnTo>
                  <a:lnTo>
                    <a:pt x="657" y="1328"/>
                  </a:lnTo>
                  <a:lnTo>
                    <a:pt x="654" y="1328"/>
                  </a:lnTo>
                  <a:lnTo>
                    <a:pt x="641" y="1321"/>
                  </a:lnTo>
                  <a:lnTo>
                    <a:pt x="640" y="1319"/>
                  </a:lnTo>
                  <a:lnTo>
                    <a:pt x="636" y="1319"/>
                  </a:lnTo>
                  <a:lnTo>
                    <a:pt x="631" y="1316"/>
                  </a:lnTo>
                  <a:lnTo>
                    <a:pt x="628" y="1315"/>
                  </a:lnTo>
                  <a:lnTo>
                    <a:pt x="621" y="1311"/>
                  </a:lnTo>
                  <a:lnTo>
                    <a:pt x="618" y="1308"/>
                  </a:lnTo>
                  <a:lnTo>
                    <a:pt x="608" y="1303"/>
                  </a:lnTo>
                  <a:lnTo>
                    <a:pt x="587" y="1290"/>
                  </a:lnTo>
                  <a:lnTo>
                    <a:pt x="578" y="1285"/>
                  </a:lnTo>
                  <a:lnTo>
                    <a:pt x="568" y="1279"/>
                  </a:lnTo>
                  <a:lnTo>
                    <a:pt x="559" y="1272"/>
                  </a:lnTo>
                  <a:lnTo>
                    <a:pt x="548" y="1263"/>
                  </a:lnTo>
                  <a:lnTo>
                    <a:pt x="532" y="1250"/>
                  </a:lnTo>
                  <a:lnTo>
                    <a:pt x="523" y="1242"/>
                  </a:lnTo>
                  <a:lnTo>
                    <a:pt x="515" y="1236"/>
                  </a:lnTo>
                  <a:lnTo>
                    <a:pt x="497" y="1219"/>
                  </a:lnTo>
                  <a:lnTo>
                    <a:pt x="489" y="1213"/>
                  </a:lnTo>
                  <a:lnTo>
                    <a:pt x="483" y="1204"/>
                  </a:lnTo>
                  <a:lnTo>
                    <a:pt x="474" y="1195"/>
                  </a:lnTo>
                  <a:lnTo>
                    <a:pt x="462" y="1178"/>
                  </a:lnTo>
                  <a:lnTo>
                    <a:pt x="454" y="1168"/>
                  </a:lnTo>
                  <a:lnTo>
                    <a:pt x="443" y="1151"/>
                  </a:lnTo>
                  <a:lnTo>
                    <a:pt x="436" y="1141"/>
                  </a:lnTo>
                  <a:lnTo>
                    <a:pt x="430" y="1132"/>
                  </a:lnTo>
                  <a:lnTo>
                    <a:pt x="417" y="1100"/>
                  </a:lnTo>
                  <a:lnTo>
                    <a:pt x="410" y="1089"/>
                  </a:lnTo>
                  <a:lnTo>
                    <a:pt x="408" y="1079"/>
                  </a:lnTo>
                  <a:lnTo>
                    <a:pt x="400" y="1057"/>
                  </a:lnTo>
                  <a:lnTo>
                    <a:pt x="395" y="1036"/>
                  </a:lnTo>
                  <a:lnTo>
                    <a:pt x="387" y="1036"/>
                  </a:lnTo>
                  <a:lnTo>
                    <a:pt x="381" y="1034"/>
                  </a:lnTo>
                  <a:lnTo>
                    <a:pt x="351" y="1034"/>
                  </a:lnTo>
                  <a:lnTo>
                    <a:pt x="346" y="1031"/>
                  </a:lnTo>
                  <a:lnTo>
                    <a:pt x="334" y="1031"/>
                  </a:lnTo>
                  <a:lnTo>
                    <a:pt x="329" y="1030"/>
                  </a:lnTo>
                  <a:lnTo>
                    <a:pt x="316" y="1030"/>
                  </a:lnTo>
                  <a:lnTo>
                    <a:pt x="312" y="1027"/>
                  </a:lnTo>
                  <a:lnTo>
                    <a:pt x="308" y="1027"/>
                  </a:lnTo>
                  <a:lnTo>
                    <a:pt x="303" y="1026"/>
                  </a:lnTo>
                  <a:lnTo>
                    <a:pt x="296" y="1026"/>
                  </a:lnTo>
                  <a:lnTo>
                    <a:pt x="292" y="1023"/>
                  </a:lnTo>
                  <a:lnTo>
                    <a:pt x="287" y="1023"/>
                  </a:lnTo>
                  <a:lnTo>
                    <a:pt x="283" y="1021"/>
                  </a:lnTo>
                  <a:lnTo>
                    <a:pt x="279" y="1021"/>
                  </a:lnTo>
                  <a:lnTo>
                    <a:pt x="275" y="1018"/>
                  </a:lnTo>
                  <a:lnTo>
                    <a:pt x="270" y="1018"/>
                  </a:lnTo>
                  <a:lnTo>
                    <a:pt x="262" y="1014"/>
                  </a:lnTo>
                  <a:lnTo>
                    <a:pt x="257" y="1014"/>
                  </a:lnTo>
                  <a:lnTo>
                    <a:pt x="231" y="1007"/>
                  </a:lnTo>
                  <a:lnTo>
                    <a:pt x="221" y="1000"/>
                  </a:lnTo>
                  <a:lnTo>
                    <a:pt x="208" y="995"/>
                  </a:lnTo>
                  <a:lnTo>
                    <a:pt x="183" y="982"/>
                  </a:lnTo>
                  <a:lnTo>
                    <a:pt x="172" y="977"/>
                  </a:lnTo>
                  <a:lnTo>
                    <a:pt x="160" y="969"/>
                  </a:lnTo>
                  <a:lnTo>
                    <a:pt x="149" y="961"/>
                  </a:lnTo>
                  <a:lnTo>
                    <a:pt x="138" y="955"/>
                  </a:lnTo>
                  <a:lnTo>
                    <a:pt x="125" y="946"/>
                  </a:lnTo>
                  <a:lnTo>
                    <a:pt x="105" y="929"/>
                  </a:lnTo>
                  <a:lnTo>
                    <a:pt x="96" y="920"/>
                  </a:lnTo>
                  <a:lnTo>
                    <a:pt x="85" y="913"/>
                  </a:lnTo>
                  <a:lnTo>
                    <a:pt x="76" y="902"/>
                  </a:lnTo>
                  <a:lnTo>
                    <a:pt x="69" y="893"/>
                  </a:lnTo>
                  <a:lnTo>
                    <a:pt x="43" y="861"/>
                  </a:lnTo>
                  <a:lnTo>
                    <a:pt x="30" y="840"/>
                  </a:lnTo>
                  <a:lnTo>
                    <a:pt x="24" y="827"/>
                  </a:lnTo>
                  <a:lnTo>
                    <a:pt x="20" y="817"/>
                  </a:lnTo>
                  <a:lnTo>
                    <a:pt x="16" y="804"/>
                  </a:lnTo>
                  <a:lnTo>
                    <a:pt x="11" y="794"/>
                  </a:lnTo>
                  <a:lnTo>
                    <a:pt x="7" y="781"/>
                  </a:lnTo>
                  <a:lnTo>
                    <a:pt x="3" y="755"/>
                  </a:lnTo>
                  <a:lnTo>
                    <a:pt x="3" y="740"/>
                  </a:lnTo>
                  <a:lnTo>
                    <a:pt x="0" y="728"/>
                  </a:lnTo>
                  <a:lnTo>
                    <a:pt x="0" y="715"/>
                  </a:lnTo>
                  <a:lnTo>
                    <a:pt x="3" y="706"/>
                  </a:lnTo>
                  <a:lnTo>
                    <a:pt x="4" y="696"/>
                  </a:lnTo>
                  <a:lnTo>
                    <a:pt x="9" y="679"/>
                  </a:lnTo>
                  <a:lnTo>
                    <a:pt x="11" y="673"/>
                  </a:lnTo>
                  <a:lnTo>
                    <a:pt x="13" y="664"/>
                  </a:lnTo>
                  <a:lnTo>
                    <a:pt x="17" y="656"/>
                  </a:lnTo>
                  <a:lnTo>
                    <a:pt x="21" y="648"/>
                  </a:lnTo>
                  <a:lnTo>
                    <a:pt x="24" y="643"/>
                  </a:lnTo>
                  <a:lnTo>
                    <a:pt x="27" y="634"/>
                  </a:lnTo>
                  <a:lnTo>
                    <a:pt x="36" y="621"/>
                  </a:lnTo>
                  <a:lnTo>
                    <a:pt x="43" y="615"/>
                  </a:lnTo>
                  <a:lnTo>
                    <a:pt x="47" y="608"/>
                  </a:lnTo>
                  <a:lnTo>
                    <a:pt x="65" y="591"/>
                  </a:lnTo>
                  <a:lnTo>
                    <a:pt x="70" y="588"/>
                  </a:lnTo>
                  <a:lnTo>
                    <a:pt x="76" y="581"/>
                  </a:lnTo>
                  <a:lnTo>
                    <a:pt x="96" y="568"/>
                  </a:lnTo>
                  <a:lnTo>
                    <a:pt x="105" y="563"/>
                  </a:lnTo>
                  <a:lnTo>
                    <a:pt x="111" y="559"/>
                  </a:lnTo>
                  <a:lnTo>
                    <a:pt x="119" y="555"/>
                  </a:lnTo>
                  <a:lnTo>
                    <a:pt x="125" y="550"/>
                  </a:lnTo>
                  <a:lnTo>
                    <a:pt x="134" y="549"/>
                  </a:lnTo>
                  <a:lnTo>
                    <a:pt x="142" y="545"/>
                  </a:lnTo>
                  <a:lnTo>
                    <a:pt x="151" y="542"/>
                  </a:lnTo>
                  <a:lnTo>
                    <a:pt x="158" y="540"/>
                  </a:lnTo>
                  <a:lnTo>
                    <a:pt x="165" y="539"/>
                  </a:lnTo>
                  <a:lnTo>
                    <a:pt x="174" y="535"/>
                  </a:lnTo>
                  <a:lnTo>
                    <a:pt x="170" y="530"/>
                  </a:lnTo>
                  <a:lnTo>
                    <a:pt x="164" y="526"/>
                  </a:lnTo>
                  <a:lnTo>
                    <a:pt x="155" y="517"/>
                  </a:lnTo>
                  <a:lnTo>
                    <a:pt x="149" y="513"/>
                  </a:lnTo>
                  <a:lnTo>
                    <a:pt x="145" y="509"/>
                  </a:lnTo>
                  <a:lnTo>
                    <a:pt x="141" y="501"/>
                  </a:lnTo>
                  <a:lnTo>
                    <a:pt x="137" y="497"/>
                  </a:lnTo>
                  <a:lnTo>
                    <a:pt x="134" y="491"/>
                  </a:lnTo>
                  <a:lnTo>
                    <a:pt x="125" y="483"/>
                  </a:lnTo>
                  <a:lnTo>
                    <a:pt x="124" y="477"/>
                  </a:lnTo>
                  <a:lnTo>
                    <a:pt x="119" y="470"/>
                  </a:lnTo>
                  <a:lnTo>
                    <a:pt x="118" y="465"/>
                  </a:lnTo>
                  <a:lnTo>
                    <a:pt x="113" y="452"/>
                  </a:lnTo>
                  <a:lnTo>
                    <a:pt x="111" y="448"/>
                  </a:lnTo>
                  <a:lnTo>
                    <a:pt x="105" y="429"/>
                  </a:lnTo>
                  <a:lnTo>
                    <a:pt x="105" y="416"/>
                  </a:lnTo>
                  <a:lnTo>
                    <a:pt x="102" y="411"/>
                  </a:lnTo>
                  <a:lnTo>
                    <a:pt x="102" y="385"/>
                  </a:lnTo>
                  <a:lnTo>
                    <a:pt x="105" y="379"/>
                  </a:lnTo>
                  <a:lnTo>
                    <a:pt x="105" y="372"/>
                  </a:lnTo>
                  <a:lnTo>
                    <a:pt x="106" y="363"/>
                  </a:lnTo>
                  <a:lnTo>
                    <a:pt x="111" y="352"/>
                  </a:lnTo>
                  <a:lnTo>
                    <a:pt x="115" y="340"/>
                  </a:lnTo>
                  <a:lnTo>
                    <a:pt x="119" y="327"/>
                  </a:lnTo>
                  <a:lnTo>
                    <a:pt x="125" y="317"/>
                  </a:lnTo>
                  <a:lnTo>
                    <a:pt x="132" y="308"/>
                  </a:lnTo>
                  <a:lnTo>
                    <a:pt x="145" y="287"/>
                  </a:lnTo>
                  <a:lnTo>
                    <a:pt x="178" y="254"/>
                  </a:lnTo>
                  <a:lnTo>
                    <a:pt x="187" y="247"/>
                  </a:lnTo>
                  <a:lnTo>
                    <a:pt x="198" y="241"/>
                  </a:lnTo>
                  <a:lnTo>
                    <a:pt x="208" y="232"/>
                  </a:lnTo>
                  <a:lnTo>
                    <a:pt x="217" y="225"/>
                  </a:lnTo>
                  <a:lnTo>
                    <a:pt x="227" y="221"/>
                  </a:lnTo>
                  <a:lnTo>
                    <a:pt x="239" y="215"/>
                  </a:lnTo>
                  <a:lnTo>
                    <a:pt x="252" y="209"/>
                  </a:lnTo>
                  <a:lnTo>
                    <a:pt x="272" y="201"/>
                  </a:lnTo>
                  <a:lnTo>
                    <a:pt x="285" y="196"/>
                  </a:lnTo>
                  <a:lnTo>
                    <a:pt x="296" y="192"/>
                  </a:lnTo>
                  <a:lnTo>
                    <a:pt x="308" y="189"/>
                  </a:lnTo>
                  <a:lnTo>
                    <a:pt x="321" y="185"/>
                  </a:lnTo>
                  <a:lnTo>
                    <a:pt x="332" y="183"/>
                  </a:lnTo>
                  <a:lnTo>
                    <a:pt x="357" y="179"/>
                  </a:lnTo>
                  <a:lnTo>
                    <a:pt x="368" y="176"/>
                  </a:lnTo>
                  <a:lnTo>
                    <a:pt x="394" y="176"/>
                  </a:lnTo>
                  <a:lnTo>
                    <a:pt x="405" y="175"/>
                  </a:lnTo>
                  <a:lnTo>
                    <a:pt x="430" y="175"/>
                  </a:lnTo>
                  <a:close/>
                </a:path>
              </a:pathLst>
            </a:custGeom>
            <a:solidFill>
              <a:srgbClr val="9ACEF0"/>
            </a:solidFill>
            <a:ln>
              <a:noFill/>
            </a:ln>
            <a:extLst>
              <a:ext uri="{91240B29-F687-4F45-9708-019B960494DF}">
                <a14:hiddenLine xmlns:a14="http://schemas.microsoft.com/office/drawing/2010/main" w="9525">
                  <a:solidFill>
                    <a:srgbClr val="000000"/>
                  </a:solidFill>
                  <a:round/>
                </a14:hiddenLine>
              </a:ext>
            </a:extLst>
          </p:spPr>
          <p:txBody>
            <a:bodyPr/>
            <a:lstStyle/>
            <a:p>
              <a:r>
                <a:rPr lang="en-US" altLang="zh-CN" sz="1600" dirty="0" smtClean="0"/>
                <a:t>  Core network</a:t>
              </a:r>
              <a:endParaRPr lang="zh-CN" altLang="en-US" sz="1600" dirty="0"/>
            </a:p>
          </p:txBody>
        </p:sp>
        <p:pic>
          <p:nvPicPr>
            <p:cNvPr id="30" name="Picture 42" descr="FileServerwPCRout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7248" y="4120781"/>
              <a:ext cx="350967" cy="557835"/>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5570222" y="3781858"/>
              <a:ext cx="2227578" cy="338554"/>
            </a:xfrm>
            <a:prstGeom prst="rect">
              <a:avLst/>
            </a:prstGeom>
            <a:noFill/>
          </p:spPr>
          <p:txBody>
            <a:bodyPr wrap="square" rtlCol="0">
              <a:spAutoFit/>
            </a:bodyPr>
            <a:lstStyle/>
            <a:p>
              <a:r>
                <a:rPr lang="en-US" altLang="zh-CN" sz="1600" dirty="0" smtClean="0"/>
                <a:t>Application Server</a:t>
              </a:r>
              <a:endParaRPr lang="zh-CN" altLang="en-US" sz="1600" dirty="0"/>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U</a:t>
            </a:r>
            <a:r>
              <a:rPr lang="en-US" altLang="zh-CN" dirty="0"/>
              <a:t>se case </a:t>
            </a:r>
            <a:r>
              <a:rPr lang="en-US" altLang="zh-CN" dirty="0" smtClean="0"/>
              <a:t>3</a:t>
            </a:r>
            <a:endParaRPr lang="zh-CN" altLang="en-US" dirty="0"/>
          </a:p>
        </p:txBody>
      </p:sp>
      <p:sp>
        <p:nvSpPr>
          <p:cNvPr id="3" name="内容占位符 2"/>
          <p:cNvSpPr>
            <a:spLocks noGrp="1"/>
          </p:cNvSpPr>
          <p:nvPr>
            <p:ph idx="1"/>
          </p:nvPr>
        </p:nvSpPr>
        <p:spPr/>
        <p:txBody>
          <a:bodyPr/>
          <a:lstStyle/>
          <a:p>
            <a:r>
              <a:rPr lang="pt-BR"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Multi-SIM </a:t>
            </a:r>
            <a:r>
              <a:rPr lang="en-US"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mobile phones</a:t>
            </a:r>
            <a:r>
              <a:rPr lang="pt-BR"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 supporting dual Tx/ dual Rx </a:t>
            </a:r>
            <a:r>
              <a:rPr lang="en-US"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can activate  5G message services in both USIMs.</a:t>
            </a:r>
          </a:p>
          <a:p>
            <a:pPr hangingPunct="0"/>
            <a:r>
              <a:rPr lang="en-US" altLang="zh-CN" sz="2000" dirty="0" smtClean="0"/>
              <a:t>Traditional</a:t>
            </a:r>
            <a:r>
              <a:rPr lang="en-GB" altLang="zh-CN" sz="2000" dirty="0" smtClean="0"/>
              <a:t> </a:t>
            </a:r>
            <a:r>
              <a:rPr lang="en-US" altLang="zh-CN" sz="2000" dirty="0" smtClean="0"/>
              <a:t>short message will gradually</a:t>
            </a:r>
            <a:r>
              <a:rPr lang="en-GB" altLang="zh-CN" sz="2000" dirty="0" smtClean="0"/>
              <a:t> evolve </a:t>
            </a:r>
            <a:r>
              <a:rPr lang="en-US" altLang="zh-CN" sz="2000" dirty="0" smtClean="0"/>
              <a:t>to RCS </a:t>
            </a:r>
            <a:r>
              <a:rPr lang="en-GB" altLang="zh-CN" sz="2000" dirty="0"/>
              <a:t>message</a:t>
            </a:r>
            <a:r>
              <a:rPr lang="en-US" altLang="zh-CN" sz="2000" dirty="0" smtClean="0"/>
              <a:t> (rich communication message)  defined by GSMA</a:t>
            </a:r>
            <a:r>
              <a:rPr lang="en-GB" altLang="zh-CN" sz="2000" dirty="0" smtClean="0"/>
              <a:t>, which </a:t>
            </a:r>
            <a:r>
              <a:rPr lang="en-GB" altLang="zh-CN" sz="2000" dirty="0"/>
              <a:t>enable the </a:t>
            </a:r>
            <a:r>
              <a:rPr lang="en-GB" altLang="zh-CN" sz="2000" dirty="0" smtClean="0"/>
              <a:t>user</a:t>
            </a:r>
            <a:r>
              <a:rPr lang="en-US" altLang="zh-CN" sz="2000" dirty="0" smtClean="0"/>
              <a:t>s</a:t>
            </a:r>
            <a:r>
              <a:rPr lang="en-GB" altLang="zh-CN" sz="2000" dirty="0" smtClean="0"/>
              <a:t> </a:t>
            </a:r>
            <a:r>
              <a:rPr lang="en-GB" altLang="zh-CN" sz="2000" dirty="0"/>
              <a:t>to exchange multimedia contents such as picture, video, audio and file via operators’ </a:t>
            </a:r>
            <a:r>
              <a:rPr lang="en-GB" altLang="zh-CN" sz="2000" dirty="0" smtClean="0"/>
              <a:t>IMS </a:t>
            </a:r>
            <a:r>
              <a:rPr lang="en-US" altLang="zh-CN" sz="2000" dirty="0" smtClean="0"/>
              <a:t>core network</a:t>
            </a:r>
            <a:r>
              <a:rPr lang="en-GB" altLang="zh-CN" sz="2000" dirty="0" smtClean="0"/>
              <a:t>. </a:t>
            </a:r>
            <a:r>
              <a:rPr lang="en-GB" altLang="zh-CN" sz="2000" dirty="0"/>
              <a:t>The UE has to keep alive for </a:t>
            </a:r>
            <a:r>
              <a:rPr lang="en-US" altLang="zh-CN" sz="2000" dirty="0"/>
              <a:t>RCS </a:t>
            </a:r>
            <a:r>
              <a:rPr lang="en-GB" altLang="zh-CN" sz="2000" dirty="0"/>
              <a:t>message</a:t>
            </a:r>
            <a:r>
              <a:rPr lang="en-US" altLang="zh-CN" sz="2000" dirty="0"/>
              <a:t> </a:t>
            </a:r>
            <a:r>
              <a:rPr lang="en-GB" altLang="zh-CN" sz="2000" dirty="0" smtClean="0"/>
              <a:t>every </a:t>
            </a:r>
            <a:r>
              <a:rPr lang="en-GB" altLang="zh-CN" sz="2000" dirty="0"/>
              <a:t>three to five minutes. In addition, if </a:t>
            </a:r>
            <a:r>
              <a:rPr lang="en-US" altLang="zh-CN" sz="2000" dirty="0"/>
              <a:t>RCS </a:t>
            </a:r>
            <a:r>
              <a:rPr lang="en-GB" altLang="zh-CN" sz="2000" dirty="0"/>
              <a:t>message</a:t>
            </a:r>
            <a:r>
              <a:rPr lang="en-US" altLang="zh-CN" sz="2000" dirty="0"/>
              <a:t> </a:t>
            </a:r>
            <a:r>
              <a:rPr lang="en-GB" altLang="zh-CN" sz="2000" dirty="0" smtClean="0"/>
              <a:t>service </a:t>
            </a:r>
            <a:r>
              <a:rPr lang="en-GB" altLang="zh-CN" sz="2000" dirty="0"/>
              <a:t>in USIM-1 and USIM-2 are frequently activated like </a:t>
            </a:r>
            <a:r>
              <a:rPr lang="en-GB" altLang="zh-CN" sz="2000" dirty="0" err="1"/>
              <a:t>wechat</a:t>
            </a:r>
            <a:r>
              <a:rPr lang="en-GB" altLang="zh-CN" sz="2000" dirty="0"/>
              <a:t> and </a:t>
            </a:r>
            <a:r>
              <a:rPr lang="en-GB" altLang="zh-CN" sz="2000" dirty="0" err="1" smtClean="0"/>
              <a:t>whatsAPP</a:t>
            </a:r>
            <a:r>
              <a:rPr lang="en-GB" altLang="zh-CN" sz="2000" dirty="0" smtClean="0"/>
              <a:t>, it is better for UE </a:t>
            </a:r>
            <a:r>
              <a:rPr lang="en-GB" altLang="zh-CN" sz="2000" dirty="0"/>
              <a:t>to keep connection with both NW-1 and </a:t>
            </a:r>
            <a:r>
              <a:rPr lang="en-GB" altLang="zh-CN" sz="2000" dirty="0" smtClean="0"/>
              <a:t>NW-2 . </a:t>
            </a:r>
            <a:endParaRPr lang="zh-CN" altLang="zh-CN" sz="2000" dirty="0"/>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To support Dual </a:t>
            </a:r>
            <a:r>
              <a:rPr lang="en-US" altLang="zh-CN" dirty="0" err="1" smtClean="0"/>
              <a:t>Tx</a:t>
            </a:r>
            <a:r>
              <a:rPr lang="en-US" altLang="zh-CN" dirty="0" smtClean="0"/>
              <a:t>/ Dual Rx </a:t>
            </a:r>
            <a:r>
              <a:rPr lang="en-GB" altLang="zh-CN" dirty="0"/>
              <a:t>Multi-SIM</a:t>
            </a:r>
            <a:r>
              <a:rPr lang="en-US" altLang="zh-CN" dirty="0"/>
              <a:t> devices in </a:t>
            </a:r>
            <a:r>
              <a:rPr lang="en-US" altLang="zh-CN" dirty="0" err="1"/>
              <a:t>Rel</a:t>
            </a:r>
            <a:r>
              <a:rPr lang="en-US" altLang="zh-CN" dirty="0"/>
              <a:t> 18</a:t>
            </a:r>
            <a:endParaRPr lang="zh-CN" altLang="en-US" dirty="0"/>
          </a:p>
        </p:txBody>
      </p:sp>
      <p:sp>
        <p:nvSpPr>
          <p:cNvPr id="3" name="内容占位符 2"/>
          <p:cNvSpPr>
            <a:spLocks noGrp="1"/>
          </p:cNvSpPr>
          <p:nvPr>
            <p:ph idx="1"/>
          </p:nvPr>
        </p:nvSpPr>
        <p:spPr/>
        <p:txBody>
          <a:bodyPr/>
          <a:lstStyle/>
          <a:p>
            <a:pPr hangingPunct="0"/>
            <a:r>
              <a:rPr lang="en-US" altLang="zh-CN" dirty="0" smtClean="0"/>
              <a:t>In 3GPP </a:t>
            </a:r>
            <a:r>
              <a:rPr lang="en-US" altLang="zh-CN" dirty="0" err="1" smtClean="0"/>
              <a:t>rel</a:t>
            </a:r>
            <a:r>
              <a:rPr lang="en-US" altLang="zh-CN" dirty="0" smtClean="0"/>
              <a:t> 17, WID </a:t>
            </a:r>
            <a:r>
              <a:rPr lang="en-US" altLang="zh-CN" dirty="0"/>
              <a:t>of </a:t>
            </a:r>
            <a:r>
              <a:rPr lang="en-GB" altLang="zh-CN" dirty="0"/>
              <a:t>support for Multi-SIM devices </a:t>
            </a:r>
            <a:r>
              <a:rPr lang="en-US" altLang="zh-CN" dirty="0" smtClean="0"/>
              <a:t>is still ongoing. </a:t>
            </a:r>
            <a:r>
              <a:rPr lang="en-US" altLang="zh-CN" dirty="0"/>
              <a:t>The scope of the WI only covers the use cases for Multi-SIM devices with single </a:t>
            </a:r>
            <a:r>
              <a:rPr lang="en-US" altLang="zh-CN" dirty="0" err="1"/>
              <a:t>Tx</a:t>
            </a:r>
            <a:r>
              <a:rPr lang="en-US" altLang="zh-CN" dirty="0"/>
              <a:t>/ dual Rx and single </a:t>
            </a:r>
            <a:r>
              <a:rPr lang="en-US" altLang="zh-CN" dirty="0" err="1"/>
              <a:t>Tx</a:t>
            </a:r>
            <a:r>
              <a:rPr lang="en-US" altLang="zh-CN" dirty="0"/>
              <a:t>/ single Rx capability. Dual Rx/ dual </a:t>
            </a:r>
            <a:r>
              <a:rPr lang="en-US" altLang="zh-CN" dirty="0" err="1"/>
              <a:t>Tx</a:t>
            </a:r>
            <a:r>
              <a:rPr lang="en-US" altLang="zh-CN" dirty="0"/>
              <a:t> is excluded from the WI for lack of time budget. However, plenty of </a:t>
            </a:r>
            <a:r>
              <a:rPr lang="en-GB" altLang="zh-CN" dirty="0"/>
              <a:t>companies thought </a:t>
            </a:r>
            <a:r>
              <a:rPr lang="en-US" altLang="zh-CN" dirty="0"/>
              <a:t>dual </a:t>
            </a:r>
            <a:r>
              <a:rPr lang="en-US" altLang="zh-CN" dirty="0" err="1"/>
              <a:t>Tx</a:t>
            </a:r>
            <a:r>
              <a:rPr lang="en-US" altLang="zh-CN" dirty="0"/>
              <a:t>/ dual Rx Multi-SIM devices deserve further study in future </a:t>
            </a:r>
            <a:r>
              <a:rPr lang="en-US" altLang="zh-CN" dirty="0" smtClean="0"/>
              <a:t>release</a:t>
            </a:r>
            <a:r>
              <a:rPr lang="en-US" altLang="zh-CN" dirty="0"/>
              <a:t>.</a:t>
            </a:r>
            <a:endParaRPr lang="zh-CN" altLang="zh-CN" dirty="0"/>
          </a:p>
        </p:txBody>
      </p:sp>
    </p:spTree>
    <p:extLst>
      <p:ext uri="{BB962C8B-B14F-4D97-AF65-F5344CB8AC3E}">
        <p14:creationId xmlns:p14="http://schemas.microsoft.com/office/powerpoint/2010/main" val="3968779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Key issues 1-1 </a:t>
            </a:r>
            <a:endParaRPr lang="zh-CN" altLang="en-US" dirty="0"/>
          </a:p>
        </p:txBody>
      </p:sp>
      <p:sp>
        <p:nvSpPr>
          <p:cNvPr id="3" name="内容占位符 2"/>
          <p:cNvSpPr>
            <a:spLocks noGrp="1"/>
          </p:cNvSpPr>
          <p:nvPr>
            <p:ph idx="1"/>
          </p:nvPr>
        </p:nvSpPr>
        <p:spPr>
          <a:xfrm>
            <a:off x="1242104" y="1275210"/>
            <a:ext cx="10107213" cy="4509869"/>
          </a:xfrm>
        </p:spPr>
        <p:txBody>
          <a:bodyPr>
            <a:normAutofit/>
          </a:bodyPr>
          <a:lstStyle/>
          <a:p>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Key issue1: UE capabilities are impacted when it </a:t>
            </a:r>
            <a:r>
              <a:rPr lang="en-GB"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rPr>
              <a:t>tunes </a:t>
            </a:r>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away partial of </a:t>
            </a:r>
            <a:r>
              <a:rPr lang="en-GB" altLang="zh-CN" b="1" kern="100" dirty="0" err="1">
                <a:solidFill>
                  <a:srgbClr val="FF0000"/>
                </a:solidFill>
                <a:latin typeface="Times New Roman" panose="02020603050405020304" pitchFamily="18" charset="0"/>
                <a:ea typeface="楷体" panose="02010609060101010101" pitchFamily="49" charset="-122"/>
                <a:cs typeface="Arial" panose="020B0604020202020204" pitchFamily="34" charset="0"/>
              </a:rPr>
              <a:t>Tx</a:t>
            </a:r>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 or Rx chains from NW-1 for connected mode activates in USIM-2. </a:t>
            </a:r>
          </a:p>
          <a:p>
            <a:r>
              <a:rPr lang="en-GB" altLang="zh-CN" sz="2000" dirty="0" smtClean="0"/>
              <a:t>Case 1: Multi-SIM UE supports 2 </a:t>
            </a:r>
            <a:r>
              <a:rPr lang="en-GB" altLang="zh-CN" sz="2000" dirty="0" err="1" smtClean="0"/>
              <a:t>Tx</a:t>
            </a:r>
            <a:r>
              <a:rPr lang="en-GB" altLang="zh-CN" sz="2000" dirty="0" smtClean="0"/>
              <a:t> in NR SA with one </a:t>
            </a:r>
            <a:r>
              <a:rPr lang="en-GB" altLang="zh-CN" sz="2000" dirty="0" err="1" smtClean="0"/>
              <a:t>Tx</a:t>
            </a:r>
            <a:r>
              <a:rPr lang="en-GB" altLang="zh-CN" sz="2000" dirty="0" smtClean="0"/>
              <a:t> sharing between USIM-1 and USIM-2. </a:t>
            </a:r>
          </a:p>
          <a:p>
            <a:pPr lvl="1"/>
            <a:r>
              <a:rPr lang="en-GB" altLang="zh-CN" sz="1600" dirty="0" smtClean="0"/>
              <a:t>When both USIM-1 and USIM-2 are in RRC CONNECTED state, UE has to tune away one </a:t>
            </a:r>
            <a:r>
              <a:rPr lang="en-GB" altLang="zh-CN" sz="1600" dirty="0" err="1" smtClean="0"/>
              <a:t>Tx</a:t>
            </a:r>
            <a:r>
              <a:rPr lang="en-GB" altLang="zh-CN" sz="1600" dirty="0" smtClean="0"/>
              <a:t> chain from USIM-1 to USIM-2 and the USIM-1 has to change from 2Tx to 1Tx in uplink. Therefore, the following UE capabilities may be impacted:</a:t>
            </a:r>
          </a:p>
          <a:p>
            <a:pPr lvl="2" hangingPunct="0"/>
            <a:r>
              <a:rPr lang="en-GB" altLang="zh-CN" sz="1400" b="1" i="1" dirty="0" err="1" smtClean="0"/>
              <a:t>maxNumberMIMO</a:t>
            </a:r>
            <a:r>
              <a:rPr lang="en-GB" altLang="zh-CN" sz="1400" b="1" i="1" dirty="0" smtClean="0"/>
              <a:t>-</a:t>
            </a:r>
            <a:r>
              <a:rPr lang="en-GB" altLang="zh-CN" sz="1400" b="1" i="1" dirty="0" err="1" smtClean="0"/>
              <a:t>LayersCB</a:t>
            </a:r>
            <a:r>
              <a:rPr lang="en-GB" altLang="zh-CN" sz="1400" b="1" i="1" dirty="0" smtClean="0"/>
              <a:t>-PUSCH</a:t>
            </a:r>
            <a:r>
              <a:rPr lang="en-US" altLang="zh-CN" sz="1400" dirty="0" smtClean="0"/>
              <a:t>, </a:t>
            </a:r>
            <a:r>
              <a:rPr lang="en-GB" altLang="zh-CN" sz="1400" b="1" i="1" dirty="0" err="1" smtClean="0"/>
              <a:t>maxNumberMIMO</a:t>
            </a:r>
            <a:r>
              <a:rPr lang="en-GB" altLang="zh-CN" sz="1400" b="1" i="1" dirty="0" smtClean="0"/>
              <a:t>-</a:t>
            </a:r>
            <a:r>
              <a:rPr lang="en-GB" altLang="zh-CN" sz="1400" b="1" i="1" dirty="0" err="1" smtClean="0"/>
              <a:t>LayersNonCB</a:t>
            </a:r>
            <a:r>
              <a:rPr lang="en-GB" altLang="zh-CN" sz="1400" b="1" i="1" dirty="0" smtClean="0"/>
              <a:t>-PUSCH</a:t>
            </a:r>
            <a:endParaRPr lang="en-GB" altLang="zh-CN" sz="1400" dirty="0" smtClean="0"/>
          </a:p>
          <a:p>
            <a:pPr lvl="2" hangingPunct="0"/>
            <a:r>
              <a:rPr lang="en-GB" altLang="zh-CN" sz="1400" b="1" i="1" dirty="0" err="1" smtClean="0"/>
              <a:t>supportedSRS-TxPortSwitch</a:t>
            </a:r>
            <a:r>
              <a:rPr lang="en-GB" altLang="zh-CN" sz="1400" b="1" i="1" dirty="0" smtClean="0"/>
              <a:t> : </a:t>
            </a:r>
          </a:p>
          <a:p>
            <a:pPr lvl="2" hangingPunct="0"/>
            <a:r>
              <a:rPr lang="en-GB" altLang="zh-CN" sz="1400" b="1" i="1" dirty="0" err="1" smtClean="0"/>
              <a:t>maxNumberSRS</a:t>
            </a:r>
            <a:r>
              <a:rPr lang="en-GB" altLang="zh-CN" sz="1400" b="1" i="1" dirty="0" smtClean="0"/>
              <a:t>-Ports-</a:t>
            </a:r>
            <a:r>
              <a:rPr lang="en-GB" altLang="zh-CN" sz="1400" b="1" i="1" dirty="0" err="1" smtClean="0"/>
              <a:t>PerResource</a:t>
            </a:r>
            <a:r>
              <a:rPr lang="en-GB" altLang="zh-CN" sz="1400" b="1" i="1" dirty="0" smtClean="0"/>
              <a:t>, </a:t>
            </a:r>
          </a:p>
          <a:p>
            <a:pPr lvl="2" hangingPunct="0"/>
            <a:r>
              <a:rPr lang="en-GB" altLang="zh-CN" sz="1400" dirty="0" smtClean="0"/>
              <a:t>CA band combination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Key issues 1-2 </a:t>
            </a:r>
            <a:endParaRPr lang="zh-CN" altLang="en-US" dirty="0"/>
          </a:p>
        </p:txBody>
      </p:sp>
      <p:sp>
        <p:nvSpPr>
          <p:cNvPr id="3" name="内容占位符 2"/>
          <p:cNvSpPr>
            <a:spLocks noGrp="1"/>
          </p:cNvSpPr>
          <p:nvPr>
            <p:ph idx="1"/>
          </p:nvPr>
        </p:nvSpPr>
        <p:spPr>
          <a:xfrm>
            <a:off x="1242104" y="1275210"/>
            <a:ext cx="10107213" cy="4509869"/>
          </a:xfrm>
        </p:spPr>
        <p:txBody>
          <a:bodyPr>
            <a:normAutofit/>
          </a:bodyPr>
          <a:lstStyle/>
          <a:p>
            <a:r>
              <a:rPr lang="en-GB" altLang="zh-CN" sz="2000" dirty="0" smtClean="0"/>
              <a:t>Case 2</a:t>
            </a:r>
            <a:r>
              <a:rPr lang="en-GB" altLang="zh-CN" sz="2000" dirty="0"/>
              <a:t>: Multi-SIM UE supports NSA with one </a:t>
            </a:r>
            <a:r>
              <a:rPr lang="en-GB" altLang="zh-CN" sz="2000" dirty="0" err="1"/>
              <a:t>Tx</a:t>
            </a:r>
            <a:r>
              <a:rPr lang="en-GB" altLang="zh-CN" sz="2000" dirty="0"/>
              <a:t> sharing between USIM-1 and USIM-2.</a:t>
            </a:r>
            <a:r>
              <a:rPr lang="en-GB" altLang="zh-CN" sz="2000" dirty="0" smtClean="0"/>
              <a:t> </a:t>
            </a:r>
          </a:p>
          <a:p>
            <a:pPr lvl="1"/>
            <a:r>
              <a:rPr lang="en-US" altLang="zh-CN" sz="1600" dirty="0"/>
              <a:t>When </a:t>
            </a:r>
            <a:r>
              <a:rPr lang="en-US" altLang="zh-CN" sz="1600" dirty="0" smtClean="0"/>
              <a:t>USIM-1 is in connected mode with SCG activated </a:t>
            </a:r>
            <a:r>
              <a:rPr lang="en-US" altLang="zh-CN" sz="1600" dirty="0"/>
              <a:t>and USIM-2 </a:t>
            </a:r>
            <a:r>
              <a:rPr lang="en-US" altLang="zh-CN" sz="1600" dirty="0" smtClean="0"/>
              <a:t>also enter </a:t>
            </a:r>
            <a:r>
              <a:rPr lang="en-US" altLang="zh-CN" sz="1600" dirty="0"/>
              <a:t>RRC CONNECTED state, </a:t>
            </a:r>
            <a:r>
              <a:rPr lang="en-US" altLang="zh-CN" sz="1600" dirty="0" smtClean="0"/>
              <a:t>UE </a:t>
            </a:r>
            <a:r>
              <a:rPr lang="en-US" altLang="zh-CN" sz="1600" dirty="0"/>
              <a:t>has to tune away one </a:t>
            </a:r>
            <a:r>
              <a:rPr lang="en-US" altLang="zh-CN" sz="1600" dirty="0" err="1"/>
              <a:t>Tx</a:t>
            </a:r>
            <a:r>
              <a:rPr lang="en-US" altLang="zh-CN" sz="1600" dirty="0"/>
              <a:t> chain from USIM-1 to USIM-2 </a:t>
            </a:r>
            <a:r>
              <a:rPr lang="en-US" altLang="zh-CN" sz="1600" dirty="0" smtClean="0"/>
              <a:t>. The USIM-1 will encounter a SN failure.</a:t>
            </a:r>
          </a:p>
          <a:p>
            <a:r>
              <a:rPr lang="en-GB" altLang="zh-CN" sz="2000" dirty="0"/>
              <a:t>Case 3: </a:t>
            </a:r>
            <a:r>
              <a:rPr lang="en-GB" altLang="zh-CN" sz="2000" dirty="0" smtClean="0"/>
              <a:t>Partial </a:t>
            </a:r>
            <a:r>
              <a:rPr lang="en-GB" altLang="zh-CN" sz="2000" dirty="0"/>
              <a:t>of the </a:t>
            </a:r>
            <a:r>
              <a:rPr lang="en-GB" altLang="zh-CN" sz="2000" dirty="0" smtClean="0"/>
              <a:t> </a:t>
            </a:r>
            <a:r>
              <a:rPr lang="en-GB" altLang="zh-CN" sz="2000" dirty="0"/>
              <a:t>Rx chains for NR in USIM-1 are sharing with </a:t>
            </a:r>
            <a:r>
              <a:rPr lang="en-GB" altLang="zh-CN" sz="2000" dirty="0" smtClean="0"/>
              <a:t>USIM-2. </a:t>
            </a:r>
          </a:p>
          <a:p>
            <a:pPr lvl="1"/>
            <a:r>
              <a:rPr lang="en-GB" altLang="zh-CN" sz="1600" dirty="0" smtClean="0"/>
              <a:t>When </a:t>
            </a:r>
            <a:r>
              <a:rPr lang="en-GB" altLang="zh-CN" sz="1600" dirty="0"/>
              <a:t>USIM-2 enters RRC CONNECTED </a:t>
            </a:r>
            <a:r>
              <a:rPr lang="en-GB" altLang="zh-CN" sz="1600" dirty="0" smtClean="0"/>
              <a:t>states. The following capabilities of </a:t>
            </a:r>
            <a:r>
              <a:rPr lang="en-GB" altLang="zh-CN" sz="1600" dirty="0"/>
              <a:t>UE </a:t>
            </a:r>
            <a:r>
              <a:rPr lang="en-US" altLang="zh-CN" sz="1600" dirty="0"/>
              <a:t>may</a:t>
            </a:r>
            <a:r>
              <a:rPr lang="en-GB" altLang="zh-CN" sz="1600" dirty="0" smtClean="0"/>
              <a:t> </a:t>
            </a:r>
            <a:r>
              <a:rPr lang="en-GB" altLang="zh-CN" sz="1600" dirty="0"/>
              <a:t>change in network 1 when USIM-2 enters RRC CONNECTED </a:t>
            </a:r>
            <a:r>
              <a:rPr lang="en-GB" altLang="zh-CN" sz="1600" dirty="0" smtClean="0"/>
              <a:t>states</a:t>
            </a:r>
            <a:r>
              <a:rPr lang="en-GB" altLang="zh-CN" sz="1600" dirty="0"/>
              <a:t>:</a:t>
            </a:r>
            <a:endParaRPr lang="en-GB" altLang="zh-CN" sz="1600" dirty="0" smtClean="0"/>
          </a:p>
          <a:p>
            <a:pPr lvl="2" hangingPunct="0"/>
            <a:r>
              <a:rPr lang="en-GB" altLang="zh-CN" sz="1400" b="1" i="1" dirty="0" err="1"/>
              <a:t>maxNumberMIMO-LayersPDSCH</a:t>
            </a:r>
            <a:endParaRPr lang="zh-CN" altLang="zh-CN" sz="1400" b="1" i="1" dirty="0"/>
          </a:p>
          <a:p>
            <a:pPr lvl="2" hangingPunct="0"/>
            <a:r>
              <a:rPr lang="en-GB" altLang="zh-CN" sz="1400" dirty="0"/>
              <a:t>CA band combination and DC band combination</a:t>
            </a:r>
            <a:endParaRPr lang="zh-CN" altLang="zh-CN" sz="1400" dirty="0"/>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Key issues 2 </a:t>
            </a:r>
            <a:endParaRPr lang="zh-CN" altLang="en-US" dirty="0"/>
          </a:p>
        </p:txBody>
      </p:sp>
      <p:sp>
        <p:nvSpPr>
          <p:cNvPr id="6" name="内容占位符 5"/>
          <p:cNvSpPr>
            <a:spLocks noGrp="1"/>
          </p:cNvSpPr>
          <p:nvPr>
            <p:ph idx="1"/>
          </p:nvPr>
        </p:nvSpPr>
        <p:spPr>
          <a:xfrm>
            <a:off x="1242104" y="1275210"/>
            <a:ext cx="10107213" cy="4509869"/>
          </a:xfrm>
        </p:spPr>
        <p:txBody>
          <a:bodyPr>
            <a:normAutofit/>
          </a:bodyPr>
          <a:lstStyle/>
          <a:p>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Key issue2: UE transmitting power may be impacted for UL power sharing between two USIMs. </a:t>
            </a:r>
            <a:endParaRPr lang="en-GB" altLang="zh-CN" b="1" kern="100" dirty="0" smtClean="0">
              <a:solidFill>
                <a:srgbClr val="FF0000"/>
              </a:solidFill>
              <a:latin typeface="Times New Roman" panose="02020603050405020304" pitchFamily="18" charset="0"/>
              <a:ea typeface="楷体" panose="02010609060101010101" pitchFamily="49" charset="-122"/>
              <a:cs typeface="Arial" panose="020B0604020202020204" pitchFamily="34" charset="0"/>
            </a:endParaRPr>
          </a:p>
          <a:p>
            <a:pPr fontAlgn="auto" hangingPunct="0"/>
            <a:r>
              <a:rPr lang="en-US" altLang="zh-CN" sz="2000" dirty="0">
                <a:sym typeface="+mn-ea"/>
              </a:rPr>
              <a:t>When dual Tx/ dual Rx UE are in RRC connected status in both USIMs and transmitting simultaneously with two networks, the total uplink transmitting power is shared by two USIMs. As restrained by </a:t>
            </a:r>
            <a:r>
              <a:rPr lang="en-US" altLang="zh-CN" sz="2000" dirty="0" smtClean="0">
                <a:sym typeface="+mn-ea"/>
              </a:rPr>
              <a:t>SAR or RF structure implementation, </a:t>
            </a:r>
            <a:r>
              <a:rPr lang="en-US" altLang="zh-CN" sz="2000" dirty="0">
                <a:sym typeface="+mn-ea"/>
              </a:rPr>
              <a:t>the UE may not be able to support simultaneous transmition with maximum output power when both USIMs are active.  Therefore, UE should reduce output power </a:t>
            </a:r>
            <a:r>
              <a:rPr lang="en-US" altLang="zh-CN" sz="2000" dirty="0" smtClean="0">
                <a:sym typeface="+mn-ea"/>
              </a:rPr>
              <a:t>and </a:t>
            </a:r>
            <a:r>
              <a:rPr lang="en-US" altLang="zh-CN" sz="2000" dirty="0">
                <a:sym typeface="+mn-ea"/>
              </a:rPr>
              <a:t>the strategy of output power reduction maybe diverse for different type of devices. </a:t>
            </a:r>
            <a:endParaRPr lang="en-GB" altLang="zh-CN" sz="2000"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25153645"/>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925153645"/>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0925142203"/>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50925142203"/>
  <p:tag name="MH_LIBRARY" val="GRAPHIC"/>
  <p:tag name="MH_ORDER" val="图片 6"/>
</p:tagLst>
</file>

<file path=ppt/tags/tag5.xml><?xml version="1.0" encoding="utf-8"?>
<p:tagLst xmlns:a="http://schemas.openxmlformats.org/drawingml/2006/main" xmlns:r="http://schemas.openxmlformats.org/officeDocument/2006/relationships" xmlns:p="http://schemas.openxmlformats.org/presentationml/2006/main">
  <p:tag name="MH" val="20150925142203"/>
  <p:tag name="MH_LIBRARY" val="GRAPHIC"/>
  <p:tag name="MH_ORDER" val="文本框 4"/>
</p:tagLst>
</file>

<file path=ppt/theme/theme1.xml><?xml version="1.0" encoding="utf-8"?>
<a:theme xmlns:a="http://schemas.openxmlformats.org/drawingml/2006/main" name="Office 主题">
  <a:themeElements>
    <a:clrScheme name="自定义 217">
      <a:dk1>
        <a:srgbClr val="5F5F5F"/>
      </a:dk1>
      <a:lt1>
        <a:srgbClr val="FFFFFF"/>
      </a:lt1>
      <a:dk2>
        <a:srgbClr val="4D4D4D"/>
      </a:dk2>
      <a:lt2>
        <a:srgbClr val="FFFFFF"/>
      </a:lt2>
      <a:accent1>
        <a:srgbClr val="47B6E7"/>
      </a:accent1>
      <a:accent2>
        <a:srgbClr val="628EE3"/>
      </a:accent2>
      <a:accent3>
        <a:srgbClr val="2BC3B5"/>
      </a:accent3>
      <a:accent4>
        <a:srgbClr val="92D050"/>
      </a:accent4>
      <a:accent5>
        <a:srgbClr val="CEB9A3"/>
      </a:accent5>
      <a:accent6>
        <a:srgbClr val="FFC000"/>
      </a:accent6>
      <a:hlink>
        <a:srgbClr val="00B0F0"/>
      </a:hlink>
      <a:folHlink>
        <a:srgbClr val="AFB2B4"/>
      </a:folHlink>
    </a:clrScheme>
    <a:fontScheme name="自定义 15">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3740</TotalTime>
  <Words>1354</Words>
  <Application>Microsoft Office PowerPoint</Application>
  <PresentationFormat>自定义</PresentationFormat>
  <Paragraphs>121</Paragraphs>
  <Slides>13</Slides>
  <Notes>8</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Source: China Telecom</vt:lpstr>
      <vt:lpstr>Introduction</vt:lpstr>
      <vt:lpstr>Use case1</vt:lpstr>
      <vt:lpstr>Use case 2</vt:lpstr>
      <vt:lpstr>Use case 3</vt:lpstr>
      <vt:lpstr>To support Dual Tx/ Dual Rx Multi-SIM devices in Rel 18</vt:lpstr>
      <vt:lpstr>Key issues 1-1 </vt:lpstr>
      <vt:lpstr>Key issues 1-2 </vt:lpstr>
      <vt:lpstr>Key issues 2 </vt:lpstr>
      <vt:lpstr>Key issues 3-1 </vt:lpstr>
      <vt:lpstr>Key issues 3-2 </vt:lpstr>
      <vt:lpstr>Conclusion</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lichun zhou</dc:creator>
  <cp:lastModifiedBy>China Telecom-Z 2.21</cp:lastModifiedBy>
  <cp:revision>852</cp:revision>
  <dcterms:created xsi:type="dcterms:W3CDTF">2015-09-25T03:48:00Z</dcterms:created>
  <dcterms:modified xsi:type="dcterms:W3CDTF">2021-06-07T15:20:35Z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