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7"/>
  </p:notesMasterIdLst>
  <p:sldIdLst>
    <p:sldId id="256" r:id="rId2"/>
    <p:sldId id="274" r:id="rId3"/>
    <p:sldId id="306" r:id="rId4"/>
    <p:sldId id="307" r:id="rId5"/>
    <p:sldId id="26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69" d="100"/>
          <a:sy n="69" d="100"/>
        </p:scale>
        <p:origin x="630" y="7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9EC873-0CC3-4FBA-A9C6-83128895EDAC}" type="datetimeFigureOut">
              <a:rPr lang="en-US" smtClean="0"/>
              <a:t>6/7/2021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10B11D-9607-4E76-A959-B43D33330E98}" type="slidenum">
              <a:rPr lang="en-US" smtClean="0"/>
              <a:t>‹#›</a:t>
            </a:fld>
            <a:endParaRPr lang="en-US"/>
          </a:p>
        </p:txBody>
      </p:sp>
    </p:spTree>
    <p:extLst>
      <p:ext uri="{BB962C8B-B14F-4D97-AF65-F5344CB8AC3E}">
        <p14:creationId xmlns:p14="http://schemas.microsoft.com/office/powerpoint/2010/main" val="1749074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12" name="Text Placeholder 10"/>
          <p:cNvSpPr>
            <a:spLocks noGrp="1"/>
          </p:cNvSpPr>
          <p:nvPr>
            <p:ph type="body" sz="quarter" idx="14" hasCustomPrompt="1"/>
          </p:nvPr>
        </p:nvSpPr>
        <p:spPr>
          <a:xfrm>
            <a:off x="304800" y="38862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1400" b="0" kern="1200" dirty="0" smtClean="0">
                <a:solidFill>
                  <a:schemeClr val="tx1"/>
                </a:solidFill>
                <a:latin typeface="Helvetica Neue"/>
                <a:ea typeface="+mj-ea"/>
                <a:cs typeface="+mj-cs"/>
              </a:defRPr>
            </a:lvl1pPr>
          </a:lstStyle>
          <a:p>
            <a:r>
              <a:rPr lang="en-GB" dirty="0">
                <a:latin typeface="Helvetica Neue Light"/>
                <a:cs typeface="Helvetica Neue Light"/>
              </a:rPr>
              <a:t>Presenter  |  Date</a:t>
            </a:r>
          </a:p>
        </p:txBody>
      </p:sp>
      <p:sp>
        <p:nvSpPr>
          <p:cNvPr id="8" name="Text Placeholder 2"/>
          <p:cNvSpPr>
            <a:spLocks noGrp="1"/>
          </p:cNvSpPr>
          <p:nvPr>
            <p:ph type="body" sz="quarter" idx="15" hasCustomPrompt="1"/>
          </p:nvPr>
        </p:nvSpPr>
        <p:spPr>
          <a:xfrm>
            <a:off x="318448" y="2590800"/>
            <a:ext cx="10654352" cy="609600"/>
          </a:xfrm>
        </p:spPr>
        <p:txBody>
          <a:bodyPr>
            <a:normAutofit/>
          </a:bodyPr>
          <a:lstStyle>
            <a:lvl1pPr marL="0" indent="0">
              <a:buNone/>
              <a:defRPr sz="2800" b="1" baseline="0"/>
            </a:lvl1pPr>
          </a:lstStyle>
          <a:p>
            <a:pPr lvl="0"/>
            <a:r>
              <a:rPr lang="en-US" sz="2800" b="1" dirty="0"/>
              <a:t>Presentation Title</a:t>
            </a:r>
            <a:endParaRPr lang="en-US" dirty="0"/>
          </a:p>
        </p:txBody>
      </p:sp>
      <p:sp>
        <p:nvSpPr>
          <p:cNvPr id="9" name="Text Placeholder 2"/>
          <p:cNvSpPr>
            <a:spLocks noGrp="1"/>
          </p:cNvSpPr>
          <p:nvPr>
            <p:ph type="body" sz="quarter" idx="16" hasCustomPrompt="1"/>
          </p:nvPr>
        </p:nvSpPr>
        <p:spPr>
          <a:xfrm>
            <a:off x="304800" y="3200400"/>
            <a:ext cx="10654352" cy="609600"/>
          </a:xfrm>
        </p:spPr>
        <p:txBody>
          <a:bodyPr>
            <a:normAutofit/>
          </a:bodyPr>
          <a:lstStyle>
            <a:lvl1pPr marL="0" indent="0">
              <a:buNone/>
              <a:defRPr sz="2800" b="0" baseline="0"/>
            </a:lvl1pPr>
          </a:lstStyle>
          <a:p>
            <a:pPr lvl="0"/>
            <a:r>
              <a:rPr lang="en-US" b="0" dirty="0"/>
              <a:t>Descriptive Subtitle</a:t>
            </a:r>
            <a:endParaRPr lang="en-US" dirty="0"/>
          </a:p>
        </p:txBody>
      </p:sp>
      <p:sp>
        <p:nvSpPr>
          <p:cNvPr id="10" name="Text Placeholder 3"/>
          <p:cNvSpPr>
            <a:spLocks noGrp="1"/>
          </p:cNvSpPr>
          <p:nvPr>
            <p:ph type="body" sz="quarter" idx="17" hasCustomPrompt="1"/>
          </p:nvPr>
        </p:nvSpPr>
        <p:spPr>
          <a:xfrm>
            <a:off x="304801" y="5867400"/>
            <a:ext cx="10706100" cy="457200"/>
          </a:xfrm>
        </p:spPr>
        <p:txBody>
          <a:bodyPr>
            <a:normAutofit/>
          </a:bodyPr>
          <a:lstStyle>
            <a:lvl1pPr marL="0" indent="0">
              <a:buNone/>
              <a:defRPr sz="1100"/>
            </a:lvl1pPr>
          </a:lstStyle>
          <a:p>
            <a:pPr lvl="0"/>
            <a:r>
              <a:rPr lang="en-GB" sz="1100" dirty="0">
                <a:solidFill>
                  <a:schemeClr val="bg1">
                    <a:lumMod val="65000"/>
                  </a:schemeClr>
                </a:solidFill>
                <a:latin typeface="+mn-lt"/>
                <a:cs typeface="Helvetica Neue Light"/>
              </a:rPr>
              <a:t>A full screen image that covers the entire slide and is relevant to the subject of the presentation can be used for external presentations.</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11" name="Text Placeholder 10"/>
          <p:cNvSpPr>
            <a:spLocks noGrp="1"/>
          </p:cNvSpPr>
          <p:nvPr>
            <p:ph type="body" sz="quarter" idx="13" hasCustomPrompt="1"/>
          </p:nvPr>
        </p:nvSpPr>
        <p:spPr>
          <a:xfrm>
            <a:off x="304800" y="29718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2800" b="0" kern="1200" dirty="0" smtClean="0">
                <a:solidFill>
                  <a:schemeClr val="tx1"/>
                </a:solidFill>
                <a:latin typeface="Helvetica Neue"/>
                <a:ea typeface="+mj-ea"/>
                <a:cs typeface="+mj-cs"/>
              </a:defRPr>
            </a:lvl1pPr>
          </a:lstStyle>
          <a:p>
            <a:pPr lvl="0"/>
            <a:r>
              <a:rPr lang="en-GB" sz="2100" b="1" dirty="0">
                <a:latin typeface="Helvetica Neue"/>
                <a:cs typeface="Helvetica Neue"/>
              </a:rPr>
              <a:t>Divider slide title.</a:t>
            </a:r>
            <a:endParaRPr lang="en-US" dirty="0"/>
          </a:p>
        </p:txBody>
      </p:sp>
      <p:sp>
        <p:nvSpPr>
          <p:cNvPr id="12" name="Text Placeholder 10"/>
          <p:cNvSpPr>
            <a:spLocks noGrp="1"/>
          </p:cNvSpPr>
          <p:nvPr>
            <p:ph type="body" sz="quarter" idx="14" hasCustomPrompt="1"/>
          </p:nvPr>
        </p:nvSpPr>
        <p:spPr>
          <a:xfrm>
            <a:off x="304800" y="34290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1400" b="0" kern="1200" dirty="0" smtClean="0">
                <a:solidFill>
                  <a:schemeClr val="tx1"/>
                </a:solidFill>
                <a:latin typeface="Helvetica Neue"/>
                <a:ea typeface="+mj-ea"/>
                <a:cs typeface="+mj-cs"/>
              </a:defRPr>
            </a:lvl1pPr>
          </a:lstStyle>
          <a:p>
            <a:r>
              <a:rPr lang="en-GB" sz="2100" dirty="0">
                <a:latin typeface="Helvetica Neue"/>
                <a:cs typeface="Helvetica Neue Light"/>
              </a:rPr>
              <a:t>Second line.</a:t>
            </a:r>
            <a:endParaRPr lang="en-GB" dirty="0">
              <a:latin typeface="Helvetica Neue Light"/>
              <a:cs typeface="Helvetica Neue Light"/>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7600" y="176889"/>
            <a:ext cx="685197" cy="65200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9" name="Footer Placeholder 4"/>
          <p:cNvSpPr>
            <a:spLocks noGrp="1"/>
          </p:cNvSpPr>
          <p:nvPr>
            <p:ph type="ftr" sz="quarter" idx="12"/>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Tex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13" name="Text Placeholder 12"/>
          <p:cNvSpPr>
            <a:spLocks noGrp="1"/>
          </p:cNvSpPr>
          <p:nvPr>
            <p:ph type="body" sz="quarter" idx="12"/>
          </p:nvPr>
        </p:nvSpPr>
        <p:spPr>
          <a:xfrm>
            <a:off x="304800" y="1066800"/>
            <a:ext cx="11582400" cy="5181600"/>
          </a:xfrm>
        </p:spPr>
        <p:txBody>
          <a:bodyPr>
            <a:normAutofit/>
          </a:bodyPr>
          <a:lstStyle>
            <a:lvl1pPr>
              <a:buFont typeface="+mj-lt"/>
              <a:buAutoNum type="arabicPeriod"/>
              <a:defRPr sz="1100">
                <a:latin typeface="Helvetica Neue"/>
              </a:defRPr>
            </a:lvl1pPr>
            <a:lvl2pPr>
              <a:defRPr sz="1100">
                <a:latin typeface="Helvetica Neue"/>
              </a:defRPr>
            </a:lvl2pPr>
            <a:lvl3pPr>
              <a:defRPr sz="1100">
                <a:latin typeface="Helvetica Neue"/>
              </a:defRPr>
            </a:lvl3pPr>
            <a:lvl4pPr>
              <a:defRPr sz="1100">
                <a:latin typeface="Helvetica Neue"/>
              </a:defRPr>
            </a:lvl4pPr>
            <a:lvl5pPr>
              <a:defRPr sz="1100">
                <a:latin typeface="Helvetica Neu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4"/>
          <p:cNvSpPr>
            <a:spLocks noGrp="1"/>
          </p:cNvSpPr>
          <p:nvPr>
            <p:ph type="ftr" sz="quarter" idx="13"/>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side by side text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55880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p:cNvSpPr>
            <a:spLocks noGrp="1"/>
          </p:cNvSpPr>
          <p:nvPr>
            <p:ph type="body" sz="quarter" idx="13"/>
          </p:nvPr>
        </p:nvSpPr>
        <p:spPr>
          <a:xfrm>
            <a:off x="6299200" y="1143000"/>
            <a:ext cx="54864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700036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with Char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55880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4" name="Chart Placeholder 3"/>
          <p:cNvSpPr>
            <a:spLocks noGrp="1"/>
          </p:cNvSpPr>
          <p:nvPr>
            <p:ph type="chart" sz="quarter" idx="15"/>
          </p:nvPr>
        </p:nvSpPr>
        <p:spPr>
          <a:xfrm>
            <a:off x="6400800" y="1143000"/>
            <a:ext cx="5384800" cy="5105400"/>
          </a:xfrm>
        </p:spPr>
        <p:txBody>
          <a:bodyPr>
            <a:normAutofit/>
          </a:bodyPr>
          <a:lstStyle>
            <a:lvl1pPr>
              <a:defRPr sz="1000"/>
            </a:lvl1pPr>
          </a:lstStyle>
          <a:p>
            <a:r>
              <a:rPr lang="en-US"/>
              <a:t>Click icon to add chart</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3977157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with Image">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43688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5" name="Picture Placeholder 4"/>
          <p:cNvSpPr>
            <a:spLocks noGrp="1"/>
          </p:cNvSpPr>
          <p:nvPr>
            <p:ph type="pic" sz="quarter" idx="15"/>
          </p:nvPr>
        </p:nvSpPr>
        <p:spPr>
          <a:xfrm>
            <a:off x="5080000" y="1143000"/>
            <a:ext cx="6705600" cy="5105400"/>
          </a:xfrm>
        </p:spPr>
        <p:txBody>
          <a:bodyPr>
            <a:normAutofit/>
          </a:bodyPr>
          <a:lstStyle>
            <a:lvl1pPr>
              <a:defRPr sz="1400"/>
            </a:lvl1pPr>
          </a:lstStyle>
          <a:p>
            <a:r>
              <a:rPr lang="en-US"/>
              <a:t>Click icon to add picture</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980122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5" name="Picture Placeholder 4"/>
          <p:cNvSpPr>
            <a:spLocks noGrp="1"/>
          </p:cNvSpPr>
          <p:nvPr>
            <p:ph type="pic" sz="quarter" idx="15"/>
          </p:nvPr>
        </p:nvSpPr>
        <p:spPr>
          <a:xfrm>
            <a:off x="406400" y="990600"/>
            <a:ext cx="11379200" cy="5257800"/>
          </a:xfrm>
        </p:spPr>
        <p:txBody>
          <a:bodyPr>
            <a:normAutofit/>
          </a:bodyPr>
          <a:lstStyle>
            <a:lvl1pPr>
              <a:defRPr sz="1400"/>
            </a:lvl1pPr>
          </a:lstStyle>
          <a:p>
            <a:r>
              <a:rPr lang="en-US"/>
              <a:t>Click icon to add picture</a:t>
            </a:r>
          </a:p>
        </p:txBody>
      </p:sp>
    </p:spTree>
    <p:extLst>
      <p:ext uri="{BB962C8B-B14F-4D97-AF65-F5344CB8AC3E}">
        <p14:creationId xmlns:p14="http://schemas.microsoft.com/office/powerpoint/2010/main" val="1077003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914400" y="3124200"/>
            <a:ext cx="4165600" cy="533400"/>
          </a:xfrm>
        </p:spPr>
        <p:txBody>
          <a:bodyPr>
            <a:normAutofit/>
          </a:bodyPr>
          <a:lstStyle>
            <a:lvl1pPr marL="0" indent="0">
              <a:buNone/>
              <a:defRPr sz="2800" b="1" baseline="0">
                <a:latin typeface="Helvetica Neue"/>
              </a:defRPr>
            </a:lvl1pPr>
          </a:lstStyle>
          <a:p>
            <a:pPr lvl="0"/>
            <a:r>
              <a:rPr lang="en-US" sz="2800" b="1" dirty="0">
                <a:latin typeface="Helvetica Neue"/>
              </a:rPr>
              <a:t>Thank You.</a:t>
            </a:r>
            <a:endParaRPr lang="en-US" dirty="0"/>
          </a:p>
        </p:txBody>
      </p:sp>
      <p:sp>
        <p:nvSpPr>
          <p:cNvPr id="6" name="Text Placeholder 3"/>
          <p:cNvSpPr>
            <a:spLocks noGrp="1"/>
          </p:cNvSpPr>
          <p:nvPr>
            <p:ph type="body" sz="quarter" idx="12" hasCustomPrompt="1"/>
          </p:nvPr>
        </p:nvSpPr>
        <p:spPr>
          <a:xfrm>
            <a:off x="0" y="6458169"/>
            <a:ext cx="11011275" cy="228600"/>
          </a:xfrm>
        </p:spPr>
        <p:txBody>
          <a:bodyPr>
            <a:normAutofit/>
          </a:bodyPr>
          <a:lstStyle>
            <a:lvl1pPr marL="0" indent="0">
              <a:buNone/>
              <a:defRPr sz="700"/>
            </a:lvl1pPr>
          </a:lstStyle>
          <a:p>
            <a:pPr lvl="0"/>
            <a:r>
              <a:rPr lang="en-IN" dirty="0"/>
              <a:t>Legal text regarding copyrights, licensing and idea owning as well as any other relevant information needed to ensure intellectual property of this presentation and the contents herein go in these lines.</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7600" y="176889"/>
            <a:ext cx="685197" cy="6520099"/>
          </a:xfrm>
          <a:prstGeom prst="rect">
            <a:avLst/>
          </a:prstGeom>
        </p:spPr>
      </p:pic>
    </p:spTree>
    <p:extLst>
      <p:ext uri="{BB962C8B-B14F-4D97-AF65-F5344CB8AC3E}">
        <p14:creationId xmlns:p14="http://schemas.microsoft.com/office/powerpoint/2010/main" val="1262813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Confidential  |  DD.MM.YY  |  version #</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A94BC8-5033-4C8B-8434-02718827CC8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74" r:id="rId4"/>
    <p:sldLayoutId id="2147483675" r:id="rId5"/>
    <p:sldLayoutId id="2147483676" r:id="rId6"/>
    <p:sldLayoutId id="2147483677" r:id="rId7"/>
    <p:sldLayoutId id="2147483678" r:id="rId8"/>
    <p:sldLayoutId id="2147483679" r:id="rId9"/>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26AAD7-7454-4B36-A3F7-76139D6534A0}"/>
              </a:ext>
            </a:extLst>
          </p:cNvPr>
          <p:cNvPicPr>
            <a:picLocks noChangeAspect="1"/>
          </p:cNvPicPr>
          <p:nvPr/>
        </p:nvPicPr>
        <p:blipFill>
          <a:blip r:embed="rId2"/>
          <a:stretch>
            <a:fillRect/>
          </a:stretch>
        </p:blipFill>
        <p:spPr>
          <a:xfrm>
            <a:off x="-76200" y="0"/>
            <a:ext cx="12268200" cy="6857605"/>
          </a:xfrm>
          <a:prstGeom prst="rect">
            <a:avLst/>
          </a:prstGeom>
        </p:spPr>
      </p:pic>
      <p:sp>
        <p:nvSpPr>
          <p:cNvPr id="2" name="Footer Placeholder 1"/>
          <p:cNvSpPr>
            <a:spLocks noGrp="1"/>
          </p:cNvSpPr>
          <p:nvPr>
            <p:ph type="ftr" sz="quarter" idx="11"/>
          </p:nvPr>
        </p:nvSpPr>
        <p:spPr/>
        <p:txBody>
          <a:bodyPr/>
          <a:lstStyle/>
          <a:p>
            <a:r>
              <a:rPr lang="en-GB">
                <a:solidFill>
                  <a:schemeClr val="tx1"/>
                </a:solidFill>
                <a:cs typeface="Helvetica Neue Light"/>
              </a:rPr>
              <a:t>Confidential  |  DD.MM.YY  |  version #</a:t>
            </a:r>
            <a:endParaRPr lang="en-US" dirty="0"/>
          </a:p>
        </p:txBody>
      </p:sp>
      <p:sp>
        <p:nvSpPr>
          <p:cNvPr id="3" name="Text Placeholder 2"/>
          <p:cNvSpPr>
            <a:spLocks noGrp="1"/>
          </p:cNvSpPr>
          <p:nvPr>
            <p:ph type="body" sz="quarter" idx="14"/>
          </p:nvPr>
        </p:nvSpPr>
        <p:spPr>
          <a:xfrm>
            <a:off x="304800" y="4267200"/>
            <a:ext cx="10668000" cy="457200"/>
          </a:xfrm>
        </p:spPr>
        <p:txBody>
          <a:bodyPr/>
          <a:lstStyle/>
          <a:p>
            <a:r>
              <a:rPr lang="en-US" dirty="0">
                <a:solidFill>
                  <a:schemeClr val="bg1"/>
                </a:solidFill>
              </a:rPr>
              <a:t>7</a:t>
            </a:r>
            <a:r>
              <a:rPr lang="en-US" baseline="30000" dirty="0">
                <a:solidFill>
                  <a:schemeClr val="bg1"/>
                </a:solidFill>
              </a:rPr>
              <a:t>th</a:t>
            </a:r>
            <a:r>
              <a:rPr lang="en-US" dirty="0">
                <a:solidFill>
                  <a:schemeClr val="bg1"/>
                </a:solidFill>
              </a:rPr>
              <a:t> April 2020</a:t>
            </a:r>
          </a:p>
        </p:txBody>
      </p:sp>
      <p:sp>
        <p:nvSpPr>
          <p:cNvPr id="11" name="Shape 2743">
            <a:extLst>
              <a:ext uri="{FF2B5EF4-FFF2-40B4-BE49-F238E27FC236}">
                <a16:creationId xmlns:a16="http://schemas.microsoft.com/office/drawing/2014/main" id="{E97787D3-C328-4A20-982E-567CE58DA752}"/>
              </a:ext>
            </a:extLst>
          </p:cNvPr>
          <p:cNvSpPr/>
          <p:nvPr/>
        </p:nvSpPr>
        <p:spPr>
          <a:xfrm>
            <a:off x="-76200" y="-53583"/>
            <a:ext cx="12192000" cy="6911188"/>
          </a:xfrm>
          <a:prstGeom prst="rect">
            <a:avLst/>
          </a:prstGeom>
          <a:gradFill>
            <a:gsLst>
              <a:gs pos="0">
                <a:srgbClr val="000000">
                  <a:alpha val="44000"/>
                </a:srgbClr>
              </a:gs>
              <a:gs pos="100000">
                <a:srgbClr val="000000">
                  <a:alpha val="88000"/>
                </a:srgbClr>
              </a:gs>
            </a:gsLst>
            <a:path path="circle">
              <a:fillToRect l="37721" t="-19636" r="62278" b="119636"/>
            </a:path>
          </a:gradFill>
          <a:ln w="12700">
            <a:miter lim="400000"/>
          </a:ln>
        </p:spPr>
        <p:txBody>
          <a:bodyPr lIns="35716" tIns="35716" rIns="35716" bIns="35716" anchor="ctr"/>
          <a:lstStyle/>
          <a:p>
            <a:pPr algn="ctr">
              <a:defRPr>
                <a:solidFill>
                  <a:srgbClr val="FFFFFF"/>
                </a:solidFill>
                <a:latin typeface="Montserrat Light"/>
                <a:ea typeface="Montserrat Light"/>
                <a:cs typeface="Montserrat Light"/>
                <a:sym typeface="Montserrat Light"/>
              </a:defRPr>
            </a:pPr>
            <a:endParaRPr/>
          </a:p>
        </p:txBody>
      </p:sp>
      <p:sp>
        <p:nvSpPr>
          <p:cNvPr id="4" name="Text Placeholder 3"/>
          <p:cNvSpPr>
            <a:spLocks noGrp="1"/>
          </p:cNvSpPr>
          <p:nvPr>
            <p:ph type="body" sz="quarter" idx="15"/>
          </p:nvPr>
        </p:nvSpPr>
        <p:spPr>
          <a:xfrm>
            <a:off x="201305" y="4267200"/>
            <a:ext cx="10654352" cy="609600"/>
          </a:xfrm>
        </p:spPr>
        <p:txBody>
          <a:bodyPr>
            <a:noAutofit/>
          </a:bodyPr>
          <a:lstStyle/>
          <a:p>
            <a:r>
              <a:rPr lang="en-US" sz="4800" dirty="0" err="1">
                <a:solidFill>
                  <a:schemeClr val="bg1"/>
                </a:solidFill>
              </a:rPr>
              <a:t>Jio</a:t>
            </a:r>
            <a:r>
              <a:rPr lang="en-US" sz="4800" dirty="0">
                <a:solidFill>
                  <a:schemeClr val="bg1"/>
                </a:solidFill>
              </a:rPr>
              <a:t> Views for 3GPP Release 18</a:t>
            </a:r>
          </a:p>
        </p:txBody>
      </p:sp>
      <p:sp>
        <p:nvSpPr>
          <p:cNvPr id="5" name="Text Placeholder 4"/>
          <p:cNvSpPr>
            <a:spLocks noGrp="1"/>
          </p:cNvSpPr>
          <p:nvPr>
            <p:ph type="body" sz="quarter" idx="16"/>
          </p:nvPr>
        </p:nvSpPr>
        <p:spPr>
          <a:xfrm>
            <a:off x="187657" y="5334000"/>
            <a:ext cx="10654352" cy="609600"/>
          </a:xfrm>
        </p:spPr>
        <p:txBody>
          <a:bodyPr/>
          <a:lstStyle/>
          <a:p>
            <a:r>
              <a:rPr lang="en-US" dirty="0">
                <a:solidFill>
                  <a:schemeClr val="bg1"/>
                </a:solidFill>
              </a:rPr>
              <a:t>IOT Enhancements for Release 18</a:t>
            </a:r>
          </a:p>
        </p:txBody>
      </p:sp>
      <p:pic>
        <p:nvPicPr>
          <p:cNvPr id="8" name="Picture 7">
            <a:extLst>
              <a:ext uri="{FF2B5EF4-FFF2-40B4-BE49-F238E27FC236}">
                <a16:creationId xmlns:a16="http://schemas.microsoft.com/office/drawing/2014/main" id="{C3F775E7-5040-4937-8C1A-20DBC19EA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7600" y="76200"/>
            <a:ext cx="762000" cy="6569076"/>
          </a:xfrm>
          <a:prstGeom prst="rect">
            <a:avLst/>
          </a:prstGeom>
        </p:spPr>
      </p:pic>
    </p:spTree>
    <p:extLst>
      <p:ext uri="{BB962C8B-B14F-4D97-AF65-F5344CB8AC3E}">
        <p14:creationId xmlns:p14="http://schemas.microsoft.com/office/powerpoint/2010/main" val="211865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6400" y="76199"/>
            <a:ext cx="10769600" cy="515229"/>
          </a:xfrm>
        </p:spPr>
        <p:txBody>
          <a:bodyPr>
            <a:noAutofit/>
          </a:bodyPr>
          <a:lstStyle/>
          <a:p>
            <a:r>
              <a:rPr lang="en-US" sz="2800" dirty="0"/>
              <a:t>IOT Enhancements for Release 18</a:t>
            </a:r>
          </a:p>
        </p:txBody>
      </p:sp>
      <p:sp>
        <p:nvSpPr>
          <p:cNvPr id="4" name="TextBox 3">
            <a:extLst>
              <a:ext uri="{FF2B5EF4-FFF2-40B4-BE49-F238E27FC236}">
                <a16:creationId xmlns:a16="http://schemas.microsoft.com/office/drawing/2014/main" id="{F6693D2C-D087-4F7C-A171-2EC5AF0DC38F}"/>
              </a:ext>
            </a:extLst>
          </p:cNvPr>
          <p:cNvSpPr txBox="1"/>
          <p:nvPr/>
        </p:nvSpPr>
        <p:spPr>
          <a:xfrm>
            <a:off x="1447800" y="2664023"/>
            <a:ext cx="1225528" cy="307777"/>
          </a:xfrm>
          <a:prstGeom prst="rect">
            <a:avLst/>
          </a:prstGeom>
          <a:noFill/>
        </p:spPr>
        <p:txBody>
          <a:bodyPr wrap="none" rtlCol="0">
            <a:spAutoFit/>
          </a:bodyPr>
          <a:lstStyle/>
          <a:p>
            <a:r>
              <a:rPr lang="en-US" sz="1400" dirty="0">
                <a:solidFill>
                  <a:schemeClr val="bg1"/>
                </a:solidFill>
              </a:rPr>
              <a:t>(We are here)</a:t>
            </a:r>
          </a:p>
        </p:txBody>
      </p:sp>
      <p:sp>
        <p:nvSpPr>
          <p:cNvPr id="7" name="TextBox 6">
            <a:extLst>
              <a:ext uri="{FF2B5EF4-FFF2-40B4-BE49-F238E27FC236}">
                <a16:creationId xmlns:a16="http://schemas.microsoft.com/office/drawing/2014/main" id="{EBCDF070-78AE-4E9F-87C0-A86B7496460D}"/>
              </a:ext>
            </a:extLst>
          </p:cNvPr>
          <p:cNvSpPr txBox="1"/>
          <p:nvPr/>
        </p:nvSpPr>
        <p:spPr>
          <a:xfrm>
            <a:off x="6781800" y="2309336"/>
            <a:ext cx="1395575" cy="738664"/>
          </a:xfrm>
          <a:prstGeom prst="rect">
            <a:avLst/>
          </a:prstGeom>
          <a:noFill/>
        </p:spPr>
        <p:txBody>
          <a:bodyPr wrap="none" rtlCol="0">
            <a:spAutoFit/>
          </a:bodyPr>
          <a:lstStyle/>
          <a:p>
            <a:r>
              <a:rPr lang="en-US" sz="1400" dirty="0">
                <a:solidFill>
                  <a:schemeClr val="bg1"/>
                </a:solidFill>
              </a:rPr>
              <a:t>(Full 5G NR </a:t>
            </a:r>
          </a:p>
          <a:p>
            <a:r>
              <a:rPr lang="en-US" sz="1400" dirty="0">
                <a:solidFill>
                  <a:schemeClr val="bg1"/>
                </a:solidFill>
              </a:rPr>
              <a:t>long way to go</a:t>
            </a:r>
          </a:p>
          <a:p>
            <a:r>
              <a:rPr lang="en-US" sz="1400" dirty="0">
                <a:solidFill>
                  <a:schemeClr val="bg1"/>
                </a:solidFill>
              </a:rPr>
              <a:t>can be ignored)</a:t>
            </a:r>
          </a:p>
        </p:txBody>
      </p:sp>
      <p:sp>
        <p:nvSpPr>
          <p:cNvPr id="8" name="TextBox 7">
            <a:extLst>
              <a:ext uri="{FF2B5EF4-FFF2-40B4-BE49-F238E27FC236}">
                <a16:creationId xmlns:a16="http://schemas.microsoft.com/office/drawing/2014/main" id="{FA698052-7500-467E-8BEE-4BB697BBC837}"/>
              </a:ext>
            </a:extLst>
          </p:cNvPr>
          <p:cNvSpPr txBox="1"/>
          <p:nvPr/>
        </p:nvSpPr>
        <p:spPr>
          <a:xfrm>
            <a:off x="1752600" y="6019800"/>
            <a:ext cx="2971800" cy="523220"/>
          </a:xfrm>
          <a:prstGeom prst="rect">
            <a:avLst/>
          </a:prstGeom>
          <a:noFill/>
        </p:spPr>
        <p:txBody>
          <a:bodyPr wrap="square" rtlCol="0">
            <a:spAutoFit/>
          </a:bodyPr>
          <a:lstStyle/>
          <a:p>
            <a:r>
              <a:rPr lang="en-US" sz="1400" dirty="0">
                <a:solidFill>
                  <a:schemeClr val="bg1"/>
                </a:solidFill>
              </a:rPr>
              <a:t>(Initial long way to go</a:t>
            </a:r>
          </a:p>
          <a:p>
            <a:r>
              <a:rPr lang="en-US" sz="1400" dirty="0">
                <a:solidFill>
                  <a:schemeClr val="bg1"/>
                </a:solidFill>
              </a:rPr>
              <a:t>can be ignored)</a:t>
            </a:r>
          </a:p>
        </p:txBody>
      </p:sp>
      <p:sp>
        <p:nvSpPr>
          <p:cNvPr id="6" name="TextBox 5">
            <a:extLst>
              <a:ext uri="{FF2B5EF4-FFF2-40B4-BE49-F238E27FC236}">
                <a16:creationId xmlns:a16="http://schemas.microsoft.com/office/drawing/2014/main" id="{720F40D8-C892-49C3-8ADE-453E5672AC35}"/>
              </a:ext>
            </a:extLst>
          </p:cNvPr>
          <p:cNvSpPr txBox="1"/>
          <p:nvPr/>
        </p:nvSpPr>
        <p:spPr>
          <a:xfrm>
            <a:off x="1066800" y="1709172"/>
            <a:ext cx="9829800" cy="2954655"/>
          </a:xfrm>
          <a:prstGeom prst="rect">
            <a:avLst/>
          </a:prstGeom>
          <a:noFill/>
        </p:spPr>
        <p:txBody>
          <a:bodyPr wrap="square" rtlCol="0">
            <a:spAutoFit/>
          </a:bodyPr>
          <a:lstStyle/>
          <a:p>
            <a:r>
              <a:rPr lang="en-US" sz="2400" b="1" dirty="0">
                <a:solidFill>
                  <a:srgbClr val="00B0F0"/>
                </a:solidFill>
              </a:rPr>
              <a:t>For Release 18, we have two proposals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NB-IOT enhancements to address smart energy applications / meters.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 Study Item in the RAN to – </a:t>
            </a:r>
          </a:p>
          <a:p>
            <a:pPr marL="685800" lvl="1">
              <a:buFont typeface="Arial" panose="020B0604020202020204" pitchFamily="34" charset="0"/>
              <a:buChar char="•"/>
            </a:pPr>
            <a:r>
              <a:rPr lang="en-US" dirty="0"/>
              <a:t>Identify new QoS types that match the IOT application types and usage scenarios. IOT applications can be latency insensitive and to varying degrees of sensitivities. Right QoS profiles are necessary to be defined especially when IOT networks coexist with other types of “non </a:t>
            </a:r>
            <a:r>
              <a:rPr lang="en-US" dirty="0" err="1"/>
              <a:t>bursty</a:t>
            </a:r>
            <a:r>
              <a:rPr lang="en-US" dirty="0"/>
              <a:t> traffic” services. This is very essential in order to maintain system wide stability.</a:t>
            </a:r>
          </a:p>
        </p:txBody>
      </p:sp>
    </p:spTree>
    <p:extLst>
      <p:ext uri="{BB962C8B-B14F-4D97-AF65-F5344CB8AC3E}">
        <p14:creationId xmlns:p14="http://schemas.microsoft.com/office/powerpoint/2010/main" val="4051366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6400" y="76199"/>
            <a:ext cx="10769600" cy="515229"/>
          </a:xfrm>
        </p:spPr>
        <p:txBody>
          <a:bodyPr>
            <a:noAutofit/>
          </a:bodyPr>
          <a:lstStyle/>
          <a:p>
            <a:r>
              <a:rPr lang="en-US" sz="2800" dirty="0"/>
              <a:t>NB-IOT Instantaneous throughput for Energy Meters</a:t>
            </a:r>
          </a:p>
        </p:txBody>
      </p:sp>
      <p:sp>
        <p:nvSpPr>
          <p:cNvPr id="4" name="TextBox 3">
            <a:extLst>
              <a:ext uri="{FF2B5EF4-FFF2-40B4-BE49-F238E27FC236}">
                <a16:creationId xmlns:a16="http://schemas.microsoft.com/office/drawing/2014/main" id="{F6693D2C-D087-4F7C-A171-2EC5AF0DC38F}"/>
              </a:ext>
            </a:extLst>
          </p:cNvPr>
          <p:cNvSpPr txBox="1"/>
          <p:nvPr/>
        </p:nvSpPr>
        <p:spPr>
          <a:xfrm>
            <a:off x="1447800" y="2664023"/>
            <a:ext cx="1225528" cy="307777"/>
          </a:xfrm>
          <a:prstGeom prst="rect">
            <a:avLst/>
          </a:prstGeom>
          <a:noFill/>
        </p:spPr>
        <p:txBody>
          <a:bodyPr wrap="none" rtlCol="0">
            <a:spAutoFit/>
          </a:bodyPr>
          <a:lstStyle/>
          <a:p>
            <a:r>
              <a:rPr lang="en-US" sz="1400" dirty="0">
                <a:solidFill>
                  <a:schemeClr val="bg1"/>
                </a:solidFill>
              </a:rPr>
              <a:t>(We are here)</a:t>
            </a:r>
          </a:p>
        </p:txBody>
      </p:sp>
      <p:sp>
        <p:nvSpPr>
          <p:cNvPr id="8" name="TextBox 7">
            <a:extLst>
              <a:ext uri="{FF2B5EF4-FFF2-40B4-BE49-F238E27FC236}">
                <a16:creationId xmlns:a16="http://schemas.microsoft.com/office/drawing/2014/main" id="{FA698052-7500-467E-8BEE-4BB697BBC837}"/>
              </a:ext>
            </a:extLst>
          </p:cNvPr>
          <p:cNvSpPr txBox="1"/>
          <p:nvPr/>
        </p:nvSpPr>
        <p:spPr>
          <a:xfrm>
            <a:off x="1752600" y="6019800"/>
            <a:ext cx="2971800" cy="523220"/>
          </a:xfrm>
          <a:prstGeom prst="rect">
            <a:avLst/>
          </a:prstGeom>
          <a:noFill/>
        </p:spPr>
        <p:txBody>
          <a:bodyPr wrap="square" rtlCol="0">
            <a:spAutoFit/>
          </a:bodyPr>
          <a:lstStyle/>
          <a:p>
            <a:r>
              <a:rPr lang="en-US" sz="1400" dirty="0">
                <a:solidFill>
                  <a:schemeClr val="bg1"/>
                </a:solidFill>
              </a:rPr>
              <a:t>(Initial long way to go</a:t>
            </a:r>
          </a:p>
          <a:p>
            <a:r>
              <a:rPr lang="en-US" sz="1400" dirty="0">
                <a:solidFill>
                  <a:schemeClr val="bg1"/>
                </a:solidFill>
              </a:rPr>
              <a:t>can be ignored)</a:t>
            </a:r>
          </a:p>
        </p:txBody>
      </p:sp>
      <p:pic>
        <p:nvPicPr>
          <p:cNvPr id="9" name="Picture 8">
            <a:extLst>
              <a:ext uri="{FF2B5EF4-FFF2-40B4-BE49-F238E27FC236}">
                <a16:creationId xmlns:a16="http://schemas.microsoft.com/office/drawing/2014/main" id="{EC7DA7B0-CC23-4182-9440-65D2A9790478}"/>
              </a:ext>
            </a:extLst>
          </p:cNvPr>
          <p:cNvPicPr>
            <a:picLocks noChangeAspect="1"/>
          </p:cNvPicPr>
          <p:nvPr/>
        </p:nvPicPr>
        <p:blipFill>
          <a:blip r:embed="rId2"/>
          <a:stretch>
            <a:fillRect/>
          </a:stretch>
        </p:blipFill>
        <p:spPr>
          <a:xfrm>
            <a:off x="152401" y="900990"/>
            <a:ext cx="6096000" cy="4916129"/>
          </a:xfrm>
          <a:prstGeom prst="rect">
            <a:avLst/>
          </a:prstGeom>
        </p:spPr>
      </p:pic>
      <p:sp>
        <p:nvSpPr>
          <p:cNvPr id="10" name="Rectangle 9">
            <a:extLst>
              <a:ext uri="{FF2B5EF4-FFF2-40B4-BE49-F238E27FC236}">
                <a16:creationId xmlns:a16="http://schemas.microsoft.com/office/drawing/2014/main" id="{D0B5748A-A875-4699-AF0B-7DD54D4F466B}"/>
              </a:ext>
            </a:extLst>
          </p:cNvPr>
          <p:cNvSpPr/>
          <p:nvPr/>
        </p:nvSpPr>
        <p:spPr>
          <a:xfrm>
            <a:off x="266700" y="5830669"/>
            <a:ext cx="11658599" cy="646331"/>
          </a:xfrm>
          <a:prstGeom prst="rect">
            <a:avLst/>
          </a:prstGeom>
        </p:spPr>
        <p:txBody>
          <a:bodyPr wrap="square">
            <a:spAutoFit/>
          </a:bodyPr>
          <a:lstStyle/>
          <a:p>
            <a:r>
              <a:rPr lang="en-US" dirty="0">
                <a:latin typeface="Segoe UI" panose="020B0502040204020203" pitchFamily="34" charset="0"/>
              </a:rPr>
              <a:t>Reference:  BIS specifications – functional requirements as defined in IS15959 (part 2) which is in turn referred in IS16444 (part2)</a:t>
            </a:r>
            <a:endParaRPr lang="en-US" dirty="0"/>
          </a:p>
        </p:txBody>
      </p:sp>
      <p:sp>
        <p:nvSpPr>
          <p:cNvPr id="11" name="Rectangle 10">
            <a:extLst>
              <a:ext uri="{FF2B5EF4-FFF2-40B4-BE49-F238E27FC236}">
                <a16:creationId xmlns:a16="http://schemas.microsoft.com/office/drawing/2014/main" id="{BBEE6A1B-831F-42EF-A3BF-BBAAD71F60E2}"/>
              </a:ext>
            </a:extLst>
          </p:cNvPr>
          <p:cNvSpPr/>
          <p:nvPr/>
        </p:nvSpPr>
        <p:spPr>
          <a:xfrm>
            <a:off x="6542109" y="1650894"/>
            <a:ext cx="5497490" cy="3416320"/>
          </a:xfrm>
          <a:prstGeom prst="rect">
            <a:avLst/>
          </a:prstGeom>
        </p:spPr>
        <p:txBody>
          <a:bodyPr wrap="square">
            <a:spAutoFit/>
          </a:bodyPr>
          <a:lstStyle/>
          <a:p>
            <a:r>
              <a:rPr lang="en-US" dirty="0"/>
              <a:t>NB-IOT is a technology for smart energy applications / meters. Recent trials  and studies indicate that the  “instantaneous throughput” is a critical issue for NB-IOT To address the issues of Smart energy meters (ORM = Outage and Restoration Management) and Firm Ware download.</a:t>
            </a:r>
          </a:p>
          <a:p>
            <a:endParaRPr lang="en-US" dirty="0"/>
          </a:p>
          <a:p>
            <a:r>
              <a:rPr lang="en-US" dirty="0"/>
              <a:t>With the above consideration the proposal is the following:</a:t>
            </a:r>
          </a:p>
          <a:p>
            <a:endParaRPr lang="en-US" b="1" dirty="0"/>
          </a:p>
          <a:p>
            <a:r>
              <a:rPr lang="en-US" b="1" dirty="0">
                <a:solidFill>
                  <a:srgbClr val="00B0F0"/>
                </a:solidFill>
              </a:rPr>
              <a:t>A WI in release 18 to address the issue of “instantaneous throughput”.</a:t>
            </a:r>
            <a:endParaRPr lang="en-US" dirty="0"/>
          </a:p>
        </p:txBody>
      </p:sp>
      <p:sp>
        <p:nvSpPr>
          <p:cNvPr id="12" name="TextBox 11">
            <a:extLst>
              <a:ext uri="{FF2B5EF4-FFF2-40B4-BE49-F238E27FC236}">
                <a16:creationId xmlns:a16="http://schemas.microsoft.com/office/drawing/2014/main" id="{572E0BA7-7072-4811-8F2B-8804EE4CDD93}"/>
              </a:ext>
            </a:extLst>
          </p:cNvPr>
          <p:cNvSpPr txBox="1"/>
          <p:nvPr/>
        </p:nvSpPr>
        <p:spPr>
          <a:xfrm>
            <a:off x="228600" y="6409065"/>
            <a:ext cx="3423373" cy="338554"/>
          </a:xfrm>
          <a:prstGeom prst="rect">
            <a:avLst/>
          </a:prstGeom>
          <a:noFill/>
        </p:spPr>
        <p:txBody>
          <a:bodyPr wrap="none" rtlCol="0">
            <a:spAutoFit/>
          </a:bodyPr>
          <a:lstStyle/>
          <a:p>
            <a:r>
              <a:rPr lang="en-US" sz="1600" b="1" dirty="0"/>
              <a:t>NSGM - National Smart Grid Mission</a:t>
            </a:r>
          </a:p>
        </p:txBody>
      </p:sp>
      <p:sp>
        <p:nvSpPr>
          <p:cNvPr id="3" name="TextBox 2">
            <a:extLst>
              <a:ext uri="{FF2B5EF4-FFF2-40B4-BE49-F238E27FC236}">
                <a16:creationId xmlns:a16="http://schemas.microsoft.com/office/drawing/2014/main" id="{90426F75-01CF-4DB2-B8AD-D012D0688AB4}"/>
              </a:ext>
            </a:extLst>
          </p:cNvPr>
          <p:cNvSpPr txBox="1"/>
          <p:nvPr/>
        </p:nvSpPr>
        <p:spPr>
          <a:xfrm>
            <a:off x="7924800" y="901189"/>
            <a:ext cx="2324739" cy="523220"/>
          </a:xfrm>
          <a:prstGeom prst="rect">
            <a:avLst/>
          </a:prstGeom>
          <a:noFill/>
        </p:spPr>
        <p:txBody>
          <a:bodyPr wrap="none" rtlCol="0">
            <a:spAutoFit/>
          </a:bodyPr>
          <a:lstStyle/>
          <a:p>
            <a:r>
              <a:rPr lang="en-US" sz="2800" b="1" dirty="0">
                <a:solidFill>
                  <a:srgbClr val="00B0F0"/>
                </a:solidFill>
              </a:rPr>
              <a:t>PROPOSAL 1</a:t>
            </a:r>
          </a:p>
        </p:txBody>
      </p:sp>
    </p:spTree>
    <p:extLst>
      <p:ext uri="{BB962C8B-B14F-4D97-AF65-F5344CB8AC3E}">
        <p14:creationId xmlns:p14="http://schemas.microsoft.com/office/powerpoint/2010/main" val="3707836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6400" y="76199"/>
            <a:ext cx="10769600" cy="515229"/>
          </a:xfrm>
        </p:spPr>
        <p:txBody>
          <a:bodyPr>
            <a:noAutofit/>
          </a:bodyPr>
          <a:lstStyle/>
          <a:p>
            <a:r>
              <a:rPr lang="en-US" sz="2800" dirty="0"/>
              <a:t>IOT QoS Profile enhancements</a:t>
            </a:r>
          </a:p>
        </p:txBody>
      </p:sp>
      <p:sp>
        <p:nvSpPr>
          <p:cNvPr id="4" name="TextBox 3">
            <a:extLst>
              <a:ext uri="{FF2B5EF4-FFF2-40B4-BE49-F238E27FC236}">
                <a16:creationId xmlns:a16="http://schemas.microsoft.com/office/drawing/2014/main" id="{F6693D2C-D087-4F7C-A171-2EC5AF0DC38F}"/>
              </a:ext>
            </a:extLst>
          </p:cNvPr>
          <p:cNvSpPr txBox="1"/>
          <p:nvPr/>
        </p:nvSpPr>
        <p:spPr>
          <a:xfrm>
            <a:off x="1447800" y="2664023"/>
            <a:ext cx="1225528" cy="307777"/>
          </a:xfrm>
          <a:prstGeom prst="rect">
            <a:avLst/>
          </a:prstGeom>
          <a:noFill/>
        </p:spPr>
        <p:txBody>
          <a:bodyPr wrap="none" rtlCol="0">
            <a:spAutoFit/>
          </a:bodyPr>
          <a:lstStyle/>
          <a:p>
            <a:r>
              <a:rPr lang="en-US" sz="1400" dirty="0">
                <a:solidFill>
                  <a:schemeClr val="bg1"/>
                </a:solidFill>
              </a:rPr>
              <a:t>(We are here)</a:t>
            </a:r>
          </a:p>
        </p:txBody>
      </p:sp>
      <p:sp>
        <p:nvSpPr>
          <p:cNvPr id="7" name="TextBox 6">
            <a:extLst>
              <a:ext uri="{FF2B5EF4-FFF2-40B4-BE49-F238E27FC236}">
                <a16:creationId xmlns:a16="http://schemas.microsoft.com/office/drawing/2014/main" id="{EBCDF070-78AE-4E9F-87C0-A86B7496460D}"/>
              </a:ext>
            </a:extLst>
          </p:cNvPr>
          <p:cNvSpPr txBox="1"/>
          <p:nvPr/>
        </p:nvSpPr>
        <p:spPr>
          <a:xfrm>
            <a:off x="6781800" y="2309336"/>
            <a:ext cx="1395575" cy="738664"/>
          </a:xfrm>
          <a:prstGeom prst="rect">
            <a:avLst/>
          </a:prstGeom>
          <a:noFill/>
        </p:spPr>
        <p:txBody>
          <a:bodyPr wrap="none" rtlCol="0">
            <a:spAutoFit/>
          </a:bodyPr>
          <a:lstStyle/>
          <a:p>
            <a:r>
              <a:rPr lang="en-US" sz="1400" dirty="0">
                <a:solidFill>
                  <a:schemeClr val="bg1"/>
                </a:solidFill>
              </a:rPr>
              <a:t>(Full 5G NR </a:t>
            </a:r>
          </a:p>
          <a:p>
            <a:r>
              <a:rPr lang="en-US" sz="1400" dirty="0">
                <a:solidFill>
                  <a:schemeClr val="bg1"/>
                </a:solidFill>
              </a:rPr>
              <a:t>long way to go</a:t>
            </a:r>
          </a:p>
          <a:p>
            <a:r>
              <a:rPr lang="en-US" sz="1400" dirty="0">
                <a:solidFill>
                  <a:schemeClr val="bg1"/>
                </a:solidFill>
              </a:rPr>
              <a:t>can be ignored)</a:t>
            </a:r>
          </a:p>
        </p:txBody>
      </p:sp>
      <p:sp>
        <p:nvSpPr>
          <p:cNvPr id="8" name="TextBox 7">
            <a:extLst>
              <a:ext uri="{FF2B5EF4-FFF2-40B4-BE49-F238E27FC236}">
                <a16:creationId xmlns:a16="http://schemas.microsoft.com/office/drawing/2014/main" id="{FA698052-7500-467E-8BEE-4BB697BBC837}"/>
              </a:ext>
            </a:extLst>
          </p:cNvPr>
          <p:cNvSpPr txBox="1"/>
          <p:nvPr/>
        </p:nvSpPr>
        <p:spPr>
          <a:xfrm>
            <a:off x="1752600" y="6019800"/>
            <a:ext cx="2971800" cy="523220"/>
          </a:xfrm>
          <a:prstGeom prst="rect">
            <a:avLst/>
          </a:prstGeom>
          <a:noFill/>
        </p:spPr>
        <p:txBody>
          <a:bodyPr wrap="square" rtlCol="0">
            <a:spAutoFit/>
          </a:bodyPr>
          <a:lstStyle/>
          <a:p>
            <a:r>
              <a:rPr lang="en-US" sz="1400" dirty="0">
                <a:solidFill>
                  <a:schemeClr val="bg1"/>
                </a:solidFill>
              </a:rPr>
              <a:t>(Initial long way to go</a:t>
            </a:r>
          </a:p>
          <a:p>
            <a:r>
              <a:rPr lang="en-US" sz="1400" dirty="0">
                <a:solidFill>
                  <a:schemeClr val="bg1"/>
                </a:solidFill>
              </a:rPr>
              <a:t>can be ignored)</a:t>
            </a:r>
          </a:p>
        </p:txBody>
      </p:sp>
      <p:sp>
        <p:nvSpPr>
          <p:cNvPr id="6" name="TextBox 5">
            <a:extLst>
              <a:ext uri="{FF2B5EF4-FFF2-40B4-BE49-F238E27FC236}">
                <a16:creationId xmlns:a16="http://schemas.microsoft.com/office/drawing/2014/main" id="{720F40D8-C892-49C3-8ADE-453E5672AC35}"/>
              </a:ext>
            </a:extLst>
          </p:cNvPr>
          <p:cNvSpPr txBox="1"/>
          <p:nvPr/>
        </p:nvSpPr>
        <p:spPr>
          <a:xfrm>
            <a:off x="304800" y="961772"/>
            <a:ext cx="11506200" cy="5539978"/>
          </a:xfrm>
          <a:prstGeom prst="rect">
            <a:avLst/>
          </a:prstGeom>
          <a:noFill/>
        </p:spPr>
        <p:txBody>
          <a:bodyPr wrap="square" rtlCol="0">
            <a:spAutoFit/>
          </a:bodyPr>
          <a:lstStyle/>
          <a:p>
            <a:r>
              <a:rPr lang="en-US" sz="2400" b="1" dirty="0">
                <a:solidFill>
                  <a:srgbClr val="00B0F0"/>
                </a:solidFill>
              </a:rPr>
              <a:t>Background –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As the number of IOT devices increases in a cellular network, it is anticipated that the network will be handling more IOT data than Human to human or human to machine type data.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Existing mechanism in 3GPP treats IoT applications as regular internet data and do not cater for the actual application type / attributes of the application.</a:t>
            </a:r>
          </a:p>
          <a:p>
            <a:pPr marL="285750" indent="-285750">
              <a:buFont typeface="Arial" panose="020B0604020202020204" pitchFamily="34" charset="0"/>
              <a:buChar char="•"/>
            </a:pPr>
            <a:r>
              <a:rPr lang="en-US" dirty="0"/>
              <a:t>IOT application types can range from latency sensitive categories such as medical IOT devices to latency insensitive devices or application types such as soil sensor IOT devices used in agricultural fields.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Latency insensitivity can again be to varying degrees. The nature of burstiness of IOT data traffic again must be accounted for in defining new QoS types.</a:t>
            </a:r>
          </a:p>
          <a:p>
            <a:endParaRPr lang="en-US" b="1" u="sng" dirty="0"/>
          </a:p>
          <a:p>
            <a:r>
              <a:rPr lang="en-US" sz="2400" b="1" dirty="0">
                <a:solidFill>
                  <a:srgbClr val="00B0F0"/>
                </a:solidFill>
              </a:rPr>
              <a:t>Proposal – </a:t>
            </a:r>
          </a:p>
          <a:p>
            <a:pPr marL="285750" indent="-285750">
              <a:buFont typeface="Arial" panose="020B0604020202020204" pitchFamily="34" charset="0"/>
              <a:buChar char="•"/>
            </a:pPr>
            <a:r>
              <a:rPr lang="en-US" dirty="0"/>
              <a:t>A Study Item in the RAN to – </a:t>
            </a:r>
          </a:p>
          <a:p>
            <a:pPr marL="685800" lvl="1">
              <a:buFont typeface="Arial" panose="020B0604020202020204" pitchFamily="34" charset="0"/>
              <a:buChar char="•"/>
            </a:pPr>
            <a:r>
              <a:rPr lang="en-US" dirty="0"/>
              <a:t>Identify new QoS types for IOT application types and/or usage scenarios (Graded degrees of latency sensitivities and insensitivities should be accounted for).  New QoS profiles are necessary to be defined especially when IOT networks coexist with other types of “non </a:t>
            </a:r>
            <a:r>
              <a:rPr lang="en-US" dirty="0" err="1"/>
              <a:t>bursty</a:t>
            </a:r>
            <a:r>
              <a:rPr lang="en-US" dirty="0"/>
              <a:t> traffic” services. This is essential to maintain system wide stability.</a:t>
            </a:r>
          </a:p>
        </p:txBody>
      </p:sp>
      <p:sp>
        <p:nvSpPr>
          <p:cNvPr id="9" name="TextBox 8">
            <a:extLst>
              <a:ext uri="{FF2B5EF4-FFF2-40B4-BE49-F238E27FC236}">
                <a16:creationId xmlns:a16="http://schemas.microsoft.com/office/drawing/2014/main" id="{B693A009-D95C-4CE5-93D0-347ACE021668}"/>
              </a:ext>
            </a:extLst>
          </p:cNvPr>
          <p:cNvSpPr txBox="1"/>
          <p:nvPr/>
        </p:nvSpPr>
        <p:spPr>
          <a:xfrm>
            <a:off x="8001000" y="874327"/>
            <a:ext cx="2324739" cy="523220"/>
          </a:xfrm>
          <a:prstGeom prst="rect">
            <a:avLst/>
          </a:prstGeom>
          <a:noFill/>
        </p:spPr>
        <p:txBody>
          <a:bodyPr wrap="none" rtlCol="0">
            <a:spAutoFit/>
          </a:bodyPr>
          <a:lstStyle/>
          <a:p>
            <a:r>
              <a:rPr lang="en-US" sz="2800" b="1" dirty="0">
                <a:solidFill>
                  <a:srgbClr val="00B0F0"/>
                </a:solidFill>
              </a:rPr>
              <a:t>PROPOSAL 2</a:t>
            </a:r>
          </a:p>
        </p:txBody>
      </p:sp>
    </p:spTree>
    <p:extLst>
      <p:ext uri="{BB962C8B-B14F-4D97-AF65-F5344CB8AC3E}">
        <p14:creationId xmlns:p14="http://schemas.microsoft.com/office/powerpoint/2010/main" val="1660948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3.jpeg">
            <a:extLst>
              <a:ext uri="{FF2B5EF4-FFF2-40B4-BE49-F238E27FC236}">
                <a16:creationId xmlns:a16="http://schemas.microsoft.com/office/drawing/2014/main" id="{8BF69677-6A7E-4A70-8E32-A09B32C31D6D}"/>
              </a:ext>
            </a:extLst>
          </p:cNvPr>
          <p:cNvPicPr>
            <a:picLocks noChangeAspect="1"/>
          </p:cNvPicPr>
          <p:nvPr/>
        </p:nvPicPr>
        <p:blipFill>
          <a:blip r:embed="rId2"/>
          <a:stretch>
            <a:fillRect/>
          </a:stretch>
        </p:blipFill>
        <p:spPr>
          <a:xfrm>
            <a:off x="0" y="0"/>
            <a:ext cx="8568898" cy="6855121"/>
          </a:xfrm>
          <a:prstGeom prst="rect">
            <a:avLst/>
          </a:prstGeom>
          <a:ln w="12700">
            <a:miter lim="400000"/>
          </a:ln>
        </p:spPr>
      </p:pic>
      <p:sp>
        <p:nvSpPr>
          <p:cNvPr id="5" name="Shape 2743">
            <a:extLst>
              <a:ext uri="{FF2B5EF4-FFF2-40B4-BE49-F238E27FC236}">
                <a16:creationId xmlns:a16="http://schemas.microsoft.com/office/drawing/2014/main" id="{562D2CB0-7C58-477D-823B-8A2B98C8CB28}"/>
              </a:ext>
            </a:extLst>
          </p:cNvPr>
          <p:cNvSpPr/>
          <p:nvPr/>
        </p:nvSpPr>
        <p:spPr>
          <a:xfrm>
            <a:off x="0" y="0"/>
            <a:ext cx="12192000" cy="6911188"/>
          </a:xfrm>
          <a:prstGeom prst="rect">
            <a:avLst/>
          </a:prstGeom>
          <a:gradFill>
            <a:gsLst>
              <a:gs pos="0">
                <a:srgbClr val="000000">
                  <a:alpha val="44000"/>
                </a:srgbClr>
              </a:gs>
              <a:gs pos="100000">
                <a:srgbClr val="000000">
                  <a:alpha val="88000"/>
                </a:srgbClr>
              </a:gs>
            </a:gsLst>
            <a:path path="circle">
              <a:fillToRect l="37721" t="-19636" r="62278" b="119636"/>
            </a:path>
          </a:gradFill>
          <a:ln w="12700">
            <a:miter lim="400000"/>
          </a:ln>
        </p:spPr>
        <p:txBody>
          <a:bodyPr lIns="35716" tIns="35716" rIns="35716" bIns="35716" anchor="ctr"/>
          <a:lstStyle/>
          <a:p>
            <a:pPr algn="ctr">
              <a:defRPr>
                <a:solidFill>
                  <a:srgbClr val="FFFFFF"/>
                </a:solidFill>
                <a:latin typeface="Montserrat Light"/>
                <a:ea typeface="Montserrat Light"/>
                <a:cs typeface="Montserrat Light"/>
                <a:sym typeface="Montserrat Light"/>
              </a:defRPr>
            </a:pPr>
            <a:endParaRPr/>
          </a:p>
        </p:txBody>
      </p:sp>
      <p:sp>
        <p:nvSpPr>
          <p:cNvPr id="2" name="Text Placeholder 1"/>
          <p:cNvSpPr>
            <a:spLocks noGrp="1"/>
          </p:cNvSpPr>
          <p:nvPr>
            <p:ph type="body" sz="quarter" idx="13"/>
          </p:nvPr>
        </p:nvSpPr>
        <p:spPr/>
        <p:txBody>
          <a:bodyPr/>
          <a:lstStyle/>
          <a:p>
            <a:endParaRPr lang="en-US" dirty="0">
              <a:solidFill>
                <a:schemeClr val="bg1"/>
              </a:solidFill>
            </a:endParaRPr>
          </a:p>
        </p:txBody>
      </p:sp>
      <p:pic>
        <p:nvPicPr>
          <p:cNvPr id="6" name="Picture 5">
            <a:extLst>
              <a:ext uri="{FF2B5EF4-FFF2-40B4-BE49-F238E27FC236}">
                <a16:creationId xmlns:a16="http://schemas.microsoft.com/office/drawing/2014/main" id="{85A5D13E-4A9B-49CC-BCFF-8A1A34169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0305" y="139890"/>
            <a:ext cx="762000" cy="6569076"/>
          </a:xfrm>
          <a:prstGeom prst="rect">
            <a:avLst/>
          </a:prstGeom>
        </p:spPr>
      </p:pic>
    </p:spTree>
    <p:extLst>
      <p:ext uri="{BB962C8B-B14F-4D97-AF65-F5344CB8AC3E}">
        <p14:creationId xmlns:p14="http://schemas.microsoft.com/office/powerpoint/2010/main" val="2393795043"/>
      </p:ext>
    </p:extLst>
  </p:cSld>
  <p:clrMapOvr>
    <a:masterClrMapping/>
  </p:clrMapOvr>
</p:sld>
</file>

<file path=ppt/theme/theme1.xml><?xml version="1.0" encoding="utf-8"?>
<a:theme xmlns:a="http://schemas.openxmlformats.org/drawingml/2006/main" name="JioBlue">
  <a:themeElements>
    <a:clrScheme name="Custom 1">
      <a:dk1>
        <a:srgbClr val="000000"/>
      </a:dk1>
      <a:lt1>
        <a:sysClr val="window" lastClr="FFFFFF"/>
      </a:lt1>
      <a:dk2>
        <a:srgbClr val="1F497D"/>
      </a:dk2>
      <a:lt2>
        <a:srgbClr val="EEECE1"/>
      </a:lt2>
      <a:accent1>
        <a:srgbClr val="0086CA"/>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JioFontStyle">
      <a:majorFont>
        <a:latin typeface="Helvetica Neue Bold"/>
        <a:ea typeface=""/>
        <a:cs typeface=""/>
      </a:majorFont>
      <a:minorFont>
        <a:latin typeface="Helvetica Neu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lank-lightBlue" id="{9D49B751-82E2-49C1-B259-FEE7B7A24627}" vid="{8EE0FC5C-F90C-4D06-AAD0-26032159F2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JIO-Blank-lightBlue</Template>
  <TotalTime>23425</TotalTime>
  <Words>497</Words>
  <Application>Microsoft Office PowerPoint</Application>
  <PresentationFormat>Widescreen</PresentationFormat>
  <Paragraphs>49</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Arial</vt:lpstr>
      <vt:lpstr>Calibri</vt:lpstr>
      <vt:lpstr>Helvetica Neue</vt:lpstr>
      <vt:lpstr>Helvetica Neue Bold</vt:lpstr>
      <vt:lpstr>Helvetica Neue Light</vt:lpstr>
      <vt:lpstr>Montserrat Light</vt:lpstr>
      <vt:lpstr>Segoe UI</vt:lpstr>
      <vt:lpstr>JioBlue</vt:lpstr>
      <vt:lpstr>PowerPoint Presentation</vt:lpstr>
      <vt:lpstr>PowerPoint Presentation</vt:lpstr>
      <vt:lpstr>PowerPoint Presentation</vt:lpstr>
      <vt:lpstr>PowerPoint Presentation</vt:lpstr>
      <vt:lpstr>PowerPoint Presentation</vt:lpstr>
    </vt:vector>
  </TitlesOfParts>
  <Company>Reliance Industries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Satish Jamadagni</dc:creator>
  <cp:lastModifiedBy>Satish Jamadagni</cp:lastModifiedBy>
  <cp:revision>407</cp:revision>
  <dcterms:created xsi:type="dcterms:W3CDTF">2018-07-31T12:04:16Z</dcterms:created>
  <dcterms:modified xsi:type="dcterms:W3CDTF">2021-06-07T16:46:09Z</dcterms:modified>
</cp:coreProperties>
</file>