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7"/>
  </p:notesMasterIdLst>
  <p:sldIdLst>
    <p:sldId id="256" r:id="rId2"/>
    <p:sldId id="265" r:id="rId3"/>
    <p:sldId id="303" r:id="rId4"/>
    <p:sldId id="304"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69" d="100"/>
          <a:sy n="69" d="100"/>
        </p:scale>
        <p:origin x="630" y="7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9EC873-0CC3-4FBA-A9C6-83128895EDAC}" type="datetimeFigureOut">
              <a:rPr lang="en-US" smtClean="0"/>
              <a:t>6/7/2021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10B11D-9607-4E76-A959-B43D33330E98}" type="slidenum">
              <a:rPr lang="en-US" smtClean="0"/>
              <a:t>‹#›</a:t>
            </a:fld>
            <a:endParaRPr lang="en-US"/>
          </a:p>
        </p:txBody>
      </p:sp>
    </p:spTree>
    <p:extLst>
      <p:ext uri="{BB962C8B-B14F-4D97-AF65-F5344CB8AC3E}">
        <p14:creationId xmlns:p14="http://schemas.microsoft.com/office/powerpoint/2010/main" val="174907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2" name="Text Placeholder 10"/>
          <p:cNvSpPr>
            <a:spLocks noGrp="1"/>
          </p:cNvSpPr>
          <p:nvPr>
            <p:ph type="body" sz="quarter" idx="14" hasCustomPrompt="1"/>
          </p:nvPr>
        </p:nvSpPr>
        <p:spPr>
          <a:xfrm>
            <a:off x="304800" y="38862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dirty="0">
                <a:latin typeface="Helvetica Neue Light"/>
                <a:cs typeface="Helvetica Neue Light"/>
              </a:rPr>
              <a:t>Presenter  |  Date</a:t>
            </a:r>
          </a:p>
        </p:txBody>
      </p:sp>
      <p:sp>
        <p:nvSpPr>
          <p:cNvPr id="8" name="Text Placeholder 2"/>
          <p:cNvSpPr>
            <a:spLocks noGrp="1"/>
          </p:cNvSpPr>
          <p:nvPr>
            <p:ph type="body" sz="quarter" idx="15" hasCustomPrompt="1"/>
          </p:nvPr>
        </p:nvSpPr>
        <p:spPr>
          <a:xfrm>
            <a:off x="318448" y="2590800"/>
            <a:ext cx="10654352" cy="609600"/>
          </a:xfrm>
        </p:spPr>
        <p:txBody>
          <a:bodyPr>
            <a:normAutofit/>
          </a:bodyPr>
          <a:lstStyle>
            <a:lvl1pPr marL="0" indent="0">
              <a:buNone/>
              <a:defRPr sz="2800" b="1" baseline="0"/>
            </a:lvl1pPr>
          </a:lstStyle>
          <a:p>
            <a:pPr lvl="0"/>
            <a:r>
              <a:rPr lang="en-US" sz="2800" b="1" dirty="0"/>
              <a:t>Presentation Title</a:t>
            </a:r>
            <a:endParaRPr lang="en-US" dirty="0"/>
          </a:p>
        </p:txBody>
      </p:sp>
      <p:sp>
        <p:nvSpPr>
          <p:cNvPr id="9" name="Text Placeholder 2"/>
          <p:cNvSpPr>
            <a:spLocks noGrp="1"/>
          </p:cNvSpPr>
          <p:nvPr>
            <p:ph type="body" sz="quarter" idx="16" hasCustomPrompt="1"/>
          </p:nvPr>
        </p:nvSpPr>
        <p:spPr>
          <a:xfrm>
            <a:off x="304800" y="3200400"/>
            <a:ext cx="10654352" cy="609600"/>
          </a:xfrm>
        </p:spPr>
        <p:txBody>
          <a:bodyPr>
            <a:normAutofit/>
          </a:bodyPr>
          <a:lstStyle>
            <a:lvl1pPr marL="0" indent="0">
              <a:buNone/>
              <a:defRPr sz="2800" b="0" baseline="0"/>
            </a:lvl1pPr>
          </a:lstStyle>
          <a:p>
            <a:pPr lvl="0"/>
            <a:r>
              <a:rPr lang="en-US" b="0" dirty="0"/>
              <a:t>Descriptive Subtitle</a:t>
            </a:r>
            <a:endParaRPr lang="en-US" dirty="0"/>
          </a:p>
        </p:txBody>
      </p:sp>
      <p:sp>
        <p:nvSpPr>
          <p:cNvPr id="10" name="Text Placeholder 3"/>
          <p:cNvSpPr>
            <a:spLocks noGrp="1"/>
          </p:cNvSpPr>
          <p:nvPr>
            <p:ph type="body" sz="quarter" idx="17" hasCustomPrompt="1"/>
          </p:nvPr>
        </p:nvSpPr>
        <p:spPr>
          <a:xfrm>
            <a:off x="304801" y="5867400"/>
            <a:ext cx="10706100" cy="457200"/>
          </a:xfrm>
        </p:spPr>
        <p:txBody>
          <a:bodyPr>
            <a:normAutofit/>
          </a:bodyPr>
          <a:lstStyle>
            <a:lvl1pPr marL="0" indent="0">
              <a:buNone/>
              <a:defRPr sz="1100"/>
            </a:lvl1pPr>
          </a:lstStyle>
          <a:p>
            <a:pPr lvl="0"/>
            <a:r>
              <a:rPr lang="en-GB" sz="1100" dirty="0">
                <a:solidFill>
                  <a:schemeClr val="bg1">
                    <a:lumMod val="65000"/>
                  </a:schemeClr>
                </a:solidFill>
                <a:latin typeface="+mn-lt"/>
                <a:cs typeface="Helvetica Neue Light"/>
              </a:rPr>
              <a:t>A full screen image that covers the entire slide and is relevant to the subject of the presentation can be used for external presentations.</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1" name="Text Placeholder 10"/>
          <p:cNvSpPr>
            <a:spLocks noGrp="1"/>
          </p:cNvSpPr>
          <p:nvPr>
            <p:ph type="body" sz="quarter" idx="13" hasCustomPrompt="1"/>
          </p:nvPr>
        </p:nvSpPr>
        <p:spPr>
          <a:xfrm>
            <a:off x="304800" y="29718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2800" b="0" kern="1200" dirty="0" smtClean="0">
                <a:solidFill>
                  <a:schemeClr val="tx1"/>
                </a:solidFill>
                <a:latin typeface="Helvetica Neue"/>
                <a:ea typeface="+mj-ea"/>
                <a:cs typeface="+mj-cs"/>
              </a:defRPr>
            </a:lvl1pPr>
          </a:lstStyle>
          <a:p>
            <a:pPr lvl="0"/>
            <a:r>
              <a:rPr lang="en-GB" sz="2100" b="1" dirty="0">
                <a:latin typeface="Helvetica Neue"/>
                <a:cs typeface="Helvetica Neue"/>
              </a:rPr>
              <a:t>Divider slide title.</a:t>
            </a:r>
            <a:endParaRPr lang="en-US" dirty="0"/>
          </a:p>
        </p:txBody>
      </p:sp>
      <p:sp>
        <p:nvSpPr>
          <p:cNvPr id="12" name="Text Placeholder 10"/>
          <p:cNvSpPr>
            <a:spLocks noGrp="1"/>
          </p:cNvSpPr>
          <p:nvPr>
            <p:ph type="body" sz="quarter" idx="14" hasCustomPrompt="1"/>
          </p:nvPr>
        </p:nvSpPr>
        <p:spPr>
          <a:xfrm>
            <a:off x="304800" y="34290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sz="2100" dirty="0">
                <a:latin typeface="Helvetica Neue"/>
                <a:cs typeface="Helvetica Neue Light"/>
              </a:rPr>
              <a:t>Second line.</a:t>
            </a:r>
            <a:endParaRPr lang="en-GB" dirty="0">
              <a:latin typeface="Helvetica Neue Light"/>
              <a:cs typeface="Helvetica Neue Light"/>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9" name="Footer Placeholder 4"/>
          <p:cNvSpPr>
            <a:spLocks noGrp="1"/>
          </p:cNvSpPr>
          <p:nvPr>
            <p:ph type="ftr" sz="quarter" idx="12"/>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ex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13" name="Text Placeholder 12"/>
          <p:cNvSpPr>
            <a:spLocks noGrp="1"/>
          </p:cNvSpPr>
          <p:nvPr>
            <p:ph type="body" sz="quarter" idx="12"/>
          </p:nvPr>
        </p:nvSpPr>
        <p:spPr>
          <a:xfrm>
            <a:off x="304800" y="1066800"/>
            <a:ext cx="11582400" cy="5181600"/>
          </a:xfrm>
        </p:spPr>
        <p:txBody>
          <a:bodyPr>
            <a:normAutofit/>
          </a:bodyPr>
          <a:lstStyle>
            <a:lvl1pPr>
              <a:buFont typeface="+mj-lt"/>
              <a:buAutoNum type="arabicPeriod"/>
              <a:defRPr sz="1100">
                <a:latin typeface="Helvetica Neue"/>
              </a:defRPr>
            </a:lvl1pPr>
            <a:lvl2pPr>
              <a:defRPr sz="1100">
                <a:latin typeface="Helvetica Neue"/>
              </a:defRPr>
            </a:lvl2pPr>
            <a:lvl3pPr>
              <a:defRPr sz="1100">
                <a:latin typeface="Helvetica Neue"/>
              </a:defRPr>
            </a:lvl3pPr>
            <a:lvl4pPr>
              <a:defRPr sz="1100">
                <a:latin typeface="Helvetica Neue"/>
              </a:defRPr>
            </a:lvl4pPr>
            <a:lvl5pPr>
              <a:defRPr sz="1100">
                <a:latin typeface="Helvetica Neu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4"/>
          <p:cNvSpPr>
            <a:spLocks noGrp="1"/>
          </p:cNvSpPr>
          <p:nvPr>
            <p:ph type="ftr" sz="quarter" idx="13"/>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side by side text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3"/>
          </p:nvPr>
        </p:nvSpPr>
        <p:spPr>
          <a:xfrm>
            <a:off x="6299200" y="1143000"/>
            <a:ext cx="54864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70003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Char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4" name="Chart Placeholder 3"/>
          <p:cNvSpPr>
            <a:spLocks noGrp="1"/>
          </p:cNvSpPr>
          <p:nvPr>
            <p:ph type="chart" sz="quarter" idx="15"/>
          </p:nvPr>
        </p:nvSpPr>
        <p:spPr>
          <a:xfrm>
            <a:off x="6400800" y="1143000"/>
            <a:ext cx="5384800" cy="5105400"/>
          </a:xfrm>
        </p:spPr>
        <p:txBody>
          <a:bodyPr>
            <a:normAutofit/>
          </a:bodyPr>
          <a:lstStyle>
            <a:lvl1pPr>
              <a:defRPr sz="1000"/>
            </a:lvl1pPr>
          </a:lstStyle>
          <a:p>
            <a:r>
              <a:rPr lang="en-US"/>
              <a:t>Click icon to add chart</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3977157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43688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5080000" y="1143000"/>
            <a:ext cx="6705600" cy="5105400"/>
          </a:xfrm>
        </p:spPr>
        <p:txBody>
          <a:bodyPr>
            <a:normAutofit/>
          </a:bodyPr>
          <a:lstStyle>
            <a:lvl1pPr>
              <a:defRPr sz="1400"/>
            </a:lvl1pPr>
          </a:lstStyle>
          <a:p>
            <a:r>
              <a:rPr lang="en-US"/>
              <a:t>Click icon to add picture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98012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406400" y="990600"/>
            <a:ext cx="11379200" cy="5257800"/>
          </a:xfrm>
        </p:spPr>
        <p:txBody>
          <a:bodyPr>
            <a:normAutofit/>
          </a:bodyPr>
          <a:lstStyle>
            <a:lvl1pPr>
              <a:defRPr sz="1400"/>
            </a:lvl1pPr>
          </a:lstStyle>
          <a:p>
            <a:r>
              <a:rPr lang="en-US"/>
              <a:t>Click icon to add picture</a:t>
            </a:r>
          </a:p>
        </p:txBody>
      </p:sp>
    </p:spTree>
    <p:extLst>
      <p:ext uri="{BB962C8B-B14F-4D97-AF65-F5344CB8AC3E}">
        <p14:creationId xmlns:p14="http://schemas.microsoft.com/office/powerpoint/2010/main" val="1077003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914400" y="3124200"/>
            <a:ext cx="4165600" cy="533400"/>
          </a:xfrm>
        </p:spPr>
        <p:txBody>
          <a:bodyPr>
            <a:normAutofit/>
          </a:bodyPr>
          <a:lstStyle>
            <a:lvl1pPr marL="0" indent="0">
              <a:buNone/>
              <a:defRPr sz="2800" b="1" baseline="0">
                <a:latin typeface="Helvetica Neue"/>
              </a:defRPr>
            </a:lvl1pPr>
          </a:lstStyle>
          <a:p>
            <a:pPr lvl="0"/>
            <a:r>
              <a:rPr lang="en-US" sz="2800" b="1" dirty="0">
                <a:latin typeface="Helvetica Neue"/>
              </a:rPr>
              <a:t>Thank You.</a:t>
            </a:r>
            <a:endParaRPr lang="en-US" dirty="0"/>
          </a:p>
        </p:txBody>
      </p:sp>
      <p:sp>
        <p:nvSpPr>
          <p:cNvPr id="6" name="Text Placeholder 3"/>
          <p:cNvSpPr>
            <a:spLocks noGrp="1"/>
          </p:cNvSpPr>
          <p:nvPr>
            <p:ph type="body" sz="quarter" idx="12" hasCustomPrompt="1"/>
          </p:nvPr>
        </p:nvSpPr>
        <p:spPr>
          <a:xfrm>
            <a:off x="0" y="6458169"/>
            <a:ext cx="11011275" cy="228600"/>
          </a:xfrm>
        </p:spPr>
        <p:txBody>
          <a:bodyPr>
            <a:normAutofit/>
          </a:bodyPr>
          <a:lstStyle>
            <a:lvl1pPr marL="0" indent="0">
              <a:buNone/>
              <a:defRPr sz="700"/>
            </a:lvl1pPr>
          </a:lstStyle>
          <a:p>
            <a:pPr lvl="0"/>
            <a:r>
              <a:rPr lang="en-IN" dirty="0"/>
              <a:t>Legal text regarding copyrights, licensing and idea owning as well as any other relevant information needed to ensure intellectual property of this presentation and the contents herein go in these lines.</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extLst>
      <p:ext uri="{BB962C8B-B14F-4D97-AF65-F5344CB8AC3E}">
        <p14:creationId xmlns:p14="http://schemas.microsoft.com/office/powerpoint/2010/main" val="126281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Confidential  |  DD.MM.YY  |  version #</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94BC8-5033-4C8B-8434-02718827CC8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26AAD7-7454-4B36-A3F7-76139D6534A0}"/>
              </a:ext>
            </a:extLst>
          </p:cNvPr>
          <p:cNvPicPr>
            <a:picLocks noChangeAspect="1"/>
          </p:cNvPicPr>
          <p:nvPr/>
        </p:nvPicPr>
        <p:blipFill>
          <a:blip r:embed="rId2"/>
          <a:stretch>
            <a:fillRect/>
          </a:stretch>
        </p:blipFill>
        <p:spPr>
          <a:xfrm>
            <a:off x="-76200" y="0"/>
            <a:ext cx="12268200" cy="6857605"/>
          </a:xfrm>
          <a:prstGeom prst="rect">
            <a:avLst/>
          </a:prstGeom>
        </p:spPr>
      </p:pic>
      <p:sp>
        <p:nvSpPr>
          <p:cNvPr id="2" name="Footer Placeholder 1"/>
          <p:cNvSpPr>
            <a:spLocks noGrp="1"/>
          </p:cNvSpPr>
          <p:nvPr>
            <p:ph type="ftr" sz="quarter" idx="11"/>
          </p:nvPr>
        </p:nvSpPr>
        <p:spPr/>
        <p:txBody>
          <a:bodyPr/>
          <a:lstStyle/>
          <a:p>
            <a:r>
              <a:rPr lang="en-GB">
                <a:solidFill>
                  <a:schemeClr val="tx1"/>
                </a:solidFill>
                <a:cs typeface="Helvetica Neue Light"/>
              </a:rPr>
              <a:t>Confidential  |  DD.MM.YY  |  version #</a:t>
            </a:r>
            <a:endParaRPr lang="en-US" dirty="0"/>
          </a:p>
        </p:txBody>
      </p:sp>
      <p:sp>
        <p:nvSpPr>
          <p:cNvPr id="3" name="Text Placeholder 2"/>
          <p:cNvSpPr>
            <a:spLocks noGrp="1"/>
          </p:cNvSpPr>
          <p:nvPr>
            <p:ph type="body" sz="quarter" idx="14"/>
          </p:nvPr>
        </p:nvSpPr>
        <p:spPr>
          <a:xfrm>
            <a:off x="304800" y="4267200"/>
            <a:ext cx="10668000" cy="457200"/>
          </a:xfrm>
        </p:spPr>
        <p:txBody>
          <a:bodyPr/>
          <a:lstStyle/>
          <a:p>
            <a:r>
              <a:rPr lang="en-US" dirty="0">
                <a:solidFill>
                  <a:schemeClr val="bg1"/>
                </a:solidFill>
              </a:rPr>
              <a:t>7</a:t>
            </a:r>
            <a:r>
              <a:rPr lang="en-US" baseline="30000" dirty="0">
                <a:solidFill>
                  <a:schemeClr val="bg1"/>
                </a:solidFill>
              </a:rPr>
              <a:t>th</a:t>
            </a:r>
            <a:r>
              <a:rPr lang="en-US" dirty="0">
                <a:solidFill>
                  <a:schemeClr val="bg1"/>
                </a:solidFill>
              </a:rPr>
              <a:t> April 2020</a:t>
            </a:r>
          </a:p>
        </p:txBody>
      </p:sp>
      <p:sp>
        <p:nvSpPr>
          <p:cNvPr id="11" name="Shape 2743">
            <a:extLst>
              <a:ext uri="{FF2B5EF4-FFF2-40B4-BE49-F238E27FC236}">
                <a16:creationId xmlns:a16="http://schemas.microsoft.com/office/drawing/2014/main" id="{E97787D3-C328-4A20-982E-567CE58DA752}"/>
              </a:ext>
            </a:extLst>
          </p:cNvPr>
          <p:cNvSpPr/>
          <p:nvPr/>
        </p:nvSpPr>
        <p:spPr>
          <a:xfrm>
            <a:off x="-76200" y="-53583"/>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4" name="Text Placeholder 3"/>
          <p:cNvSpPr>
            <a:spLocks noGrp="1"/>
          </p:cNvSpPr>
          <p:nvPr>
            <p:ph type="body" sz="quarter" idx="15"/>
          </p:nvPr>
        </p:nvSpPr>
        <p:spPr>
          <a:xfrm>
            <a:off x="201305" y="4267200"/>
            <a:ext cx="10654352" cy="609600"/>
          </a:xfrm>
        </p:spPr>
        <p:txBody>
          <a:bodyPr>
            <a:noAutofit/>
          </a:bodyPr>
          <a:lstStyle/>
          <a:p>
            <a:r>
              <a:rPr lang="en-US" sz="4800" dirty="0" err="1">
                <a:solidFill>
                  <a:schemeClr val="bg1"/>
                </a:solidFill>
              </a:rPr>
              <a:t>Jio</a:t>
            </a:r>
            <a:r>
              <a:rPr lang="en-US" sz="4800" dirty="0">
                <a:solidFill>
                  <a:schemeClr val="bg1"/>
                </a:solidFill>
              </a:rPr>
              <a:t> Views for 3GPP Release 18</a:t>
            </a:r>
          </a:p>
        </p:txBody>
      </p:sp>
      <p:sp>
        <p:nvSpPr>
          <p:cNvPr id="5" name="Text Placeholder 4"/>
          <p:cNvSpPr>
            <a:spLocks noGrp="1"/>
          </p:cNvSpPr>
          <p:nvPr>
            <p:ph type="body" sz="quarter" idx="16"/>
          </p:nvPr>
        </p:nvSpPr>
        <p:spPr>
          <a:xfrm>
            <a:off x="187657" y="5334000"/>
            <a:ext cx="10654352" cy="609600"/>
          </a:xfrm>
        </p:spPr>
        <p:txBody>
          <a:bodyPr/>
          <a:lstStyle/>
          <a:p>
            <a:r>
              <a:rPr lang="en-US" dirty="0">
                <a:solidFill>
                  <a:schemeClr val="bg1"/>
                </a:solidFill>
              </a:rPr>
              <a:t>UAV Emergency Handling</a:t>
            </a:r>
          </a:p>
        </p:txBody>
      </p:sp>
      <p:pic>
        <p:nvPicPr>
          <p:cNvPr id="8" name="Picture 7">
            <a:extLst>
              <a:ext uri="{FF2B5EF4-FFF2-40B4-BE49-F238E27FC236}">
                <a16:creationId xmlns:a16="http://schemas.microsoft.com/office/drawing/2014/main" id="{C3F775E7-5040-4937-8C1A-20DBC19EA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7600" y="76200"/>
            <a:ext cx="762000" cy="6569076"/>
          </a:xfrm>
          <a:prstGeom prst="rect">
            <a:avLst/>
          </a:prstGeom>
        </p:spPr>
      </p:pic>
    </p:spTree>
    <p:extLst>
      <p:ext uri="{BB962C8B-B14F-4D97-AF65-F5344CB8AC3E}">
        <p14:creationId xmlns:p14="http://schemas.microsoft.com/office/powerpoint/2010/main" val="211865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152400"/>
            <a:ext cx="10769600" cy="515229"/>
          </a:xfrm>
        </p:spPr>
        <p:txBody>
          <a:bodyPr>
            <a:noAutofit/>
          </a:bodyPr>
          <a:lstStyle/>
          <a:p>
            <a:r>
              <a:rPr lang="en-US" sz="2800" dirty="0"/>
              <a:t>UAV enhancements – Handling UAV emergency</a:t>
            </a:r>
          </a:p>
        </p:txBody>
      </p:sp>
      <p:sp>
        <p:nvSpPr>
          <p:cNvPr id="4" name="TextBox 3">
            <a:extLst>
              <a:ext uri="{FF2B5EF4-FFF2-40B4-BE49-F238E27FC236}">
                <a16:creationId xmlns:a16="http://schemas.microsoft.com/office/drawing/2014/main" id="{D8D1B4A3-39E0-4F8E-9C3C-E40D8B5AB55F}"/>
              </a:ext>
            </a:extLst>
          </p:cNvPr>
          <p:cNvSpPr txBox="1"/>
          <p:nvPr/>
        </p:nvSpPr>
        <p:spPr>
          <a:xfrm>
            <a:off x="245135" y="1045488"/>
            <a:ext cx="12038360" cy="4893647"/>
          </a:xfrm>
          <a:prstGeom prst="rect">
            <a:avLst/>
          </a:prstGeom>
          <a:noFill/>
        </p:spPr>
        <p:txBody>
          <a:bodyPr wrap="none" rtlCol="0">
            <a:spAutoFit/>
          </a:bodyPr>
          <a:lstStyle/>
          <a:p>
            <a:r>
              <a:rPr lang="en-US" dirty="0"/>
              <a:t>From a UAV enablement perspective in 3GPP, there are two aspects that needs to be considered:</a:t>
            </a:r>
          </a:p>
          <a:p>
            <a:endParaRPr lang="en-US" dirty="0"/>
          </a:p>
          <a:p>
            <a:r>
              <a:rPr lang="en-US" sz="2400" dirty="0">
                <a:solidFill>
                  <a:srgbClr val="00B0F0"/>
                </a:solidFill>
              </a:rPr>
              <a:t>1. </a:t>
            </a:r>
            <a:r>
              <a:rPr lang="en-US" dirty="0"/>
              <a:t>In many countries UAV deployment is subject to the implementation of appropriate emergency handling mechanisms.</a:t>
            </a:r>
          </a:p>
          <a:p>
            <a:r>
              <a:rPr lang="en-US" b="1" dirty="0"/>
              <a:t>In India the DGCA </a:t>
            </a:r>
            <a:r>
              <a:rPr lang="en-US" dirty="0"/>
              <a:t>(Directorate General of Civil Aviation) has initiated discussions regarding definition of emergency </a:t>
            </a:r>
          </a:p>
          <a:p>
            <a:r>
              <a:rPr lang="en-US" dirty="0"/>
              <a:t>for UAVs and the handling of such emergencies.</a:t>
            </a:r>
          </a:p>
          <a:p>
            <a:endParaRPr lang="en-US" dirty="0"/>
          </a:p>
          <a:p>
            <a:r>
              <a:rPr lang="en-US" dirty="0"/>
              <a:t>DGCA emergency requirements:</a:t>
            </a:r>
          </a:p>
          <a:p>
            <a:endParaRPr lang="en-US" dirty="0"/>
          </a:p>
          <a:p>
            <a:r>
              <a:rPr lang="en-US" dirty="0"/>
              <a:t>As per the Unmanned Aircraft System Rules, 2021, every stakeholder of the industry needs to procure an </a:t>
            </a:r>
          </a:p>
          <a:p>
            <a:r>
              <a:rPr lang="en-US" dirty="0"/>
              <a:t>official certificate of ‘authorization’ from the Directorate General of Civil Aviation (DGCA) to continue doing </a:t>
            </a:r>
          </a:p>
          <a:p>
            <a:r>
              <a:rPr lang="en-US" dirty="0"/>
              <a:t>what they may have been doing for years now – right from manufacturing the simplest of drone components, </a:t>
            </a:r>
          </a:p>
          <a:p>
            <a:r>
              <a:rPr lang="en-US" dirty="0"/>
              <a:t>such as a wire or a screw, to conducting research and development of an unmanned aircraft system. </a:t>
            </a:r>
          </a:p>
          <a:p>
            <a:endParaRPr lang="en-US" dirty="0"/>
          </a:p>
          <a:p>
            <a:r>
              <a:rPr lang="en-US" dirty="0"/>
              <a:t>“A 360-degree collision avoidance system, for example, has been mandated for a Micro category drone </a:t>
            </a:r>
          </a:p>
          <a:p>
            <a:r>
              <a:rPr lang="en-US" dirty="0"/>
              <a:t>(weighing ≤ 2 kg) that would be flown by a trained, ‘authorized’ operator within the visual line of sight. </a:t>
            </a:r>
          </a:p>
          <a:p>
            <a:r>
              <a:rPr lang="en-US" dirty="0"/>
              <a:t>And an emergency recovery system is absolutely essential for a Small category (weighing ≤ 25 kg) </a:t>
            </a:r>
          </a:p>
          <a:p>
            <a:r>
              <a:rPr lang="en-US" dirty="0"/>
              <a:t>agricultural spraying drone that has been designed to fly only 2 meters above the ground level.”</a:t>
            </a:r>
          </a:p>
        </p:txBody>
      </p:sp>
      <p:sp>
        <p:nvSpPr>
          <p:cNvPr id="3" name="Rectangle 2">
            <a:extLst>
              <a:ext uri="{FF2B5EF4-FFF2-40B4-BE49-F238E27FC236}">
                <a16:creationId xmlns:a16="http://schemas.microsoft.com/office/drawing/2014/main" id="{5257A4FA-910A-4702-B2CB-F7E001427C4D}"/>
              </a:ext>
            </a:extLst>
          </p:cNvPr>
          <p:cNvSpPr/>
          <p:nvPr/>
        </p:nvSpPr>
        <p:spPr>
          <a:xfrm>
            <a:off x="245135" y="2590800"/>
            <a:ext cx="11565865" cy="3886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2827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152400"/>
            <a:ext cx="10769600" cy="515229"/>
          </a:xfrm>
        </p:spPr>
        <p:txBody>
          <a:bodyPr>
            <a:noAutofit/>
          </a:bodyPr>
          <a:lstStyle/>
          <a:p>
            <a:r>
              <a:rPr lang="en-US" sz="2800" dirty="0"/>
              <a:t>UAV enhancements – Handling UAV emergency</a:t>
            </a:r>
          </a:p>
        </p:txBody>
      </p:sp>
      <p:sp>
        <p:nvSpPr>
          <p:cNvPr id="4" name="TextBox 3">
            <a:extLst>
              <a:ext uri="{FF2B5EF4-FFF2-40B4-BE49-F238E27FC236}">
                <a16:creationId xmlns:a16="http://schemas.microsoft.com/office/drawing/2014/main" id="{D8D1B4A3-39E0-4F8E-9C3C-E40D8B5AB55F}"/>
              </a:ext>
            </a:extLst>
          </p:cNvPr>
          <p:cNvSpPr txBox="1"/>
          <p:nvPr/>
        </p:nvSpPr>
        <p:spPr>
          <a:xfrm>
            <a:off x="304800" y="1260325"/>
            <a:ext cx="11582400" cy="4339650"/>
          </a:xfrm>
          <a:prstGeom prst="rect">
            <a:avLst/>
          </a:prstGeom>
          <a:noFill/>
        </p:spPr>
        <p:txBody>
          <a:bodyPr wrap="square" rtlCol="0">
            <a:spAutoFit/>
          </a:bodyPr>
          <a:lstStyle/>
          <a:p>
            <a:r>
              <a:rPr lang="en-US" sz="2400" b="1" dirty="0">
                <a:solidFill>
                  <a:srgbClr val="00B0F0"/>
                </a:solidFill>
              </a:rPr>
              <a:t>2. </a:t>
            </a:r>
            <a:r>
              <a:rPr lang="en-US" dirty="0"/>
              <a:t>In order to ensure an operation-centric, proportionate, risk and performance based regulatory framework, the new EU regulatory framework could bring in the requirement to “ensure that drones can, where required, be equipped with SIM cards and a communications modem so that the drone ecosystem can benefit from cellular connectivity”. </a:t>
            </a:r>
          </a:p>
          <a:p>
            <a:endParaRPr lang="en-US" dirty="0"/>
          </a:p>
          <a:p>
            <a:r>
              <a:rPr lang="en-US" dirty="0"/>
              <a:t>This means that the UAV can be seen as a UE from a cellular network perspective.</a:t>
            </a:r>
          </a:p>
          <a:p>
            <a:endParaRPr lang="en-US" dirty="0"/>
          </a:p>
          <a:p>
            <a:r>
              <a:rPr lang="en-US" dirty="0"/>
              <a:t>Following are the 3GPP impacts from the above two:</a:t>
            </a:r>
          </a:p>
          <a:p>
            <a:endParaRPr lang="en-US" dirty="0"/>
          </a:p>
          <a:p>
            <a:r>
              <a:rPr lang="en-US" dirty="0"/>
              <a:t>1. 3GPP will have to look at “Emergency Types” that are not just human centric but that which can be classified as </a:t>
            </a:r>
          </a:p>
          <a:p>
            <a:r>
              <a:rPr lang="en-US" dirty="0"/>
              <a:t>emergency in UAVs</a:t>
            </a:r>
          </a:p>
          <a:p>
            <a:r>
              <a:rPr lang="en-US" dirty="0"/>
              <a:t>2. 3GPP will have to enable handling multiple emergency types (from the current only one emergency type)</a:t>
            </a:r>
          </a:p>
          <a:p>
            <a:r>
              <a:rPr lang="en-US" dirty="0"/>
              <a:t>3. Emergency Attach and related and emergency handling will have to be addressed for UAVs</a:t>
            </a:r>
          </a:p>
          <a:p>
            <a:endParaRPr lang="en-US" dirty="0"/>
          </a:p>
          <a:p>
            <a:endParaRPr lang="en-US" dirty="0"/>
          </a:p>
        </p:txBody>
      </p:sp>
    </p:spTree>
    <p:extLst>
      <p:ext uri="{BB962C8B-B14F-4D97-AF65-F5344CB8AC3E}">
        <p14:creationId xmlns:p14="http://schemas.microsoft.com/office/powerpoint/2010/main" val="402492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152400"/>
            <a:ext cx="10769600" cy="515229"/>
          </a:xfrm>
        </p:spPr>
        <p:txBody>
          <a:bodyPr>
            <a:noAutofit/>
          </a:bodyPr>
          <a:lstStyle/>
          <a:p>
            <a:r>
              <a:rPr lang="en-US" sz="2800" dirty="0"/>
              <a:t>UAV emergency – Study Proposal for Release 18</a:t>
            </a:r>
          </a:p>
        </p:txBody>
      </p:sp>
      <p:sp>
        <p:nvSpPr>
          <p:cNvPr id="4" name="TextBox 3">
            <a:extLst>
              <a:ext uri="{FF2B5EF4-FFF2-40B4-BE49-F238E27FC236}">
                <a16:creationId xmlns:a16="http://schemas.microsoft.com/office/drawing/2014/main" id="{D8D1B4A3-39E0-4F8E-9C3C-E40D8B5AB55F}"/>
              </a:ext>
            </a:extLst>
          </p:cNvPr>
          <p:cNvSpPr txBox="1"/>
          <p:nvPr/>
        </p:nvSpPr>
        <p:spPr>
          <a:xfrm>
            <a:off x="762000" y="1447800"/>
            <a:ext cx="10591800" cy="2400657"/>
          </a:xfrm>
          <a:prstGeom prst="rect">
            <a:avLst/>
          </a:prstGeom>
          <a:noFill/>
        </p:spPr>
        <p:txBody>
          <a:bodyPr wrap="square" rtlCol="0">
            <a:spAutoFit/>
          </a:bodyPr>
          <a:lstStyle/>
          <a:p>
            <a:r>
              <a:rPr lang="en-US" sz="2400" dirty="0">
                <a:solidFill>
                  <a:srgbClr val="00B0F0"/>
                </a:solidFill>
              </a:rPr>
              <a:t>We propose a Release 18 Study Item to investigate the following issues:</a:t>
            </a:r>
          </a:p>
          <a:p>
            <a:endParaRPr lang="en-US" dirty="0"/>
          </a:p>
          <a:p>
            <a:pPr marL="342900" indent="-342900">
              <a:buAutoNum type="arabicPeriod"/>
            </a:pPr>
            <a:r>
              <a:rPr lang="en-US" dirty="0"/>
              <a:t>UAV Emergency type definitions </a:t>
            </a:r>
          </a:p>
          <a:p>
            <a:pPr marL="342900" indent="-342900">
              <a:buAutoNum type="arabicPeriod"/>
            </a:pPr>
            <a:endParaRPr lang="en-US" dirty="0"/>
          </a:p>
          <a:p>
            <a:pPr marL="342900" indent="-342900">
              <a:buAutoNum type="arabicPeriod"/>
            </a:pPr>
            <a:r>
              <a:rPr lang="en-US" dirty="0"/>
              <a:t>Handling the defined emergency types and related procedures (emergency Attach and related and emergency handling)</a:t>
            </a:r>
          </a:p>
          <a:p>
            <a:endParaRPr lang="en-US" dirty="0"/>
          </a:p>
          <a:p>
            <a:r>
              <a:rPr lang="en-US" dirty="0"/>
              <a:t>3. Study architectural enhancements that may be needed to facilitate UAV emergency handling scenarios</a:t>
            </a:r>
          </a:p>
        </p:txBody>
      </p:sp>
    </p:spTree>
    <p:extLst>
      <p:ext uri="{BB962C8B-B14F-4D97-AF65-F5344CB8AC3E}">
        <p14:creationId xmlns:p14="http://schemas.microsoft.com/office/powerpoint/2010/main" val="3346646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3.jpeg">
            <a:extLst>
              <a:ext uri="{FF2B5EF4-FFF2-40B4-BE49-F238E27FC236}">
                <a16:creationId xmlns:a16="http://schemas.microsoft.com/office/drawing/2014/main" id="{8BF69677-6A7E-4A70-8E32-A09B32C31D6D}"/>
              </a:ext>
            </a:extLst>
          </p:cNvPr>
          <p:cNvPicPr>
            <a:picLocks noChangeAspect="1"/>
          </p:cNvPicPr>
          <p:nvPr/>
        </p:nvPicPr>
        <p:blipFill>
          <a:blip r:embed="rId2"/>
          <a:stretch>
            <a:fillRect/>
          </a:stretch>
        </p:blipFill>
        <p:spPr>
          <a:xfrm>
            <a:off x="0" y="0"/>
            <a:ext cx="8568898" cy="6855121"/>
          </a:xfrm>
          <a:prstGeom prst="rect">
            <a:avLst/>
          </a:prstGeom>
          <a:ln w="12700">
            <a:miter lim="400000"/>
          </a:ln>
        </p:spPr>
      </p:pic>
      <p:sp>
        <p:nvSpPr>
          <p:cNvPr id="5" name="Shape 2743">
            <a:extLst>
              <a:ext uri="{FF2B5EF4-FFF2-40B4-BE49-F238E27FC236}">
                <a16:creationId xmlns:a16="http://schemas.microsoft.com/office/drawing/2014/main" id="{562D2CB0-7C58-477D-823B-8A2B98C8CB28}"/>
              </a:ext>
            </a:extLst>
          </p:cNvPr>
          <p:cNvSpPr/>
          <p:nvPr/>
        </p:nvSpPr>
        <p:spPr>
          <a:xfrm>
            <a:off x="0" y="0"/>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2" name="Text Placeholder 1"/>
          <p:cNvSpPr>
            <a:spLocks noGrp="1"/>
          </p:cNvSpPr>
          <p:nvPr>
            <p:ph type="body" sz="quarter" idx="13"/>
          </p:nvPr>
        </p:nvSpPr>
        <p:spPr/>
        <p:txBody>
          <a:bodyPr/>
          <a:lstStyle/>
          <a:p>
            <a:endParaRPr lang="en-US" dirty="0">
              <a:solidFill>
                <a:schemeClr val="bg1"/>
              </a:solidFill>
            </a:endParaRPr>
          </a:p>
        </p:txBody>
      </p:sp>
      <p:pic>
        <p:nvPicPr>
          <p:cNvPr id="6" name="Picture 5">
            <a:extLst>
              <a:ext uri="{FF2B5EF4-FFF2-40B4-BE49-F238E27FC236}">
                <a16:creationId xmlns:a16="http://schemas.microsoft.com/office/drawing/2014/main" id="{85A5D13E-4A9B-49CC-BCFF-8A1A34169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0305" y="139890"/>
            <a:ext cx="762000" cy="6569076"/>
          </a:xfrm>
          <a:prstGeom prst="rect">
            <a:avLst/>
          </a:prstGeom>
        </p:spPr>
      </p:pic>
    </p:spTree>
    <p:extLst>
      <p:ext uri="{BB962C8B-B14F-4D97-AF65-F5344CB8AC3E}">
        <p14:creationId xmlns:p14="http://schemas.microsoft.com/office/powerpoint/2010/main" val="2393795043"/>
      </p:ext>
    </p:extLst>
  </p:cSld>
  <p:clrMapOvr>
    <a:masterClrMapping/>
  </p:clrMapOvr>
</p:sld>
</file>

<file path=ppt/theme/theme1.xml><?xml version="1.0" encoding="utf-8"?>
<a:theme xmlns:a="http://schemas.openxmlformats.org/drawingml/2006/main" name="JioBlue">
  <a:themeElements>
    <a:clrScheme name="Custom 1">
      <a:dk1>
        <a:srgbClr val="000000"/>
      </a:dk1>
      <a:lt1>
        <a:sysClr val="window" lastClr="FFFFFF"/>
      </a:lt1>
      <a:dk2>
        <a:srgbClr val="1F497D"/>
      </a:dk2>
      <a:lt2>
        <a:srgbClr val="EEECE1"/>
      </a:lt2>
      <a:accent1>
        <a:srgbClr val="0086CA"/>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JioFontStyle">
      <a:majorFont>
        <a:latin typeface="Helvetica Neue Bold"/>
        <a:ea typeface=""/>
        <a:cs typeface=""/>
      </a:majorFont>
      <a:minorFont>
        <a:latin typeface="Helvetica Neu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lightBlue" id="{9D49B751-82E2-49C1-B259-FEE7B7A24627}" vid="{8EE0FC5C-F90C-4D06-AAD0-26032159F2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JIO-Blank-lightBlue</Template>
  <TotalTime>23399</TotalTime>
  <Words>461</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Helvetica Neue</vt:lpstr>
      <vt:lpstr>Helvetica Neue Bold</vt:lpstr>
      <vt:lpstr>Helvetica Neue Light</vt:lpstr>
      <vt:lpstr>Montserrat Light</vt:lpstr>
      <vt:lpstr>JioBlue</vt:lpstr>
      <vt:lpstr>PowerPoint Presentation</vt:lpstr>
      <vt:lpstr>PowerPoint Presentation</vt:lpstr>
      <vt:lpstr>PowerPoint Presentation</vt:lpstr>
      <vt:lpstr>PowerPoint Presentation</vt:lpstr>
      <vt:lpstr>PowerPoint Presentation</vt:lpstr>
    </vt:vector>
  </TitlesOfParts>
  <Company>Reliance Industries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Satish Jamadagni</dc:creator>
  <cp:lastModifiedBy>Satish Jamadagni</cp:lastModifiedBy>
  <cp:revision>380</cp:revision>
  <dcterms:created xsi:type="dcterms:W3CDTF">2018-07-31T12:04:16Z</dcterms:created>
  <dcterms:modified xsi:type="dcterms:W3CDTF">2021-06-07T16:21:04Z</dcterms:modified>
</cp:coreProperties>
</file>