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595" r:id="rId2"/>
    <p:sldId id="639" r:id="rId3"/>
    <p:sldId id="641" r:id="rId4"/>
    <p:sldId id="642" r:id="rId5"/>
    <p:sldId id="629" r:id="rId6"/>
    <p:sldId id="630" r:id="rId7"/>
    <p:sldId id="637" r:id="rId8"/>
    <p:sldId id="617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y-Luc Champel" initials="MC" lastIdx="1" clrIdx="0">
    <p:extLst>
      <p:ext uri="{19B8F6BF-5375-455C-9EA6-DF929625EA0E}">
        <p15:presenceInfo xmlns:p15="http://schemas.microsoft.com/office/powerpoint/2012/main" userId="58b50b414dcfee8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AC2E"/>
    <a:srgbClr val="FF6700"/>
    <a:srgbClr val="E88134"/>
    <a:srgbClr val="5380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5320" autoAdjust="0"/>
  </p:normalViewPr>
  <p:slideViewPr>
    <p:cSldViewPr snapToGrid="0">
      <p:cViewPr varScale="1">
        <p:scale>
          <a:sx n="122" d="100"/>
          <a:sy n="122" d="100"/>
        </p:scale>
        <p:origin x="90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D3DE37-79BB-4896-9BB5-53AB977D136D}" type="datetimeFigureOut">
              <a:rPr lang="en-US" smtClean="0"/>
              <a:t>6/4/2021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CCA36-1B41-459C-B9D9-F4E1156B1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99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7478" y="1473144"/>
            <a:ext cx="10058400" cy="1832924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54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02541" y="3691783"/>
            <a:ext cx="7404847" cy="1570498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2021/6/4</a:t>
            </a:fld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668B479B-CEB8-4C8F-AEC5-BBD6D37388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282957" y="108027"/>
            <a:ext cx="743833" cy="75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13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2021/6/4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537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+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文本"/>
          <p:cNvSpPr txBox="1">
            <a:spLocks noGrp="1"/>
          </p:cNvSpPr>
          <p:nvPr>
            <p:ph type="title"/>
          </p:nvPr>
        </p:nvSpPr>
        <p:spPr>
          <a:xfrm>
            <a:off x="3321050" y="570862"/>
            <a:ext cx="5549900" cy="733511"/>
          </a:xfrm>
          <a:prstGeom prst="rect">
            <a:avLst/>
          </a:prstGeom>
        </p:spPr>
        <p:txBody>
          <a:bodyPr/>
          <a:lstStyle>
            <a:lvl1pPr>
              <a:defRPr sz="2560"/>
            </a:lvl1pPr>
          </a:lstStyle>
          <a:p>
            <a:r>
              <a:t>标题文本</a:t>
            </a:r>
          </a:p>
        </p:txBody>
      </p:sp>
      <p:sp>
        <p:nvSpPr>
          <p:cNvPr id="23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3321050" y="2601129"/>
            <a:ext cx="5549900" cy="2593360"/>
          </a:xfrm>
          <a:prstGeom prst="rect">
            <a:avLst/>
          </a:prstGeom>
        </p:spPr>
        <p:txBody>
          <a:bodyPr anchor="t"/>
          <a:lstStyle>
            <a:lvl1pPr>
              <a:spcBef>
                <a:spcPts val="640"/>
              </a:spcBef>
              <a:buClrTx/>
            </a:lvl1pPr>
            <a:lvl2pPr>
              <a:spcBef>
                <a:spcPts val="640"/>
              </a:spcBef>
              <a:buClrTx/>
            </a:lvl2pPr>
            <a:lvl3pPr>
              <a:spcBef>
                <a:spcPts val="640"/>
              </a:spcBef>
              <a:buClrTx/>
            </a:lvl3pPr>
            <a:lvl4pPr>
              <a:spcBef>
                <a:spcPts val="640"/>
              </a:spcBef>
              <a:buClrTx/>
            </a:lvl4pPr>
            <a:lvl5pPr>
              <a:spcBef>
                <a:spcPts val="640"/>
              </a:spcBef>
              <a:buClrTx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24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34085751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111095"/>
            <a:ext cx="10058400" cy="811851"/>
          </a:xfrm>
        </p:spPr>
        <p:txBody>
          <a:bodyPr/>
          <a:lstStyle>
            <a:lvl1pPr marL="0">
              <a:defRPr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222049"/>
            <a:ext cx="10058400" cy="504428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2021/6/4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9"/>
          <p:cNvCxnSpPr/>
          <p:nvPr userDrawn="1"/>
        </p:nvCxnSpPr>
        <p:spPr>
          <a:xfrm>
            <a:off x="0" y="922946"/>
            <a:ext cx="12192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C60C31C4-2604-440C-909F-497026ED8C96}"/>
              </a:ext>
            </a:extLst>
          </p:cNvPr>
          <p:cNvSpPr txBox="1">
            <a:spLocks/>
          </p:cNvSpPr>
          <p:nvPr userDrawn="1"/>
        </p:nvSpPr>
        <p:spPr>
          <a:xfrm>
            <a:off x="9900457" y="6464882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0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11C5545-0BFC-4754-929C-A08561083B5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6615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2021/6/4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6C83D193-4582-48AB-9D3E-143C0429C48B}"/>
              </a:ext>
            </a:extLst>
          </p:cNvPr>
          <p:cNvSpPr txBox="1">
            <a:spLocks/>
          </p:cNvSpPr>
          <p:nvPr userDrawn="1"/>
        </p:nvSpPr>
        <p:spPr>
          <a:xfrm>
            <a:off x="9936191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0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11C5545-0BFC-4754-929C-A08561083B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761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187865"/>
            <a:ext cx="4937760" cy="468122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187866"/>
            <a:ext cx="4937760" cy="468123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2021/6/4</a:t>
            </a:fld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6782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339788"/>
            <a:ext cx="4937760" cy="36207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339788"/>
            <a:ext cx="4937760" cy="36207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2021/6/4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986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49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2021/6/4</a:t>
            </a:fld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743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2021/6/4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464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1DE8E9BB-3773-4906-A3E7-88733CC8E239}" type="datetimeFigureOut">
              <a:rPr lang="zh-CN" altLang="en-US" smtClean="0"/>
              <a:t>2021/6/4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160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2021/6/4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21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287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135739"/>
            <a:ext cx="10058400" cy="473335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DE8E9BB-3773-4906-A3E7-88733CC8E239}" type="datetimeFigureOut">
              <a:rPr lang="zh-CN" altLang="en-US" smtClean="0"/>
              <a:t>2021/6/4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ACC168D-EEA7-4D55-9D9D-2F9938A4843C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282957" y="108027"/>
            <a:ext cx="743833" cy="75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54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panose="05000000000000000000" pitchFamily="2" charset="2"/>
        <a:buChar char="n"/>
        <a:defRPr sz="24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●"/>
        <a:defRPr sz="20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宋体" panose="02010600030101010101" pitchFamily="2" charset="-122"/>
        <a:buChar char="－"/>
        <a:defRPr sz="18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52975" y="1896804"/>
            <a:ext cx="10813306" cy="2387600"/>
          </a:xfrm>
        </p:spPr>
        <p:txBody>
          <a:bodyPr/>
          <a:lstStyle/>
          <a:p>
            <a:r>
              <a:rPr lang="en-US" altLang="zh-CN" sz="4800" dirty="0"/>
              <a:t>Support of Ranging in Rel-18</a:t>
            </a:r>
            <a:br>
              <a:rPr lang="en-US" altLang="zh-CN" dirty="0"/>
            </a:br>
            <a:br>
              <a:rPr lang="en-US" altLang="zh-CN" dirty="0"/>
            </a:br>
            <a:r>
              <a:rPr lang="en-US" altLang="zh-CN" sz="4800" dirty="0"/>
              <a:t>xiaomi</a:t>
            </a:r>
            <a:endParaRPr lang="zh-CN" altLang="en-US" sz="48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788B121-866E-4D1B-915D-42FD5C41608C}"/>
              </a:ext>
            </a:extLst>
          </p:cNvPr>
          <p:cNvSpPr txBox="1"/>
          <p:nvPr/>
        </p:nvSpPr>
        <p:spPr>
          <a:xfrm>
            <a:off x="187568" y="113213"/>
            <a:ext cx="1101969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1"/>
            <a:r>
              <a:rPr lang="en-GB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3GPP TSG RAN Rel-18 workshop 															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ea typeface="Arial Unicode MS" panose="020B0604020202020204" pitchFamily="34" charset="-122"/>
            </a:endParaRPr>
          </a:p>
          <a:p>
            <a:pPr hangingPunct="1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Electronic Meeting, June 28 – July 2, 2021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ea typeface="Arial Unicode MS" panose="020B0604020202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07F31BB-0D13-44CE-A80F-356286B1FCCB}"/>
              </a:ext>
            </a:extLst>
          </p:cNvPr>
          <p:cNvSpPr txBox="1"/>
          <p:nvPr/>
        </p:nvSpPr>
        <p:spPr>
          <a:xfrm>
            <a:off x="9293290" y="113213"/>
            <a:ext cx="19139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RWS-210266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ea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9122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9" name="组合 1028">
            <a:extLst>
              <a:ext uri="{FF2B5EF4-FFF2-40B4-BE49-F238E27FC236}">
                <a16:creationId xmlns:a16="http://schemas.microsoft.com/office/drawing/2014/main" id="{68F72C6B-77D7-40F0-B87B-8037E9F3DCB8}"/>
              </a:ext>
            </a:extLst>
          </p:cNvPr>
          <p:cNvGrpSpPr/>
          <p:nvPr/>
        </p:nvGrpSpPr>
        <p:grpSpPr>
          <a:xfrm>
            <a:off x="6872104" y="2398409"/>
            <a:ext cx="4166760" cy="4454473"/>
            <a:chOff x="6872104" y="2398409"/>
            <a:chExt cx="4166760" cy="4454473"/>
          </a:xfrm>
        </p:grpSpPr>
        <p:pic>
          <p:nvPicPr>
            <p:cNvPr id="1025" name="图片 1024">
              <a:extLst>
                <a:ext uri="{FF2B5EF4-FFF2-40B4-BE49-F238E27FC236}">
                  <a16:creationId xmlns:a16="http://schemas.microsoft.com/office/drawing/2014/main" id="{663A171D-04BD-4D74-8D09-BA95E9E0BC1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246119" y="4362958"/>
              <a:ext cx="1792745" cy="2489924"/>
            </a:xfrm>
            <a:prstGeom prst="rect">
              <a:avLst/>
            </a:prstGeom>
          </p:spPr>
        </p:pic>
        <p:pic>
          <p:nvPicPr>
            <p:cNvPr id="1030" name="Picture 6">
              <a:extLst>
                <a:ext uri="{FF2B5EF4-FFF2-40B4-BE49-F238E27FC236}">
                  <a16:creationId xmlns:a16="http://schemas.microsoft.com/office/drawing/2014/main" id="{BC936CC4-C295-44DE-8402-CA173D1FDF9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2104" y="2398409"/>
              <a:ext cx="2881457" cy="28814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6" name="直接箭头连接符 25">
              <a:extLst>
                <a:ext uri="{FF2B5EF4-FFF2-40B4-BE49-F238E27FC236}">
                  <a16:creationId xmlns:a16="http://schemas.microsoft.com/office/drawing/2014/main" id="{424EA0A3-DE8C-4C91-AC44-3F28EEFAE14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936516" y="3355920"/>
              <a:ext cx="2090783" cy="2163772"/>
            </a:xfrm>
            <a:prstGeom prst="straightConnector1">
              <a:avLst/>
            </a:prstGeom>
            <a:ln w="9525" cap="flat" cmpd="sng" algn="ctr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B14E6A3B-4A0B-4060-90D1-0B4B44A64F4D}"/>
                </a:ext>
              </a:extLst>
            </p:cNvPr>
            <p:cNvSpPr txBox="1"/>
            <p:nvPr/>
          </p:nvSpPr>
          <p:spPr>
            <a:xfrm rot="2711523">
              <a:off x="8305961" y="4675083"/>
              <a:ext cx="164115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/>
                <a:t>Open the door</a:t>
              </a:r>
            </a:p>
            <a:p>
              <a:r>
                <a:rPr lang="en-US" altLang="zh-CN" sz="1400" dirty="0"/>
                <a:t>if distance &lt; e.g. 1m</a:t>
              </a:r>
              <a:endParaRPr lang="zh-CN" altLang="en-US" sz="1400" dirty="0"/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F0864C8F-9535-480A-A692-C2E196CBE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Introduction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98700F1-F359-4F17-8E87-0857FF8BC2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 Ranging:</a:t>
            </a:r>
            <a:r>
              <a:rPr lang="zh-CN" altLang="en-US" dirty="0"/>
              <a:t> </a:t>
            </a:r>
            <a:r>
              <a:rPr lang="en-US" altLang="zh-CN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determining the distance or angle between two devices</a:t>
            </a:r>
          </a:p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Huge market potential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618A1D26-CCD0-405C-9293-FD6CA67F301B}"/>
              </a:ext>
            </a:extLst>
          </p:cNvPr>
          <p:cNvGrpSpPr/>
          <p:nvPr/>
        </p:nvGrpSpPr>
        <p:grpSpPr>
          <a:xfrm>
            <a:off x="1044914" y="3235749"/>
            <a:ext cx="3582921" cy="2975185"/>
            <a:chOff x="1046543" y="1670247"/>
            <a:chExt cx="8490389" cy="4571948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71EC4311-CE2F-4A3C-8E5B-7908680615D6}"/>
                </a:ext>
              </a:extLst>
            </p:cNvPr>
            <p:cNvSpPr txBox="1"/>
            <p:nvPr/>
          </p:nvSpPr>
          <p:spPr>
            <a:xfrm>
              <a:off x="1585795" y="1670247"/>
              <a:ext cx="106631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bed lamp</a:t>
              </a:r>
              <a:endParaRPr lang="zh-CN" altLang="en-US" dirty="0"/>
            </a:p>
          </p:txBody>
        </p:sp>
        <p:sp>
          <p:nvSpPr>
            <p:cNvPr id="5" name="对话气泡: 矩形 4">
              <a:extLst>
                <a:ext uri="{FF2B5EF4-FFF2-40B4-BE49-F238E27FC236}">
                  <a16:creationId xmlns:a16="http://schemas.microsoft.com/office/drawing/2014/main" id="{1A50235E-C2BD-495F-AC9F-C1F217DF7D22}"/>
                </a:ext>
              </a:extLst>
            </p:cNvPr>
            <p:cNvSpPr/>
            <p:nvPr/>
          </p:nvSpPr>
          <p:spPr>
            <a:xfrm>
              <a:off x="6846377" y="4503389"/>
              <a:ext cx="1903056" cy="1181100"/>
            </a:xfrm>
            <a:prstGeom prst="wedgeRectCallout">
              <a:avLst>
                <a:gd name="adj1" fmla="val -93908"/>
                <a:gd name="adj2" fmla="val 14113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dirty="0"/>
                <a:t>Phone pops up the control interface of TV</a:t>
              </a:r>
              <a:endParaRPr lang="zh-CN" altLang="en-US" sz="1000" dirty="0"/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9CD5A433-6153-4BFB-9CD9-0E8EA3387F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78798" y="1764148"/>
              <a:ext cx="4558134" cy="2148026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4832D34-09CF-4001-A3C1-696540624AC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00342" y="2725087"/>
              <a:ext cx="1248337" cy="1036145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3D274CF0-F10E-4478-AAD0-B66A6D6B762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342588" y="4748117"/>
              <a:ext cx="1101566" cy="1494078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73F9B760-2DE4-472E-9B07-F9D306DCE46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490198">
              <a:off x="5340478" y="5188397"/>
              <a:ext cx="192449" cy="397272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2D57A349-FB4E-4D18-877C-DBFA233B6F1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19399718">
              <a:off x="4209338" y="5210961"/>
              <a:ext cx="208215" cy="429815"/>
            </a:xfrm>
            <a:prstGeom prst="rect">
              <a:avLst/>
            </a:prstGeom>
          </p:spPr>
        </p:pic>
        <p:cxnSp>
          <p:nvCxnSpPr>
            <p:cNvPr id="11" name="直接箭头连接符 10">
              <a:extLst>
                <a:ext uri="{FF2B5EF4-FFF2-40B4-BE49-F238E27FC236}">
                  <a16:creationId xmlns:a16="http://schemas.microsoft.com/office/drawing/2014/main" id="{26438736-12A0-4CD4-A58D-A92C5A57C2ED}"/>
                </a:ext>
              </a:extLst>
            </p:cNvPr>
            <p:cNvCxnSpPr>
              <a:cxnSpLocks/>
              <a:stCxn id="10" idx="0"/>
            </p:cNvCxnSpPr>
            <p:nvPr/>
          </p:nvCxnSpPr>
          <p:spPr>
            <a:xfrm flipH="1" flipV="1">
              <a:off x="3254865" y="3838577"/>
              <a:ext cx="860660" cy="141492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对话气泡: 矩形 11">
              <a:extLst>
                <a:ext uri="{FF2B5EF4-FFF2-40B4-BE49-F238E27FC236}">
                  <a16:creationId xmlns:a16="http://schemas.microsoft.com/office/drawing/2014/main" id="{2BF65C2A-9645-4ABC-8867-7520668568B3}"/>
                </a:ext>
              </a:extLst>
            </p:cNvPr>
            <p:cNvSpPr/>
            <p:nvPr/>
          </p:nvSpPr>
          <p:spPr>
            <a:xfrm>
              <a:off x="1046543" y="4589416"/>
              <a:ext cx="1903056" cy="1181100"/>
            </a:xfrm>
            <a:prstGeom prst="wedgeRectCallout">
              <a:avLst>
                <a:gd name="adj1" fmla="val 95786"/>
                <a:gd name="adj2" fmla="val 10081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000" dirty="0"/>
                <a:t>Phone pops up the control interface of bed lamp</a:t>
              </a:r>
              <a:endParaRPr lang="zh-CN" altLang="en-US" sz="1000" dirty="0"/>
            </a:p>
          </p:txBody>
        </p:sp>
        <p:cxnSp>
          <p:nvCxnSpPr>
            <p:cNvPr id="13" name="直接箭头连接符 12">
              <a:extLst>
                <a:ext uri="{FF2B5EF4-FFF2-40B4-BE49-F238E27FC236}">
                  <a16:creationId xmlns:a16="http://schemas.microsoft.com/office/drawing/2014/main" id="{D41F1E8D-5947-4635-B075-800935AC73BE}"/>
                </a:ext>
              </a:extLst>
            </p:cNvPr>
            <p:cNvCxnSpPr>
              <a:cxnSpLocks/>
              <a:stCxn id="9" idx="0"/>
            </p:cNvCxnSpPr>
            <p:nvPr/>
          </p:nvCxnSpPr>
          <p:spPr>
            <a:xfrm flipV="1">
              <a:off x="5639684" y="3838577"/>
              <a:ext cx="1374928" cy="139969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D5A27ED0-2313-4D29-B794-F2C1505E5A77}"/>
                </a:ext>
              </a:extLst>
            </p:cNvPr>
            <p:cNvSpPr txBox="1"/>
            <p:nvPr/>
          </p:nvSpPr>
          <p:spPr>
            <a:xfrm>
              <a:off x="6545280" y="3985772"/>
              <a:ext cx="2355442" cy="4729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/>
                <a:t>point to TV</a:t>
              </a:r>
              <a:endParaRPr lang="zh-CN" altLang="en-US" sz="1400" dirty="0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EFD0270-F4CF-4029-97BE-827069ECBAB6}"/>
                </a:ext>
              </a:extLst>
            </p:cNvPr>
            <p:cNvSpPr txBox="1"/>
            <p:nvPr/>
          </p:nvSpPr>
          <p:spPr>
            <a:xfrm>
              <a:off x="3506938" y="3970894"/>
              <a:ext cx="2769492" cy="4729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/>
                <a:t>point to lamp</a:t>
              </a:r>
              <a:endParaRPr lang="zh-CN" altLang="en-US" sz="1400" dirty="0"/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472287C5-8171-4768-AD6D-62BCE29D6B55}"/>
              </a:ext>
            </a:extLst>
          </p:cNvPr>
          <p:cNvSpPr txBox="1"/>
          <p:nvPr/>
        </p:nvSpPr>
        <p:spPr>
          <a:xfrm>
            <a:off x="2058610" y="2445579"/>
            <a:ext cx="179274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Smart Home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C2C5923-268A-4EA7-BD55-1EC08DB100EF}"/>
              </a:ext>
            </a:extLst>
          </p:cNvPr>
          <p:cNvSpPr txBox="1"/>
          <p:nvPr/>
        </p:nvSpPr>
        <p:spPr>
          <a:xfrm>
            <a:off x="8738676" y="2470885"/>
            <a:ext cx="179274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Smart City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02239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864C8F-9535-480A-A692-C2E196CBE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Introduction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98700F1-F359-4F17-8E87-0857FF8BC2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Huge market potential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72287C5-8171-4768-AD6D-62BCE29D6B55}"/>
              </a:ext>
            </a:extLst>
          </p:cNvPr>
          <p:cNvSpPr txBox="1"/>
          <p:nvPr/>
        </p:nvSpPr>
        <p:spPr>
          <a:xfrm>
            <a:off x="1737380" y="1953834"/>
            <a:ext cx="21765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Smart Retailer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C2C5923-268A-4EA7-BD55-1EC08DB100EF}"/>
              </a:ext>
            </a:extLst>
          </p:cNvPr>
          <p:cNvSpPr txBox="1"/>
          <p:nvPr/>
        </p:nvSpPr>
        <p:spPr>
          <a:xfrm>
            <a:off x="8661875" y="1953833"/>
            <a:ext cx="179274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Smart Trip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D58F84C5-A135-4EC7-871F-A033B8EADE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97476"/>
            <a:ext cx="5448300" cy="303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6028C134-0466-4665-A9A2-5CD9679FCA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769288"/>
            <a:ext cx="617220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A4D7EA1D-73EA-494D-8A6D-FB7A55CF5CD7}"/>
              </a:ext>
            </a:extLst>
          </p:cNvPr>
          <p:cNvCxnSpPr/>
          <p:nvPr/>
        </p:nvCxnSpPr>
        <p:spPr>
          <a:xfrm>
            <a:off x="7734300" y="3429000"/>
            <a:ext cx="2720320" cy="1447800"/>
          </a:xfrm>
          <a:prstGeom prst="line">
            <a:avLst/>
          </a:prstGeom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8132E2CB-B1C5-44D7-8936-8E212ABE7F0D}"/>
              </a:ext>
            </a:extLst>
          </p:cNvPr>
          <p:cNvCxnSpPr>
            <a:cxnSpLocks/>
          </p:cNvCxnSpPr>
          <p:nvPr/>
        </p:nvCxnSpPr>
        <p:spPr>
          <a:xfrm>
            <a:off x="7734300" y="3429000"/>
            <a:ext cx="1478280" cy="0"/>
          </a:xfrm>
          <a:prstGeom prst="line">
            <a:avLst/>
          </a:prstGeom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3" name="弧形 22">
            <a:extLst>
              <a:ext uri="{FF2B5EF4-FFF2-40B4-BE49-F238E27FC236}">
                <a16:creationId xmlns:a16="http://schemas.microsoft.com/office/drawing/2014/main" id="{B662D1A5-9555-4394-BBF5-5FDD591B64DE}"/>
              </a:ext>
            </a:extLst>
          </p:cNvPr>
          <p:cNvSpPr/>
          <p:nvPr/>
        </p:nvSpPr>
        <p:spPr>
          <a:xfrm>
            <a:off x="7894320" y="3428999"/>
            <a:ext cx="45719" cy="207165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E23DBD76-13CE-470A-8EEF-2970B03EA919}"/>
              </a:ext>
            </a:extLst>
          </p:cNvPr>
          <p:cNvSpPr txBox="1"/>
          <p:nvPr/>
        </p:nvSpPr>
        <p:spPr>
          <a:xfrm>
            <a:off x="7940039" y="3309937"/>
            <a:ext cx="316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</a:rPr>
              <a:t>α</a:t>
            </a:r>
            <a:endParaRPr lang="zh-CN" altLang="en-US" dirty="0">
              <a:solidFill>
                <a:srgbClr val="00B0F0"/>
              </a:solidFill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BF5F668-639A-45ED-8CCD-B31A85962BDB}"/>
              </a:ext>
            </a:extLst>
          </p:cNvPr>
          <p:cNvSpPr txBox="1"/>
          <p:nvPr/>
        </p:nvSpPr>
        <p:spPr>
          <a:xfrm>
            <a:off x="9059333" y="4156247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00B0F0"/>
                </a:solidFill>
              </a:rPr>
              <a:t>d</a:t>
            </a:r>
            <a:endParaRPr lang="zh-CN" altLang="en-US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9231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864C8F-9535-480A-A692-C2E196CBE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Introduction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98700F1-F359-4F17-8E87-0857FF8BC2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Huge market potential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E8BB98A-3A06-4C4E-A329-907B3EC7E225}"/>
              </a:ext>
            </a:extLst>
          </p:cNvPr>
          <p:cNvSpPr txBox="1"/>
          <p:nvPr/>
        </p:nvSpPr>
        <p:spPr>
          <a:xfrm>
            <a:off x="2414211" y="2102679"/>
            <a:ext cx="84969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V2X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4F35C4BF-B380-4E67-A35A-7F88232DF2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7547" y="2844800"/>
            <a:ext cx="2262153" cy="3421529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81BF3A11-062B-4FAB-9A9C-7271C614E20D}"/>
              </a:ext>
            </a:extLst>
          </p:cNvPr>
          <p:cNvSpPr txBox="1"/>
          <p:nvPr/>
        </p:nvSpPr>
        <p:spPr>
          <a:xfrm>
            <a:off x="8890000" y="2102678"/>
            <a:ext cx="20828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Public Safety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4419399C-09B9-4176-B6CE-8237992F80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9475" y="2985619"/>
            <a:ext cx="2863850" cy="3579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9264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384486-F366-4853-B24D-96F39CFBF9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SA1 Progress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3AD78B7-B011-471A-95DA-6C784BFF4C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222049"/>
            <a:ext cx="10739120" cy="5044280"/>
          </a:xfrm>
        </p:spPr>
        <p:txBody>
          <a:bodyPr>
            <a:normAutofit/>
          </a:bodyPr>
          <a:lstStyle/>
          <a:p>
            <a:r>
              <a:rPr lang="en-US" altLang="zh-CN" b="1" dirty="0"/>
              <a:t>SA1 has finished the “Ranging based service”  SI/WI in May 2021</a:t>
            </a:r>
          </a:p>
          <a:p>
            <a:pPr lvl="1"/>
            <a:r>
              <a:rPr lang="en-US" altLang="zh-CN" dirty="0"/>
              <a:t>Identify 19 Use cases, including: e.g.</a:t>
            </a:r>
          </a:p>
          <a:p>
            <a:pPr lvl="3"/>
            <a:r>
              <a:rPr lang="en-US" altLang="zh-CN" sz="1600" dirty="0">
                <a:effectLst/>
                <a:latin typeface="Malgun Gothic" panose="020B0503020000020004" pitchFamily="34" charset="-127"/>
                <a:cs typeface="Malgun Gothic" panose="020B0503020000020004" pitchFamily="34" charset="-127"/>
              </a:rPr>
              <a:t>Distance based Smart Home Device Control Use Case</a:t>
            </a:r>
          </a:p>
          <a:p>
            <a:pPr lvl="3"/>
            <a:r>
              <a:rPr lang="en-US" altLang="zh-CN" dirty="0">
                <a:latin typeface="Malgun Gothic" panose="020B0503020000020004" pitchFamily="34" charset="-127"/>
                <a:cs typeface="Malgun Gothic" panose="020B0503020000020004" pitchFamily="34" charset="-127"/>
              </a:rPr>
              <a:t>Smart Home TV control</a:t>
            </a:r>
            <a:endParaRPr lang="en-US" altLang="zh-CN" sz="1600" dirty="0">
              <a:effectLst/>
              <a:latin typeface="Malgun Gothic" panose="020B0503020000020004" pitchFamily="34" charset="-127"/>
              <a:cs typeface="Malgun Gothic" panose="020B0503020000020004" pitchFamily="34" charset="-127"/>
            </a:endParaRPr>
          </a:p>
          <a:p>
            <a:pPr lvl="3"/>
            <a:r>
              <a:rPr lang="en-US" altLang="zh-CN" sz="1600" dirty="0">
                <a:effectLst/>
                <a:latin typeface="Malgun Gothic" panose="020B0503020000020004" pitchFamily="34" charset="-127"/>
                <a:cs typeface="Malgun Gothic" panose="020B0503020000020004" pitchFamily="34" charset="-127"/>
              </a:rPr>
              <a:t>Smart Vehicle key</a:t>
            </a:r>
          </a:p>
          <a:p>
            <a:pPr lvl="3"/>
            <a:r>
              <a:rPr lang="en-US" altLang="zh-CN" dirty="0">
                <a:latin typeface="Malgun Gothic" panose="020B0503020000020004" pitchFamily="34" charset="-127"/>
                <a:cs typeface="Malgun Gothic" panose="020B0503020000020004" pitchFamily="34" charset="-127"/>
              </a:rPr>
              <a:t>Find Items in a</a:t>
            </a:r>
            <a:r>
              <a:rPr lang="zh-CN" altLang="en-US" dirty="0">
                <a:latin typeface="Malgun Gothic" panose="020B0503020000020004" pitchFamily="34" charset="-127"/>
                <a:cs typeface="Malgun Gothic" panose="020B0503020000020004" pitchFamily="34" charset="-127"/>
              </a:rPr>
              <a:t> </a:t>
            </a:r>
            <a:r>
              <a:rPr lang="en-US" altLang="zh-CN" dirty="0">
                <a:latin typeface="Malgun Gothic" panose="020B0503020000020004" pitchFamily="34" charset="-127"/>
                <a:cs typeface="Malgun Gothic" panose="020B0503020000020004" pitchFamily="34" charset="-127"/>
              </a:rPr>
              <a:t>super</a:t>
            </a:r>
            <a:r>
              <a:rPr lang="zh-CN" altLang="en-US" dirty="0">
                <a:latin typeface="Malgun Gothic" panose="020B0503020000020004" pitchFamily="34" charset="-127"/>
                <a:cs typeface="Malgun Gothic" panose="020B0503020000020004" pitchFamily="34" charset="-127"/>
              </a:rPr>
              <a:t> </a:t>
            </a:r>
            <a:r>
              <a:rPr lang="en-US" altLang="zh-CN" dirty="0">
                <a:latin typeface="Malgun Gothic" panose="020B0503020000020004" pitchFamily="34" charset="-127"/>
                <a:cs typeface="Malgun Gothic" panose="020B0503020000020004" pitchFamily="34" charset="-127"/>
              </a:rPr>
              <a:t>market</a:t>
            </a:r>
            <a:endParaRPr lang="en-US" altLang="zh-CN" sz="1600" dirty="0">
              <a:latin typeface="Malgun Gothic" panose="020B0503020000020004" pitchFamily="34" charset="-127"/>
              <a:cs typeface="Malgun Gothic" panose="020B0503020000020004" pitchFamily="34" charset="-127"/>
            </a:endParaRPr>
          </a:p>
          <a:p>
            <a:pPr lvl="3"/>
            <a:r>
              <a:rPr lang="en-US" altLang="zh-CN" dirty="0"/>
              <a:t>Distance based Intelligent Perception for Public Safety</a:t>
            </a:r>
          </a:p>
          <a:p>
            <a:pPr lvl="3"/>
            <a:r>
              <a:rPr lang="en-US" altLang="zh-CN" dirty="0"/>
              <a:t>Picture and video sharing based on ranging results</a:t>
            </a:r>
          </a:p>
          <a:p>
            <a:pPr lvl="3"/>
            <a:r>
              <a:rPr lang="en-US" altLang="zh-CN" sz="1600" dirty="0">
                <a:effectLst/>
                <a:latin typeface="Malgun Gothic" panose="020B0503020000020004" pitchFamily="34" charset="-127"/>
                <a:cs typeface="Malgun Gothic" panose="020B0503020000020004" pitchFamily="34" charset="-127"/>
              </a:rPr>
              <a:t>Hands Free Access</a:t>
            </a:r>
            <a:endParaRPr lang="en-US" altLang="zh-CN" sz="1600" dirty="0">
              <a:latin typeface="Malgun Gothic" panose="020B0503020000020004" pitchFamily="34" charset="-127"/>
              <a:cs typeface="Malgun Gothic" panose="020B0503020000020004" pitchFamily="34" charset="-127"/>
            </a:endParaRPr>
          </a:p>
          <a:p>
            <a:pPr lvl="3"/>
            <a:r>
              <a:rPr lang="en-US" altLang="zh-CN" sz="1600" dirty="0">
                <a:effectLst/>
                <a:latin typeface="Malgun Gothic" panose="020B0503020000020004" pitchFamily="34" charset="-127"/>
                <a:cs typeface="Malgun Gothic" panose="020B0503020000020004" pitchFamily="34" charset="-127"/>
              </a:rPr>
              <a:t>Touchless Self-checkout Machine Control</a:t>
            </a:r>
          </a:p>
          <a:p>
            <a:pPr lvl="3"/>
            <a:r>
              <a:rPr lang="en-US" altLang="zh-CN" dirty="0"/>
              <a:t>Smart Transportation Metro/Bus Validation</a:t>
            </a:r>
          </a:p>
          <a:p>
            <a:pPr lvl="3"/>
            <a:r>
              <a:rPr lang="en-US" altLang="zh-CN" dirty="0"/>
              <a:t>Ranging of UE in front of a vending machine</a:t>
            </a:r>
          </a:p>
          <a:p>
            <a:pPr lvl="3"/>
            <a:r>
              <a:rPr lang="en-US" altLang="zh-CN" dirty="0"/>
              <a:t>Find pets in a long distance</a:t>
            </a:r>
          </a:p>
          <a:p>
            <a:pPr lvl="3"/>
            <a:r>
              <a:rPr lang="en-US" altLang="zh-CN" dirty="0"/>
              <a:t>Tracking of devices</a:t>
            </a:r>
          </a:p>
          <a:p>
            <a:pPr lvl="3"/>
            <a:r>
              <a:rPr lang="en-US" altLang="zh-CN" dirty="0"/>
              <a:t>Immersive sound based on multiple-UE ranging</a:t>
            </a:r>
          </a:p>
        </p:txBody>
      </p:sp>
    </p:spTree>
    <p:extLst>
      <p:ext uri="{BB962C8B-B14F-4D97-AF65-F5344CB8AC3E}">
        <p14:creationId xmlns:p14="http://schemas.microsoft.com/office/powerpoint/2010/main" val="9447755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384486-F366-4853-B24D-96F39CFBF9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SA1 Progress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3AD78B7-B011-471A-95DA-6C784BFF4C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8054" y="1006291"/>
            <a:ext cx="10058400" cy="50442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b="1" dirty="0"/>
              <a:t>KPIs examples of SA1 R18 WI: “Ranging based service” </a:t>
            </a: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59C0B754-AE54-4428-95BA-811CDE4A44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4676528"/>
              </p:ext>
            </p:extLst>
          </p:nvPr>
        </p:nvGraphicFramePr>
        <p:xfrm>
          <a:off x="450278" y="1427683"/>
          <a:ext cx="11499446" cy="51365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99108">
                  <a:extLst>
                    <a:ext uri="{9D8B030D-6E8A-4147-A177-3AD203B41FA5}">
                      <a16:colId xmlns:a16="http://schemas.microsoft.com/office/drawing/2014/main" val="2708515656"/>
                    </a:ext>
                  </a:extLst>
                </a:gridCol>
                <a:gridCol w="1003560">
                  <a:extLst>
                    <a:ext uri="{9D8B030D-6E8A-4147-A177-3AD203B41FA5}">
                      <a16:colId xmlns:a16="http://schemas.microsoft.com/office/drawing/2014/main" val="802219891"/>
                    </a:ext>
                  </a:extLst>
                </a:gridCol>
                <a:gridCol w="1921903">
                  <a:extLst>
                    <a:ext uri="{9D8B030D-6E8A-4147-A177-3AD203B41FA5}">
                      <a16:colId xmlns:a16="http://schemas.microsoft.com/office/drawing/2014/main" val="2675299230"/>
                    </a:ext>
                  </a:extLst>
                </a:gridCol>
                <a:gridCol w="348708">
                  <a:extLst>
                    <a:ext uri="{9D8B030D-6E8A-4147-A177-3AD203B41FA5}">
                      <a16:colId xmlns:a16="http://schemas.microsoft.com/office/drawing/2014/main" val="4291298067"/>
                    </a:ext>
                  </a:extLst>
                </a:gridCol>
                <a:gridCol w="372484">
                  <a:extLst>
                    <a:ext uri="{9D8B030D-6E8A-4147-A177-3AD203B41FA5}">
                      <a16:colId xmlns:a16="http://schemas.microsoft.com/office/drawing/2014/main" val="374162499"/>
                    </a:ext>
                  </a:extLst>
                </a:gridCol>
                <a:gridCol w="729117">
                  <a:extLst>
                    <a:ext uri="{9D8B030D-6E8A-4147-A177-3AD203B41FA5}">
                      <a16:colId xmlns:a16="http://schemas.microsoft.com/office/drawing/2014/main" val="1207976103"/>
                    </a:ext>
                  </a:extLst>
                </a:gridCol>
                <a:gridCol w="673641">
                  <a:extLst>
                    <a:ext uri="{9D8B030D-6E8A-4147-A177-3AD203B41FA5}">
                      <a16:colId xmlns:a16="http://schemas.microsoft.com/office/drawing/2014/main" val="303273140"/>
                    </a:ext>
                  </a:extLst>
                </a:gridCol>
                <a:gridCol w="554763">
                  <a:extLst>
                    <a:ext uri="{9D8B030D-6E8A-4147-A177-3AD203B41FA5}">
                      <a16:colId xmlns:a16="http://schemas.microsoft.com/office/drawing/2014/main" val="3750751104"/>
                    </a:ext>
                  </a:extLst>
                </a:gridCol>
                <a:gridCol w="1307657">
                  <a:extLst>
                    <a:ext uri="{9D8B030D-6E8A-4147-A177-3AD203B41FA5}">
                      <a16:colId xmlns:a16="http://schemas.microsoft.com/office/drawing/2014/main" val="211931078"/>
                    </a:ext>
                  </a:extLst>
                </a:gridCol>
                <a:gridCol w="792518">
                  <a:extLst>
                    <a:ext uri="{9D8B030D-6E8A-4147-A177-3AD203B41FA5}">
                      <a16:colId xmlns:a16="http://schemas.microsoft.com/office/drawing/2014/main" val="3857657789"/>
                    </a:ext>
                  </a:extLst>
                </a:gridCol>
                <a:gridCol w="903472">
                  <a:extLst>
                    <a:ext uri="{9D8B030D-6E8A-4147-A177-3AD203B41FA5}">
                      <a16:colId xmlns:a16="http://schemas.microsoft.com/office/drawing/2014/main" val="4156715608"/>
                    </a:ext>
                  </a:extLst>
                </a:gridCol>
                <a:gridCol w="792515">
                  <a:extLst>
                    <a:ext uri="{9D8B030D-6E8A-4147-A177-3AD203B41FA5}">
                      <a16:colId xmlns:a16="http://schemas.microsoft.com/office/drawing/2014/main" val="3428714140"/>
                    </a:ext>
                  </a:extLst>
                </a:gridCol>
              </a:tblGrid>
              <a:tr h="535576">
                <a:tc rowSpan="2">
                  <a:txBody>
                    <a:bodyPr/>
                    <a:lstStyle/>
                    <a:p>
                      <a:pPr marL="71755" marR="71755" algn="ctr">
                        <a:spcAft>
                          <a:spcPts val="900"/>
                        </a:spcAft>
                      </a:pPr>
                      <a:r>
                        <a:rPr lang="en-US" sz="1200" b="1" dirty="0">
                          <a:effectLst/>
                        </a:rPr>
                        <a:t>Ranging scenario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b="1" dirty="0">
                          <a:effectLst/>
                        </a:rPr>
                        <a:t>Ranging Accuracy </a:t>
                      </a:r>
                      <a:endParaRPr lang="zh-CN" sz="1200" b="1" dirty="0">
                        <a:effectLst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b="1" dirty="0">
                          <a:effectLst/>
                        </a:rPr>
                        <a:t>(95 % confidence level)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71755" marR="71755" algn="ctr">
                        <a:spcAft>
                          <a:spcPts val="900"/>
                        </a:spcAft>
                      </a:pPr>
                      <a:r>
                        <a:rPr lang="en-US" sz="1200" b="1">
                          <a:effectLst/>
                        </a:rPr>
                        <a:t>Availability</a:t>
                      </a:r>
                      <a:endParaRPr lang="zh-CN" sz="12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vert="eaVert"/>
                </a:tc>
                <a:tc rowSpan="2">
                  <a:txBody>
                    <a:bodyPr/>
                    <a:lstStyle/>
                    <a:p>
                      <a:pPr marL="71755" marR="71755" algn="ctr">
                        <a:spcAft>
                          <a:spcPts val="900"/>
                        </a:spcAft>
                      </a:pPr>
                      <a:r>
                        <a:rPr lang="en-US" sz="1200" b="1" dirty="0">
                          <a:effectLst/>
                        </a:rPr>
                        <a:t>Latency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vert="eaVert"/>
                </a:tc>
                <a:tc gridSpan="7"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b="1" dirty="0">
                          <a:effectLst/>
                        </a:rPr>
                        <a:t>Effective Ranging distance, Coverage, NLOS/LOS, Relative UE velocity, Ranging interval, Number of concurrent ranging operation for a UE, Number of concurrent ranging operation in an area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1782354"/>
                  </a:ext>
                </a:extLst>
              </a:tr>
              <a:tr h="74385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900"/>
                        </a:spcAft>
                      </a:pPr>
                      <a:r>
                        <a:rPr lang="en-US" sz="1000" b="1" dirty="0">
                          <a:effectLst/>
                        </a:rPr>
                        <a:t>Distance Accuracy</a:t>
                      </a:r>
                      <a:endParaRPr lang="zh-CN" sz="1000" b="1" dirty="0">
                        <a:effectLst/>
                      </a:endParaRPr>
                    </a:p>
                    <a:p>
                      <a:pPr marR="71755" algn="ctr">
                        <a:spcAft>
                          <a:spcPts val="900"/>
                        </a:spcAft>
                      </a:pPr>
                      <a:r>
                        <a:rPr lang="en-US" sz="1000" b="1" dirty="0">
                          <a:effectLst/>
                        </a:rPr>
                        <a:t> </a:t>
                      </a:r>
                      <a:endParaRPr lang="zh-CN" sz="10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/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900"/>
                        </a:spcAft>
                      </a:pPr>
                      <a:r>
                        <a:rPr lang="en-US" sz="1000" b="1" dirty="0">
                          <a:effectLst/>
                        </a:rPr>
                        <a:t>Direction Accuracy</a:t>
                      </a:r>
                      <a:endParaRPr lang="zh-CN" sz="10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 b="1" dirty="0">
                          <a:effectLst/>
                        </a:rPr>
                        <a:t>Effective Ranging distance</a:t>
                      </a:r>
                      <a:endParaRPr lang="zh-CN" sz="10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 b="1" dirty="0">
                          <a:effectLst/>
                        </a:rPr>
                        <a:t>Coverage </a:t>
                      </a:r>
                      <a:endParaRPr lang="zh-CN" sz="10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 b="1" dirty="0">
                          <a:effectLst/>
                        </a:rPr>
                        <a:t>NLOS/LOS</a:t>
                      </a:r>
                      <a:endParaRPr lang="zh-CN" sz="10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 b="1" dirty="0">
                          <a:effectLst/>
                        </a:rPr>
                        <a:t>Relative UE velocity </a:t>
                      </a:r>
                      <a:endParaRPr lang="zh-CN" sz="10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 b="1" dirty="0">
                          <a:effectLst/>
                        </a:rPr>
                        <a:t>Ranging interval</a:t>
                      </a:r>
                      <a:endParaRPr lang="zh-CN" sz="10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 b="1" dirty="0">
                          <a:effectLst/>
                        </a:rPr>
                        <a:t>Number of concurrent ranging operation for a UE</a:t>
                      </a:r>
                      <a:endParaRPr lang="zh-CN" sz="10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 b="1" dirty="0">
                          <a:effectLst/>
                        </a:rPr>
                        <a:t>Number of concurrent ranging operation in an area</a:t>
                      </a:r>
                      <a:endParaRPr lang="zh-CN" sz="10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/>
                </a:tc>
                <a:extLst>
                  <a:ext uri="{0D108BD9-81ED-4DB2-BD59-A6C34878D82A}">
                    <a16:rowId xmlns:a16="http://schemas.microsoft.com/office/drawing/2014/main" val="2590485901"/>
                  </a:ext>
                </a:extLst>
              </a:tr>
              <a:tr h="906101">
                <a:tc>
                  <a:txBody>
                    <a:bodyPr/>
                    <a:lstStyle/>
                    <a:p>
                      <a:pPr marL="71755" marR="71755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Smart TV remoter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10cm up to 3 meter separation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zh-CN" sz="1000" dirty="0">
                          <a:effectLst/>
                        </a:rPr>
                        <a:t>±</a:t>
                      </a:r>
                      <a:r>
                        <a:rPr lang="en-US" sz="1000" dirty="0">
                          <a:effectLst/>
                        </a:rPr>
                        <a:t>2</a:t>
                      </a:r>
                      <a:r>
                        <a:rPr lang="zh-CN" sz="1000" dirty="0">
                          <a:effectLst/>
                        </a:rPr>
                        <a:t>°</a:t>
                      </a:r>
                      <a:r>
                        <a:rPr lang="en-US" sz="1000" dirty="0">
                          <a:effectLst/>
                        </a:rPr>
                        <a:t> </a:t>
                      </a:r>
                      <a:r>
                        <a:rPr lang="en-US" sz="800" dirty="0">
                          <a:effectLst/>
                        </a:rPr>
                        <a:t>horizontal direction accuracy at 0.1 to 3 meter separation and </a:t>
                      </a:r>
                      <a:r>
                        <a:rPr lang="en-US" sz="800" dirty="0" err="1">
                          <a:effectLst/>
                        </a:rPr>
                        <a:t>AoA</a:t>
                      </a:r>
                      <a:r>
                        <a:rPr lang="en-US" sz="800" dirty="0">
                          <a:effectLst/>
                        </a:rPr>
                        <a:t> coverage of (-60</a:t>
                      </a:r>
                      <a:r>
                        <a:rPr lang="zh-CN" sz="800" dirty="0">
                          <a:effectLst/>
                        </a:rPr>
                        <a:t>°</a:t>
                      </a:r>
                      <a:r>
                        <a:rPr lang="en-US" sz="800" dirty="0">
                          <a:effectLst/>
                        </a:rPr>
                        <a:t>) to (+60</a:t>
                      </a:r>
                      <a:r>
                        <a:rPr lang="zh-CN" sz="800" dirty="0">
                          <a:effectLst/>
                        </a:rPr>
                        <a:t>°</a:t>
                      </a:r>
                      <a:r>
                        <a:rPr lang="en-US" sz="800" dirty="0">
                          <a:effectLst/>
                        </a:rPr>
                        <a:t>);</a:t>
                      </a:r>
                      <a:endParaRPr lang="zh-CN" sz="800" dirty="0">
                        <a:effectLst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zh-CN" sz="1000" dirty="0">
                          <a:effectLst/>
                        </a:rPr>
                        <a:t>±</a:t>
                      </a:r>
                      <a:r>
                        <a:rPr lang="en-US" sz="1000" dirty="0">
                          <a:effectLst/>
                        </a:rPr>
                        <a:t>2</a:t>
                      </a:r>
                      <a:r>
                        <a:rPr lang="zh-CN" sz="1000" dirty="0">
                          <a:effectLst/>
                        </a:rPr>
                        <a:t>°</a:t>
                      </a:r>
                      <a:r>
                        <a:rPr lang="en-US" sz="1000" dirty="0">
                          <a:effectLst/>
                        </a:rPr>
                        <a:t> </a:t>
                      </a:r>
                      <a:r>
                        <a:rPr lang="en-US" sz="800" dirty="0">
                          <a:effectLst/>
                        </a:rPr>
                        <a:t>Elevation direction accuracy at 0.1 to 3 meter separation and </a:t>
                      </a:r>
                      <a:r>
                        <a:rPr lang="en-US" sz="800" dirty="0" err="1">
                          <a:effectLst/>
                        </a:rPr>
                        <a:t>AoA</a:t>
                      </a:r>
                      <a:r>
                        <a:rPr lang="en-US" sz="800" dirty="0">
                          <a:effectLst/>
                        </a:rPr>
                        <a:t> coverage of (-45</a:t>
                      </a:r>
                      <a:r>
                        <a:rPr lang="zh-CN" sz="800" dirty="0">
                          <a:effectLst/>
                        </a:rPr>
                        <a:t>°</a:t>
                      </a:r>
                      <a:r>
                        <a:rPr lang="en-US" sz="800" dirty="0">
                          <a:effectLst/>
                        </a:rPr>
                        <a:t>) to (+45</a:t>
                      </a:r>
                      <a:r>
                        <a:rPr lang="zh-CN" sz="800" dirty="0">
                          <a:effectLst/>
                        </a:rPr>
                        <a:t>°</a:t>
                      </a:r>
                      <a:r>
                        <a:rPr lang="en-US" sz="800" dirty="0">
                          <a:effectLst/>
                        </a:rPr>
                        <a:t>)</a:t>
                      </a:r>
                      <a:endParaRPr lang="zh-CN" sz="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99 %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10ms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10m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IC/PC/OOC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LOS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Static/ Moving</a:t>
                      </a:r>
                      <a:endParaRPr lang="zh-CN" sz="1000">
                        <a:effectLst/>
                      </a:endParaRPr>
                    </a:p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(&lt;1m/s)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>
                          <a:effectLst/>
                        </a:rPr>
                        <a:t>50ms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 -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</a:rPr>
                        <a:t>-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extLst>
                  <a:ext uri="{0D108BD9-81ED-4DB2-BD59-A6C34878D82A}">
                    <a16:rowId xmlns:a16="http://schemas.microsoft.com/office/drawing/2014/main" val="306725401"/>
                  </a:ext>
                </a:extLst>
              </a:tr>
              <a:tr h="327297">
                <a:tc>
                  <a:txBody>
                    <a:bodyPr/>
                    <a:lstStyle/>
                    <a:p>
                      <a:pPr marL="71755" marR="71755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Smart Vehicle Key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</a:rPr>
                        <a:t>10 cm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-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</a:rPr>
                        <a:t>99 %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</a:rPr>
                        <a:t>50ms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30m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</a:rPr>
                        <a:t>IC/PC/OOC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zh-CN" sz="1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LOS</a:t>
                      </a:r>
                      <a:endParaRPr lang="en-US" altLang="zh-CN" sz="11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 algn="l" hangingPunct="0"/>
                      <a:r>
                        <a:rPr lang="en-US" sz="1100">
                          <a:effectLst/>
                        </a:rPr>
                        <a:t>Static/ Moving</a:t>
                      </a:r>
                      <a:endParaRPr lang="zh-CN" sz="1100">
                        <a:effectLst/>
                      </a:endParaRPr>
                    </a:p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</a:rPr>
                        <a:t>(&lt;2m/s)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altLang="zh-CN" sz="1100" dirty="0">
                          <a:effectLst/>
                        </a:rPr>
                        <a:t>25ms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 -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US" sz="1100">
                          <a:effectLst/>
                        </a:rPr>
                        <a:t>50UEs/</a:t>
                      </a:r>
                      <a:endParaRPr lang="zh-CN" sz="1100">
                        <a:effectLst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</a:rPr>
                        <a:t>(10</a:t>
                      </a:r>
                      <a:r>
                        <a:rPr lang="en-GB" sz="1100" baseline="30000">
                          <a:effectLst/>
                        </a:rPr>
                        <a:t>4</a:t>
                      </a:r>
                      <a:r>
                        <a:rPr lang="en-GB" sz="1100">
                          <a:effectLst/>
                        </a:rPr>
                        <a:t>m</a:t>
                      </a:r>
                      <a:r>
                        <a:rPr lang="en-GB" sz="1100" baseline="30000">
                          <a:effectLst/>
                        </a:rPr>
                        <a:t>2</a:t>
                      </a:r>
                      <a:r>
                        <a:rPr lang="en-GB" sz="1100">
                          <a:effectLst/>
                        </a:rPr>
                        <a:t>)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extLst>
                  <a:ext uri="{0D108BD9-81ED-4DB2-BD59-A6C34878D82A}">
                    <a16:rowId xmlns:a16="http://schemas.microsoft.com/office/drawing/2014/main" val="3271052155"/>
                  </a:ext>
                </a:extLst>
              </a:tr>
              <a:tr h="357051">
                <a:tc>
                  <a:txBody>
                    <a:bodyPr/>
                    <a:lstStyle/>
                    <a:p>
                      <a:pPr marL="71755" marR="71755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Finding Items in a supermarket</a:t>
                      </a:r>
                      <a:r>
                        <a:rPr lang="en-GB" sz="1200">
                          <a:effectLst/>
                          <a:highlight>
                            <a:srgbClr val="FFFF00"/>
                          </a:highlight>
                        </a:rPr>
                        <a:t> 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</a:rPr>
                        <a:t>50 cm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5 degree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</a:rPr>
                        <a:t>95 %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</a:rPr>
                        <a:t>500ms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</a:rPr>
                        <a:t>100m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>
                          <a:effectLst/>
                        </a:rPr>
                        <a:t>IC/PC/OOC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zh-CN" sz="1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LOS</a:t>
                      </a:r>
                      <a:endParaRPr lang="en-US" altLang="zh-CN" sz="11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 algn="l" hangingPunct="0"/>
                      <a:r>
                        <a:rPr lang="en-US" sz="1100">
                          <a:effectLst/>
                        </a:rPr>
                        <a:t>Static/ Moving</a:t>
                      </a:r>
                      <a:endParaRPr lang="zh-CN" sz="1100">
                        <a:effectLst/>
                      </a:endParaRPr>
                    </a:p>
                    <a:p>
                      <a:pPr algn="l" hangingPunct="0"/>
                      <a:r>
                        <a:rPr lang="en-US" sz="1100">
                          <a:effectLst/>
                        </a:rPr>
                        <a:t>(&lt;1m/s)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250ms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100" dirty="0">
                          <a:effectLst/>
                        </a:rPr>
                        <a:t> -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US" sz="1100">
                          <a:effectLst/>
                        </a:rPr>
                        <a:t>100 UEs/</a:t>
                      </a:r>
                      <a:endParaRPr lang="zh-CN" sz="1100">
                        <a:effectLst/>
                      </a:endParaRPr>
                    </a:p>
                    <a:p>
                      <a:pPr algn="ctr" hangingPunct="0"/>
                      <a:r>
                        <a:rPr lang="en-US" sz="1100">
                          <a:effectLst/>
                        </a:rPr>
                        <a:t>(3.14*10</a:t>
                      </a:r>
                      <a:r>
                        <a:rPr lang="en-US" sz="1100" baseline="30000">
                          <a:effectLst/>
                        </a:rPr>
                        <a:t>4</a:t>
                      </a:r>
                      <a:r>
                        <a:rPr lang="en-US" sz="1100">
                          <a:effectLst/>
                        </a:rPr>
                        <a:t>m</a:t>
                      </a:r>
                      <a:r>
                        <a:rPr lang="en-US" sz="1100" baseline="30000">
                          <a:effectLst/>
                        </a:rPr>
                        <a:t>2</a:t>
                      </a:r>
                      <a:r>
                        <a:rPr lang="en-US" sz="1100">
                          <a:effectLst/>
                        </a:rPr>
                        <a:t>)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extLst>
                  <a:ext uri="{0D108BD9-81ED-4DB2-BD59-A6C34878D82A}">
                    <a16:rowId xmlns:a16="http://schemas.microsoft.com/office/drawing/2014/main" val="1922262379"/>
                  </a:ext>
                </a:extLst>
              </a:tr>
              <a:tr h="490945">
                <a:tc>
                  <a:txBody>
                    <a:bodyPr/>
                    <a:lstStyle/>
                    <a:p>
                      <a:pPr marL="71755" marR="71755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Hands Free Access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10cm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-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[99 %]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100ms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10 m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IC/PC/OOC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altLang="zh-CN" sz="110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LOS</a:t>
                      </a:r>
                      <a:endParaRPr lang="en-US" altLang="zh-CN" sz="11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Static/ Moving</a:t>
                      </a:r>
                      <a:endParaRPr lang="zh-CN" sz="1100">
                        <a:effectLst/>
                      </a:endParaRPr>
                    </a:p>
                    <a:p>
                      <a:pPr algn="l" hangingPunct="0"/>
                      <a:r>
                        <a:rPr lang="en-US" sz="1100">
                          <a:effectLst/>
                        </a:rPr>
                        <a:t>(1 m/s)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50ms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 -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 algn="ctr" hangingPunct="0"/>
                      <a:r>
                        <a:rPr lang="en-US" sz="1100">
                          <a:effectLst/>
                        </a:rPr>
                        <a:t>20 UEs/3.14*100m</a:t>
                      </a:r>
                      <a:r>
                        <a:rPr lang="en-US" sz="1100" baseline="30000">
                          <a:effectLst/>
                        </a:rPr>
                        <a:t>2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extLst>
                  <a:ext uri="{0D108BD9-81ED-4DB2-BD59-A6C34878D82A}">
                    <a16:rowId xmlns:a16="http://schemas.microsoft.com/office/drawing/2014/main" val="1252482359"/>
                  </a:ext>
                </a:extLst>
              </a:tr>
              <a:tr h="438875">
                <a:tc>
                  <a:txBody>
                    <a:bodyPr/>
                    <a:lstStyle/>
                    <a:p>
                      <a:pPr marL="71755" marR="71755">
                        <a:spcAft>
                          <a:spcPts val="900"/>
                        </a:spcAft>
                      </a:pPr>
                      <a:r>
                        <a:rPr lang="en-US" sz="1200">
                          <a:effectLst/>
                        </a:rPr>
                        <a:t>distance based intelligent perception for public safety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50cm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-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99 %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-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20m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IC/PC/OOC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LOS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Static/ Moving</a:t>
                      </a:r>
                      <a:endParaRPr lang="zh-CN" sz="1100">
                        <a:effectLst/>
                      </a:endParaRPr>
                    </a:p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(&lt;20km/h)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-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100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-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extLst>
                  <a:ext uri="{0D108BD9-81ED-4DB2-BD59-A6C34878D82A}">
                    <a16:rowId xmlns:a16="http://schemas.microsoft.com/office/drawing/2014/main" val="1552087069"/>
                  </a:ext>
                </a:extLst>
              </a:tr>
              <a:tr h="381706">
                <a:tc>
                  <a:txBody>
                    <a:bodyPr/>
                    <a:lstStyle/>
                    <a:p>
                      <a:pPr marL="71755" marR="71755">
                        <a:spcAft>
                          <a:spcPts val="900"/>
                        </a:spcAft>
                      </a:pPr>
                      <a:r>
                        <a:rPr lang="en-US" sz="1200" dirty="0">
                          <a:effectLst/>
                        </a:rPr>
                        <a:t>Picture and video sharing based on ranging results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10cm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2°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99 %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50ms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10m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IC/PC/OOC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LOS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effectLst/>
                        </a:rPr>
                        <a:t>Static/ Moving</a:t>
                      </a:r>
                      <a:endParaRPr lang="zh-CN" sz="1100" dirty="0">
                        <a:effectLst/>
                      </a:endParaRPr>
                    </a:p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(&lt;1m/s)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50ms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</a:rPr>
                        <a:t> -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</a:rPr>
                        <a:t>-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8303" marR="18303" marT="0" marB="0" anchor="ctr"/>
                </a:tc>
                <a:extLst>
                  <a:ext uri="{0D108BD9-81ED-4DB2-BD59-A6C34878D82A}">
                    <a16:rowId xmlns:a16="http://schemas.microsoft.com/office/drawing/2014/main" val="2079680898"/>
                  </a:ext>
                </a:extLst>
              </a:tr>
              <a:tr h="446314">
                <a:tc>
                  <a:txBody>
                    <a:bodyPr/>
                    <a:lstStyle/>
                    <a:p>
                      <a:pPr marL="71755" marR="71755" algn="l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Ranging of UE’s in front of vending machine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20cm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10°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zh-CN" altLang="en-US" sz="11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150ms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5m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IC/PC/OOC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LOS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Static/ Moving</a:t>
                      </a:r>
                    </a:p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(&lt;1m/s)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50ms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zh-CN" altLang="en-US" sz="11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:a16="http://schemas.microsoft.com/office/drawing/2014/main" val="1173869348"/>
                  </a:ext>
                </a:extLst>
              </a:tr>
              <a:tr h="416559">
                <a:tc>
                  <a:txBody>
                    <a:bodyPr/>
                    <a:lstStyle/>
                    <a:p>
                      <a:pPr marL="71755" marR="71755" algn="l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Long Distance Search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20m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5°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99 %</a:t>
                      </a:r>
                      <a:endParaRPr lang="zh-CN" altLang="en-US" sz="11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1s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100m-1km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IC/PC/OOC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LOS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Static/ Moving</a:t>
                      </a:r>
                    </a:p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(up to 10m/s)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5s</a:t>
                      </a: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zh-CN" altLang="en-US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n-US" altLang="zh-CN" sz="11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zh-CN" altLang="en-US" sz="11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anchor="ctr"/>
                </a:tc>
                <a:extLst>
                  <a:ext uri="{0D108BD9-81ED-4DB2-BD59-A6C34878D82A}">
                    <a16:rowId xmlns:a16="http://schemas.microsoft.com/office/drawing/2014/main" val="40563120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49444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384486-F366-4853-B24D-96F39CFBF9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Potential Scope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3AD78B7-B011-471A-95DA-6C784BFF4C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objective is to study support of Ranging.  The objective of the Ranging study includes the following objectives, considering in-network coverage, out-of-network coverage, and partial network coverage: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algn="just" fontAlgn="base" hangingPunct="0">
              <a:lnSpc>
                <a:spcPts val="1400"/>
              </a:lnSpc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altLang="zh-CN" sz="19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 RAN level requirements and corresponding evaluation scenarios/methodologies to enable Ranging based on requirements defined in TS22.261[RAN1]</a:t>
            </a:r>
          </a:p>
          <a:p>
            <a:pPr marL="342900" lvl="0" indent="-342900" algn="just" fontAlgn="base" hangingPunct="0">
              <a:lnSpc>
                <a:spcPts val="1400"/>
              </a:lnSpc>
              <a:spcBef>
                <a:spcPts val="6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altLang="zh-CN" sz="19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Study and evaluate potential solutions for support of Ranging based on the above identified requirements, evaluation scenarios/methodologies [RAN1/RAN2]</a:t>
            </a:r>
          </a:p>
          <a:p>
            <a:pPr lvl="2"/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solution should support Ranging with the choices of measuring only distance, measuring only angle, and measuring both distance and angle.</a:t>
            </a:r>
          </a:p>
          <a:p>
            <a:pPr lvl="2"/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solution should support different reference signal bandwidth for different distance/angle accuracy requirement.</a:t>
            </a:r>
          </a:p>
          <a:p>
            <a:pPr lvl="2"/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solutions should consider enabling UE to discover other UEs supporting ranging.</a:t>
            </a:r>
          </a:p>
          <a:p>
            <a:pPr lvl="2"/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solutions should consider supporting control </a:t>
            </a:r>
            <a:r>
              <a:rPr kumimoji="0" lang="en-US" altLang="zh-CN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signalling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sent over licensed band, and Ranging signal over unlicensed band.</a:t>
            </a:r>
          </a:p>
          <a:p>
            <a:pPr lvl="2"/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Ranging signal bandwidth up to </a:t>
            </a:r>
            <a:r>
              <a:rPr lang="en-US" altLang="zh-CN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kumimoji="0" lang="en-US" altLang="zh-CN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400MHz] </a:t>
            </a:r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are considered.</a:t>
            </a:r>
          </a:p>
          <a:p>
            <a:pPr lvl="2"/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Unlicensed band up to 71 GHz for Ranging signal transmission are considered.</a:t>
            </a:r>
          </a:p>
          <a:p>
            <a:pPr lvl="2"/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solution should support one-to-one Ranging &amp; one-to-many Ranging.</a:t>
            </a:r>
          </a:p>
          <a:p>
            <a:pPr lvl="2"/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solution should enable power efficient Ranging with one or multiple UEs.</a:t>
            </a:r>
          </a:p>
          <a:p>
            <a:pPr lvl="2"/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solution should enable one-hop Ranging for UEs without LOS path.</a:t>
            </a:r>
          </a:p>
          <a:p>
            <a:pPr lvl="2"/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solution should support Reduced capability UE.</a:t>
            </a:r>
          </a:p>
          <a:p>
            <a:pPr lvl="2"/>
            <a:r>
              <a:rPr kumimoji="0" lang="en-US" altLang="zh-CN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solution should support both network initiated and UE initiated Ranging.</a:t>
            </a:r>
            <a:endParaRPr kumimoji="0" lang="zh-CN" altLang="zh-CN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b="1" dirty="0"/>
          </a:p>
        </p:txBody>
      </p:sp>
    </p:spTree>
    <p:extLst>
      <p:ext uri="{BB962C8B-B14F-4D97-AF65-F5344CB8AC3E}">
        <p14:creationId xmlns:p14="http://schemas.microsoft.com/office/powerpoint/2010/main" val="33316150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76909" y="1187677"/>
            <a:ext cx="10310191" cy="2387600"/>
          </a:xfrm>
        </p:spPr>
        <p:txBody>
          <a:bodyPr/>
          <a:lstStyle/>
          <a:p>
            <a:r>
              <a:rPr lang="en-US" altLang="zh-CN" dirty="0"/>
              <a:t>Thanks</a:t>
            </a:r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3377599262"/>
      </p:ext>
    </p:extLst>
  </p:cSld>
  <p:clrMapOvr>
    <a:masterClrMapping/>
  </p:clrMapOvr>
</p:sld>
</file>

<file path=ppt/theme/theme1.xml><?xml version="1.0" encoding="utf-8"?>
<a:theme xmlns:a="http://schemas.openxmlformats.org/drawingml/2006/main" name="回顾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WUS-general summary</Template>
  <TotalTime>114643</TotalTime>
  <Words>853</Words>
  <Application>Microsoft Office PowerPoint</Application>
  <PresentationFormat>宽屏</PresentationFormat>
  <Paragraphs>183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 Unicode MS</vt:lpstr>
      <vt:lpstr>Malgun Gothic</vt:lpstr>
      <vt:lpstr>宋体</vt:lpstr>
      <vt:lpstr>Calibri</vt:lpstr>
      <vt:lpstr>Calibri Light</vt:lpstr>
      <vt:lpstr>Symbol</vt:lpstr>
      <vt:lpstr>Times New Roman</vt:lpstr>
      <vt:lpstr>Wingdings</vt:lpstr>
      <vt:lpstr>回顾</vt:lpstr>
      <vt:lpstr>Support of Ranging in Rel-18  xiaomi</vt:lpstr>
      <vt:lpstr>Introduction</vt:lpstr>
      <vt:lpstr>Introduction</vt:lpstr>
      <vt:lpstr>Introduction</vt:lpstr>
      <vt:lpstr>SA1 Progress</vt:lpstr>
      <vt:lpstr>SA1 Progress</vt:lpstr>
      <vt:lpstr>Potential Scope</vt:lpstr>
      <vt:lpstr>Thanks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Rel-16 discussion</dc:title>
  <dc:creator>Microsoft</dc:creator>
  <cp:lastModifiedBy>xiaomi</cp:lastModifiedBy>
  <cp:revision>1118</cp:revision>
  <dcterms:created xsi:type="dcterms:W3CDTF">2018-04-28T02:54:17Z</dcterms:created>
  <dcterms:modified xsi:type="dcterms:W3CDTF">2021-06-04T02:52:54Z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0590babbcacb41798a893ea8af3f1e99">
    <vt:lpwstr>CWM1Bu6r+WSazsUfjIoFcIk/FI+pBv/fV+7MfpP1nVb9FFR4HDpvPF6XiNre6wzu+bu3h30ufW/i00yOrDaCJneOg==</vt:lpwstr>
  </property>
</Properties>
</file>