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Lst>
  <p:notesMasterIdLst>
    <p:notesMasterId r:id="rId10"/>
  </p:notesMasterIdLst>
  <p:handoutMasterIdLst>
    <p:handoutMasterId r:id="rId11"/>
  </p:handoutMasterIdLst>
  <p:sldIdLst>
    <p:sldId id="314" r:id="rId5"/>
    <p:sldId id="496" r:id="rId6"/>
    <p:sldId id="497" r:id="rId7"/>
    <p:sldId id="498" r:id="rId8"/>
    <p:sldId id="346" r:id="rId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9C85"/>
    <a:srgbClr val="E14B92"/>
    <a:srgbClr val="822562"/>
    <a:srgbClr val="64B951"/>
    <a:srgbClr val="47B98E"/>
    <a:srgbClr val="4C8AC8"/>
    <a:srgbClr val="7C55A3"/>
    <a:srgbClr val="6360A8"/>
    <a:srgbClr val="6378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22" autoAdjust="0"/>
    <p:restoredTop sz="95291" autoAdjust="0"/>
  </p:normalViewPr>
  <p:slideViewPr>
    <p:cSldViewPr snapToGrid="0" snapToObjects="1">
      <p:cViewPr varScale="1">
        <p:scale>
          <a:sx n="67" d="100"/>
          <a:sy n="67" d="100"/>
        </p:scale>
        <p:origin x="945" y="42"/>
      </p:cViewPr>
      <p:guideLst>
        <p:guide orient="horz" pos="463"/>
        <p:guide orient="horz" pos="4212"/>
        <p:guide orient="horz" pos="3887"/>
        <p:guide pos="3943"/>
        <p:guide pos="2279"/>
        <p:guide pos="5452"/>
      </p:guideLst>
    </p:cSldViewPr>
  </p:slideViewPr>
  <p:notesTextViewPr>
    <p:cViewPr>
      <p:scale>
        <a:sx n="1" d="1"/>
        <a:sy n="1" d="1"/>
      </p:scale>
      <p:origin x="0" y="0"/>
    </p:cViewPr>
  </p:notesTextViewPr>
  <p:sorterViewPr>
    <p:cViewPr>
      <p:scale>
        <a:sx n="100" d="100"/>
        <a:sy n="100" d="100"/>
      </p:scale>
      <p:origin x="0" y="-1834"/>
    </p:cViewPr>
  </p:sorterViewPr>
  <p:notesViewPr>
    <p:cSldViewPr snapToGrid="0" snapToObjects="1">
      <p:cViewPr varScale="1">
        <p:scale>
          <a:sx n="79" d="100"/>
          <a:sy n="79" d="100"/>
        </p:scale>
        <p:origin x="327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6/7/2021</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6/7/2021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ED87EB-65D7-4500-873C-410831173A82}" type="slidenum">
              <a:rPr lang="en-US" smtClean="0"/>
              <a:pPr/>
              <a:t>1</a:t>
            </a:fld>
            <a:endParaRPr lang="en-US" dirty="0"/>
          </a:p>
        </p:txBody>
      </p:sp>
    </p:spTree>
    <p:extLst>
      <p:ext uri="{BB962C8B-B14F-4D97-AF65-F5344CB8AC3E}">
        <p14:creationId xmlns:p14="http://schemas.microsoft.com/office/powerpoint/2010/main" val="184910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5684"/>
            <a:ext cx="9960236" cy="2894768"/>
          </a:xfrm>
          <a:prstGeom prst="rect">
            <a:avLst/>
          </a:prstGeom>
        </p:spPr>
        <p:txBody>
          <a:bodyPr wrap="square"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5116"/>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grpSp>
        <p:nvGrpSpPr>
          <p:cNvPr id="48" name="Group 47">
            <a:extLst>
              <a:ext uri="{FF2B5EF4-FFF2-40B4-BE49-F238E27FC236}">
                <a16:creationId xmlns:a16="http://schemas.microsoft.com/office/drawing/2014/main" id="{F4B5B53C-9814-4319-B2AA-2C21FFC03C69}"/>
              </a:ext>
            </a:extLst>
          </p:cNvPr>
          <p:cNvGrpSpPr>
            <a:grpSpLocks noChangeAspect="1"/>
          </p:cNvGrpSpPr>
          <p:nvPr userDrawn="1"/>
        </p:nvGrpSpPr>
        <p:grpSpPr>
          <a:xfrm rot="16200000">
            <a:off x="9855467" y="2024677"/>
            <a:ext cx="3499241" cy="1167475"/>
            <a:chOff x="547688" y="952500"/>
            <a:chExt cx="12190413" cy="4067175"/>
          </a:xfrm>
        </p:grpSpPr>
        <p:sp>
          <p:nvSpPr>
            <p:cNvPr id="50" name="Rectangle 49">
              <a:extLst>
                <a:ext uri="{FF2B5EF4-FFF2-40B4-BE49-F238E27FC236}">
                  <a16:creationId xmlns:a16="http://schemas.microsoft.com/office/drawing/2014/main" id="{A86DAFFA-DD2C-4B45-869C-80A8537FFB18}"/>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7">
              <a:extLst>
                <a:ext uri="{FF2B5EF4-FFF2-40B4-BE49-F238E27FC236}">
                  <a16:creationId xmlns:a16="http://schemas.microsoft.com/office/drawing/2014/main" id="{26F6C622-0F1C-400B-80F7-27499D487BE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3843D85E-D61D-49D2-8C0B-2814AA27614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9">
              <a:extLst>
                <a:ext uri="{FF2B5EF4-FFF2-40B4-BE49-F238E27FC236}">
                  <a16:creationId xmlns:a16="http://schemas.microsoft.com/office/drawing/2014/main" id="{3230BEAE-88C1-454A-9CCC-1D4B1775E57B}"/>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
              <a:extLst>
                <a:ext uri="{FF2B5EF4-FFF2-40B4-BE49-F238E27FC236}">
                  <a16:creationId xmlns:a16="http://schemas.microsoft.com/office/drawing/2014/main" id="{051B78A0-6BF0-417B-86F2-F30C15214E8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DC72F71B-EE86-4EF7-B865-447B4ED71B2C}"/>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
              <a:extLst>
                <a:ext uri="{FF2B5EF4-FFF2-40B4-BE49-F238E27FC236}">
                  <a16:creationId xmlns:a16="http://schemas.microsoft.com/office/drawing/2014/main" id="{A3EC0C04-B0DD-4A32-813E-011A695342F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Freeform 5">
            <a:extLst>
              <a:ext uri="{FF2B5EF4-FFF2-40B4-BE49-F238E27FC236}">
                <a16:creationId xmlns:a16="http://schemas.microsoft.com/office/drawing/2014/main" id="{433BBA68-D2F6-45DA-B6D3-4CBDACC1E270}"/>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lumMod val="95000"/>
                  </a:schemeClr>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7593"/>
            <a:ext cx="11073384"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lumMod val="95000"/>
                  </a:schemeClr>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lumMod val="85000"/>
                  </a:schemeClr>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lumMod val="65000"/>
                  </a:schemeClr>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5767"/>
            <a:ext cx="11073384" cy="4651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p:nvPr>
        </p:nvSpPr>
        <p:spPr bwMode="gray">
          <a:xfrm>
            <a:off x="557784" y="899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6945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chemeClr val="tx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2767"/>
            <a:ext cx="11073384" cy="4654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2616"/>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57779992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2" name="Group 11"/>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348959108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9" name="TextBox 1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20" name="Group 19"/>
          <p:cNvGrpSpPr/>
          <p:nvPr userDrawn="1"/>
        </p:nvGrpSpPr>
        <p:grpSpPr>
          <a:xfrm>
            <a:off x="554338" y="6421482"/>
            <a:ext cx="734356" cy="245008"/>
            <a:chOff x="547688" y="952500"/>
            <a:chExt cx="12190413" cy="4067175"/>
          </a:xfrm>
        </p:grpSpPr>
        <p:sp>
          <p:nvSpPr>
            <p:cNvPr id="21" name="Rectangle 2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2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2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99249621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408426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2496"/>
            <a:ext cx="9960236" cy="2898648"/>
          </a:xfrm>
          <a:prstGeom prst="rect">
            <a:avLst/>
          </a:prstGeom>
        </p:spPr>
        <p:txBody>
          <a:bodyPr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8304"/>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48" name="Group 47">
            <a:extLst>
              <a:ext uri="{FF2B5EF4-FFF2-40B4-BE49-F238E27FC236}">
                <a16:creationId xmlns:a16="http://schemas.microsoft.com/office/drawing/2014/main" id="{AE4354B5-047A-475C-B07D-46E2DFF45FA8}"/>
              </a:ext>
            </a:extLst>
          </p:cNvPr>
          <p:cNvGrpSpPr>
            <a:grpSpLocks noChangeAspect="1"/>
          </p:cNvGrpSpPr>
          <p:nvPr userDrawn="1"/>
        </p:nvGrpSpPr>
        <p:grpSpPr>
          <a:xfrm rot="16200000">
            <a:off x="9855467" y="2024677"/>
            <a:ext cx="3499241" cy="1167475"/>
            <a:chOff x="547688" y="952500"/>
            <a:chExt cx="12190413" cy="4067175"/>
          </a:xfrm>
        </p:grpSpPr>
        <p:sp>
          <p:nvSpPr>
            <p:cNvPr id="95" name="Rectangle 94">
              <a:extLst>
                <a:ext uri="{FF2B5EF4-FFF2-40B4-BE49-F238E27FC236}">
                  <a16:creationId xmlns:a16="http://schemas.microsoft.com/office/drawing/2014/main" id="{33F3F616-0187-486C-92AE-8E9BB4F5D864}"/>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
              <a:extLst>
                <a:ext uri="{FF2B5EF4-FFF2-40B4-BE49-F238E27FC236}">
                  <a16:creationId xmlns:a16="http://schemas.microsoft.com/office/drawing/2014/main" id="{39D476EA-97BB-4757-AE8D-46ABA28B578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8">
              <a:extLst>
                <a:ext uri="{FF2B5EF4-FFF2-40B4-BE49-F238E27FC236}">
                  <a16:creationId xmlns:a16="http://schemas.microsoft.com/office/drawing/2014/main" id="{83FC1BD3-A3C2-46E0-8E09-0F43D0DB3EE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
              <a:extLst>
                <a:ext uri="{FF2B5EF4-FFF2-40B4-BE49-F238E27FC236}">
                  <a16:creationId xmlns:a16="http://schemas.microsoft.com/office/drawing/2014/main" id="{B07C1556-FAA5-423D-9C3E-BFD6B99A6BB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
              <a:extLst>
                <a:ext uri="{FF2B5EF4-FFF2-40B4-BE49-F238E27FC236}">
                  <a16:creationId xmlns:a16="http://schemas.microsoft.com/office/drawing/2014/main" id="{1DB9EF8A-92AF-4FB6-9EB8-BBB43909F2F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
              <a:extLst>
                <a:ext uri="{FF2B5EF4-FFF2-40B4-BE49-F238E27FC236}">
                  <a16:creationId xmlns:a16="http://schemas.microsoft.com/office/drawing/2014/main" id="{07C51CC9-E5B8-4E20-A914-408659940AB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1">
              <a:extLst>
                <a:ext uri="{FF2B5EF4-FFF2-40B4-BE49-F238E27FC236}">
                  <a16:creationId xmlns:a16="http://schemas.microsoft.com/office/drawing/2014/main" id="{B5BD15B5-4CE4-4224-95C9-541647C5394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Freeform 5">
            <a:extLst>
              <a:ext uri="{FF2B5EF4-FFF2-40B4-BE49-F238E27FC236}">
                <a16:creationId xmlns:a16="http://schemas.microsoft.com/office/drawing/2014/main" id="{8B5168CF-498E-4EAB-8120-11D6F6835047}"/>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3"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7763602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grpSp>
        <p:nvGrpSpPr>
          <p:cNvPr id="12" name="Group 11"/>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860165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chemeClr val="tx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22" name="Group 21">
            <a:extLst>
              <a:ext uri="{FF2B5EF4-FFF2-40B4-BE49-F238E27FC236}">
                <a16:creationId xmlns:a16="http://schemas.microsoft.com/office/drawing/2014/main" id="{99371872-34E0-4E87-A880-855C986DEFEB}"/>
              </a:ext>
            </a:extLst>
          </p:cNvPr>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23" name="Freeform 5">
              <a:extLst>
                <a:ext uri="{FF2B5EF4-FFF2-40B4-BE49-F238E27FC236}">
                  <a16:creationId xmlns:a16="http://schemas.microsoft.com/office/drawing/2014/main" id="{CA59E31A-C52B-4474-A5A0-530DF770A454}"/>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123B3F17-34EE-4FBA-8852-7ED07762D8EB}"/>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chemeClr val="tx1"/>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502376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TextBox 7"/>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67629703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3033321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chemeClr val="tx1"/>
        </a:solidFill>
        <a:effectLst/>
      </p:bgPr>
    </p:bg>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4" name="TextBox 13"/>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5" name="Group 14"/>
          <p:cNvGrpSpPr/>
          <p:nvPr userDrawn="1"/>
        </p:nvGrpSpPr>
        <p:grpSpPr>
          <a:xfrm>
            <a:off x="554338" y="6421482"/>
            <a:ext cx="734356" cy="245008"/>
            <a:chOff x="547688" y="952500"/>
            <a:chExt cx="12190413" cy="4067175"/>
          </a:xfrm>
        </p:grpSpPr>
        <p:sp>
          <p:nvSpPr>
            <p:cNvPr id="16" name="Rectangle 1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73737689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2592" y="2655660"/>
            <a:ext cx="6856214" cy="1544890"/>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5325" y="1676401"/>
            <a:ext cx="514508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997713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chemeClr val="tx1"/>
        </a:solidFill>
        <a:effectLst/>
      </p:bgPr>
    </p:bg>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80CD9248-0A2C-4050-B347-2980229F11A8}"/>
              </a:ext>
            </a:extLst>
          </p:cNvPr>
          <p:cNvGrpSpPr/>
          <p:nvPr userDrawn="1"/>
        </p:nvGrpSpPr>
        <p:grpSpPr>
          <a:xfrm rot="16200000">
            <a:off x="372592" y="2655660"/>
            <a:ext cx="6856214" cy="1544890"/>
            <a:chOff x="541049" y="2649538"/>
            <a:chExt cx="9285724" cy="2092325"/>
          </a:xfrm>
          <a:solidFill>
            <a:schemeClr val="bg1"/>
          </a:solidFill>
        </p:grpSpPr>
        <p:sp>
          <p:nvSpPr>
            <p:cNvPr id="54" name="Freeform 5">
              <a:extLst>
                <a:ext uri="{FF2B5EF4-FFF2-40B4-BE49-F238E27FC236}">
                  <a16:creationId xmlns:a16="http://schemas.microsoft.com/office/drawing/2014/main" id="{99FEE917-CD84-4C97-B4F9-73DFE2A473DA}"/>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78C9364A-BFFF-4F94-9D90-8A71731D6352}"/>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7">
              <a:extLst>
                <a:ext uri="{FF2B5EF4-FFF2-40B4-BE49-F238E27FC236}">
                  <a16:creationId xmlns:a16="http://schemas.microsoft.com/office/drawing/2014/main" id="{E572E624-9DE1-4F42-A7F5-36B7B8A2F63B}"/>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DD8A238C-0295-48D1-8872-FE51165DDEE4}"/>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6849E95A-0C53-4220-85E0-6DFCEA7D1C44}"/>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0">
              <a:extLst>
                <a:ext uri="{FF2B5EF4-FFF2-40B4-BE49-F238E27FC236}">
                  <a16:creationId xmlns:a16="http://schemas.microsoft.com/office/drawing/2014/main" id="{056EAF60-5381-416A-895C-D1FAED9FDFFF}"/>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11">
              <a:extLst>
                <a:ext uri="{FF2B5EF4-FFF2-40B4-BE49-F238E27FC236}">
                  <a16:creationId xmlns:a16="http://schemas.microsoft.com/office/drawing/2014/main" id="{0154DA0C-208D-4580-AFAD-81B221FB1EE9}"/>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Group 104">
            <a:extLst>
              <a:ext uri="{FF2B5EF4-FFF2-40B4-BE49-F238E27FC236}">
                <a16:creationId xmlns:a16="http://schemas.microsoft.com/office/drawing/2014/main" id="{1F1F6355-08A9-4C09-B618-1C445A02E219}"/>
              </a:ext>
            </a:extLst>
          </p:cNvPr>
          <p:cNvGrpSpPr/>
          <p:nvPr userDrawn="1"/>
        </p:nvGrpSpPr>
        <p:grpSpPr>
          <a:xfrm>
            <a:off x="7045325" y="1676401"/>
            <a:ext cx="5145087" cy="3505200"/>
            <a:chOff x="7045325" y="1676401"/>
            <a:chExt cx="5145087" cy="3505200"/>
          </a:xfrm>
        </p:grpSpPr>
        <p:sp>
          <p:nvSpPr>
            <p:cNvPr id="106" name="Freeform 5">
              <a:extLst>
                <a:ext uri="{FF2B5EF4-FFF2-40B4-BE49-F238E27FC236}">
                  <a16:creationId xmlns:a16="http://schemas.microsoft.com/office/drawing/2014/main" id="{B42EB7FA-FF17-4B14-9DA1-B0E656D461A7}"/>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107" name="Group 106">
              <a:extLst>
                <a:ext uri="{FF2B5EF4-FFF2-40B4-BE49-F238E27FC236}">
                  <a16:creationId xmlns:a16="http://schemas.microsoft.com/office/drawing/2014/main" id="{A6EECAC4-C77C-49AB-B254-48D8B0737DBE}"/>
                </a:ext>
              </a:extLst>
            </p:cNvPr>
            <p:cNvGrpSpPr/>
            <p:nvPr userDrawn="1"/>
          </p:nvGrpSpPr>
          <p:grpSpPr>
            <a:xfrm>
              <a:off x="11291887" y="1987551"/>
              <a:ext cx="590550" cy="2868613"/>
              <a:chOff x="11291887" y="1987551"/>
              <a:chExt cx="590550" cy="2868613"/>
            </a:xfrm>
          </p:grpSpPr>
          <p:sp>
            <p:nvSpPr>
              <p:cNvPr id="108" name="Freeform 6">
                <a:extLst>
                  <a:ext uri="{FF2B5EF4-FFF2-40B4-BE49-F238E27FC236}">
                    <a16:creationId xmlns:a16="http://schemas.microsoft.com/office/drawing/2014/main" id="{D00C9BBA-FC7E-4243-8134-0B959E4BB233}"/>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7">
                <a:extLst>
                  <a:ext uri="{FF2B5EF4-FFF2-40B4-BE49-F238E27FC236}">
                    <a16:creationId xmlns:a16="http://schemas.microsoft.com/office/drawing/2014/main" id="{F71F105A-138E-453C-A355-31EA2B0C8B87}"/>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
                <a:extLst>
                  <a:ext uri="{FF2B5EF4-FFF2-40B4-BE49-F238E27FC236}">
                    <a16:creationId xmlns:a16="http://schemas.microsoft.com/office/drawing/2014/main" id="{49854997-23FD-4E3C-82E8-D973E90ABF35}"/>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9">
                <a:extLst>
                  <a:ext uri="{FF2B5EF4-FFF2-40B4-BE49-F238E27FC236}">
                    <a16:creationId xmlns:a16="http://schemas.microsoft.com/office/drawing/2014/main" id="{DFC48EA1-BF0E-478F-9540-C906E2ADBE10}"/>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0">
                <a:extLst>
                  <a:ext uri="{FF2B5EF4-FFF2-40B4-BE49-F238E27FC236}">
                    <a16:creationId xmlns:a16="http://schemas.microsoft.com/office/drawing/2014/main" id="{66D58043-225E-4AF1-86C5-EAC10AA263B5}"/>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
                <a:extLst>
                  <a:ext uri="{FF2B5EF4-FFF2-40B4-BE49-F238E27FC236}">
                    <a16:creationId xmlns:a16="http://schemas.microsoft.com/office/drawing/2014/main" id="{3EDD390D-BF7B-4689-9B90-0E8DC4C75E16}"/>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66967236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798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59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432C42-C503-4377-BB33-3F712184FDC8}" type="datetimeFigureOut">
              <a:rPr lang="en-US" smtClean="0"/>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3AAA24-5731-44D5-B484-69A48E0ADF3B}" type="slidenum">
              <a:rPr lang="en-US" smtClean="0"/>
              <a:t>‹#›</a:t>
            </a:fld>
            <a:endParaRPr lang="en-US"/>
          </a:p>
        </p:txBody>
      </p:sp>
    </p:spTree>
    <p:extLst>
      <p:ext uri="{BB962C8B-B14F-4D97-AF65-F5344CB8AC3E}">
        <p14:creationId xmlns:p14="http://schemas.microsoft.com/office/powerpoint/2010/main" val="223483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chemeClr val="tx1"/>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0"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5" name="TextBox 4"/>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6" name="Group 5"/>
          <p:cNvGrpSpPr/>
          <p:nvPr userDrawn="1"/>
        </p:nvGrpSpPr>
        <p:grpSpPr>
          <a:xfrm>
            <a:off x="554338" y="6421482"/>
            <a:ext cx="734356" cy="245008"/>
            <a:chOff x="547688" y="952500"/>
            <a:chExt cx="12190413" cy="4067175"/>
          </a:xfrm>
        </p:grpSpPr>
        <p:sp>
          <p:nvSpPr>
            <p:cNvPr id="7" name="Rectangle 6"/>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10"/>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229032212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56789"/>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chemeClr val="tx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992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3624"/>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8880"/>
            <a:ext cx="11073384" cy="4906726"/>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396214"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
        <p:nvSpPr>
          <p:cNvPr id="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userDrawn="1"/>
        </p:nvGrpSpPr>
        <p:grpSpPr>
          <a:xfrm>
            <a:off x="554338" y="6421482"/>
            <a:ext cx="734356"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23" r:id="rId2"/>
    <p:sldLayoutId id="2147483670" r:id="rId3"/>
    <p:sldLayoutId id="2147483740" r:id="rId4"/>
    <p:sldLayoutId id="2147483654" r:id="rId5"/>
    <p:sldLayoutId id="2147483725" r:id="rId6"/>
    <p:sldLayoutId id="2147483738" r:id="rId7"/>
    <p:sldLayoutId id="2147483739" r:id="rId8"/>
    <p:sldLayoutId id="2147483661" r:id="rId9"/>
    <p:sldLayoutId id="2147483726" r:id="rId10"/>
    <p:sldLayoutId id="2147483673" r:id="rId11"/>
    <p:sldLayoutId id="2147483727" r:id="rId12"/>
    <p:sldLayoutId id="2147483662" r:id="rId13"/>
    <p:sldLayoutId id="2147483728" r:id="rId14"/>
    <p:sldLayoutId id="2147483736" r:id="rId15"/>
    <p:sldLayoutId id="2147483737" r:id="rId16"/>
    <p:sldLayoutId id="2147483691" r:id="rId17"/>
    <p:sldLayoutId id="2147483729" r:id="rId18"/>
    <p:sldLayoutId id="2147483692" r:id="rId19"/>
    <p:sldLayoutId id="2147483730" r:id="rId20"/>
    <p:sldLayoutId id="2147483711" r:id="rId21"/>
    <p:sldLayoutId id="2147483731" r:id="rId22"/>
    <p:sldLayoutId id="2147483722" r:id="rId23"/>
    <p:sldLayoutId id="2147483732" r:id="rId24"/>
    <p:sldLayoutId id="2147483657" r:id="rId25"/>
    <p:sldLayoutId id="2147483733" r:id="rId26"/>
    <p:sldLayoutId id="2147483659" r:id="rId27"/>
    <p:sldLayoutId id="2147483734" r:id="rId28"/>
    <p:sldLayoutId id="2147483668" r:id="rId29"/>
    <p:sldLayoutId id="2147483735" r:id="rId30"/>
    <p:sldLayoutId id="2147483742" r:id="rId31"/>
  </p:sldLayoutIdLst>
  <p:transition spd="med"/>
  <p:hf hd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4286" y="4031674"/>
            <a:ext cx="9960236" cy="1654232"/>
          </a:xfrm>
        </p:spPr>
        <p:txBody>
          <a:bodyPr/>
          <a:lstStyle/>
          <a:p>
            <a:br>
              <a:rPr lang="en-US" sz="6600" dirty="0"/>
            </a:br>
            <a:r>
              <a:rPr lang="en-US" sz="4000" dirty="0"/>
              <a:t>Considerations on SON related enhancements in Rel-18</a:t>
            </a:r>
            <a:endParaRPr lang="en-US" sz="4000" dirty="0">
              <a:solidFill>
                <a:schemeClr val="bg1">
                  <a:lumMod val="95000"/>
                </a:schemeClr>
              </a:solidFill>
            </a:endParaRPr>
          </a:p>
        </p:txBody>
      </p:sp>
      <p:sp>
        <p:nvSpPr>
          <p:cNvPr id="4" name="Subtitle 5">
            <a:extLst>
              <a:ext uri="{FF2B5EF4-FFF2-40B4-BE49-F238E27FC236}">
                <a16:creationId xmlns:a16="http://schemas.microsoft.com/office/drawing/2014/main" id="{BC0D48DB-E0B1-4023-A513-72CDDFEEF102}"/>
              </a:ext>
            </a:extLst>
          </p:cNvPr>
          <p:cNvSpPr txBox="1">
            <a:spLocks/>
          </p:cNvSpPr>
          <p:nvPr/>
        </p:nvSpPr>
        <p:spPr bwMode="gray">
          <a:xfrm>
            <a:off x="548639" y="5569431"/>
            <a:ext cx="5168669" cy="457200"/>
          </a:xfrm>
          <a:prstGeom prst="rect">
            <a:avLst/>
          </a:prstGeom>
        </p:spPr>
        <p:txBody>
          <a:bodyPr lIns="0" tIns="0" rIns="0" bIns="0" anchor="b" anchorCtr="0"/>
          <a:lstStyle>
            <a:lvl1pPr marL="0" indent="0" algn="l" defTabSz="1218987" rtl="0" eaLnBrk="1" latinLnBrk="0" hangingPunct="1">
              <a:lnSpc>
                <a:spcPct val="90000"/>
              </a:lnSpc>
              <a:spcBef>
                <a:spcPct val="0"/>
              </a:spcBef>
              <a:buClr>
                <a:schemeClr val="tx2"/>
              </a:buClr>
              <a:buFont typeface="Wingdings" pitchFamily="2" charset="2"/>
              <a:buNone/>
              <a:defRPr lang="en-US" sz="2600" b="0" kern="1200" cap="none" spc="0" baseline="0" dirty="0">
                <a:solidFill>
                  <a:schemeClr val="tx1"/>
                </a:solidFill>
                <a:latin typeface="Arial" pitchFamily="34" charset="0"/>
                <a:ea typeface="+mn-ea"/>
                <a:cs typeface="Arial" pitchFamily="34" charset="0"/>
              </a:defRPr>
            </a:lvl1pPr>
            <a:lvl2pPr marL="609493" indent="0" algn="ctr" defTabSz="1218987" rtl="0" eaLnBrk="1" latinLnBrk="0" hangingPunct="1">
              <a:spcBef>
                <a:spcPct val="20000"/>
              </a:spcBef>
              <a:buClr>
                <a:schemeClr val="tx2"/>
              </a:buClr>
              <a:buFont typeface="Wingdings" pitchFamily="2" charset="2"/>
              <a:buNone/>
              <a:defRPr sz="3700" kern="1200">
                <a:solidFill>
                  <a:schemeClr val="tx1">
                    <a:tint val="75000"/>
                  </a:schemeClr>
                </a:solidFill>
                <a:latin typeface="Arial" pitchFamily="34" charset="0"/>
                <a:ea typeface="+mn-ea"/>
                <a:cs typeface="Arial" pitchFamily="34" charset="0"/>
              </a:defRPr>
            </a:lvl2pPr>
            <a:lvl3pPr marL="1218987" indent="0" algn="ctr" defTabSz="1218987" rtl="0" eaLnBrk="1" latinLnBrk="0" hangingPunct="1">
              <a:spcBef>
                <a:spcPct val="20000"/>
              </a:spcBef>
              <a:buClr>
                <a:schemeClr val="tx2"/>
              </a:buClr>
              <a:buFont typeface="Wingdings" pitchFamily="2" charset="2"/>
              <a:buNone/>
              <a:defRPr sz="3200" kern="1200">
                <a:solidFill>
                  <a:schemeClr val="tx1">
                    <a:tint val="75000"/>
                  </a:schemeClr>
                </a:solidFill>
                <a:latin typeface="Arial" pitchFamily="34" charset="0"/>
                <a:ea typeface="+mn-ea"/>
                <a:cs typeface="Arial" pitchFamily="34" charset="0"/>
              </a:defRPr>
            </a:lvl3pPr>
            <a:lvl4pPr marL="1828480"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4pPr>
            <a:lvl5pPr marL="2437973"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5pPr>
            <a:lvl6pPr marL="304746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56960"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66453"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7594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r>
              <a:rPr lang="en-US" sz="1600"/>
              <a:t> 5G Team / Lenovo Research / MBG</a:t>
            </a:r>
          </a:p>
        </p:txBody>
      </p:sp>
      <p:sp>
        <p:nvSpPr>
          <p:cNvPr id="8" name="Title 1">
            <a:extLst>
              <a:ext uri="{FF2B5EF4-FFF2-40B4-BE49-F238E27FC236}">
                <a16:creationId xmlns:a16="http://schemas.microsoft.com/office/drawing/2014/main" id="{DA1E2E74-E5F8-408C-8905-A141C4A0B56C}"/>
              </a:ext>
            </a:extLst>
          </p:cNvPr>
          <p:cNvSpPr txBox="1">
            <a:spLocks/>
          </p:cNvSpPr>
          <p:nvPr/>
        </p:nvSpPr>
        <p:spPr bwMode="black">
          <a:xfrm>
            <a:off x="475657" y="1569251"/>
            <a:ext cx="9544498" cy="7076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1999" b="1" dirty="0">
                <a:solidFill>
                  <a:schemeClr val="bg1">
                    <a:lumMod val="95000"/>
                  </a:schemeClr>
                </a:solidFill>
                <a:latin typeface="Arial Nova Light" panose="020B0304020202020204" pitchFamily="34" charset="0"/>
                <a:ea typeface="Arial" charset="0"/>
                <a:cs typeface="Arial" charset="0"/>
              </a:rPr>
              <a:t>3GPP TSG RAN Rel-18 workshop		                  RWS-210263</a:t>
            </a:r>
          </a:p>
          <a:p>
            <a:pPr>
              <a:lnSpc>
                <a:spcPct val="100000"/>
              </a:lnSpc>
            </a:pPr>
            <a:r>
              <a:rPr lang="en-US" sz="1999" b="1" dirty="0">
                <a:solidFill>
                  <a:schemeClr val="bg1">
                    <a:lumMod val="95000"/>
                  </a:schemeClr>
                </a:solidFill>
                <a:latin typeface="Arial Nova Light" panose="020B0304020202020204" pitchFamily="34" charset="0"/>
                <a:ea typeface="Arial" charset="0"/>
                <a:cs typeface="Arial" charset="0"/>
              </a:rPr>
              <a:t>Electronic Meeting, Jun 28 –  July 2, 2021</a:t>
            </a:r>
          </a:p>
        </p:txBody>
      </p:sp>
      <p:sp>
        <p:nvSpPr>
          <p:cNvPr id="9" name="Title 4">
            <a:extLst>
              <a:ext uri="{FF2B5EF4-FFF2-40B4-BE49-F238E27FC236}">
                <a16:creationId xmlns:a16="http://schemas.microsoft.com/office/drawing/2014/main" id="{8F7ED702-7887-4449-B1D4-2947AAC566AD}"/>
              </a:ext>
            </a:extLst>
          </p:cNvPr>
          <p:cNvSpPr txBox="1">
            <a:spLocks/>
          </p:cNvSpPr>
          <p:nvPr/>
        </p:nvSpPr>
        <p:spPr bwMode="gray">
          <a:xfrm>
            <a:off x="604286" y="2572734"/>
            <a:ext cx="9544498"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a:lnSpc>
                <a:spcPct val="100000"/>
              </a:lnSpc>
            </a:pPr>
            <a:r>
              <a:rPr lang="en-US" sz="1999" b="0" dirty="0">
                <a:solidFill>
                  <a:schemeClr val="bg1">
                    <a:lumMod val="95000"/>
                  </a:schemeClr>
                </a:solidFill>
                <a:latin typeface="Arial Nova Light" panose="020B0304020202020204" pitchFamily="34" charset="0"/>
              </a:rPr>
              <a:t>Agenda Item:		4.1</a:t>
            </a:r>
          </a:p>
          <a:p>
            <a:pPr>
              <a:lnSpc>
                <a:spcPct val="100000"/>
              </a:lnSpc>
            </a:pPr>
            <a:r>
              <a:rPr lang="en-US" sz="1999" b="0" dirty="0">
                <a:solidFill>
                  <a:schemeClr val="bg1">
                    <a:lumMod val="95000"/>
                  </a:schemeClr>
                </a:solidFill>
                <a:latin typeface="Arial Nova Light" panose="020B0304020202020204" pitchFamily="34" charset="0"/>
              </a:rPr>
              <a:t>Source:			Lenovo, Motorola Mobility</a:t>
            </a:r>
          </a:p>
          <a:p>
            <a:pPr>
              <a:lnSpc>
                <a:spcPct val="100000"/>
              </a:lnSpc>
            </a:pPr>
            <a:r>
              <a:rPr lang="en-US" sz="1999" b="0" dirty="0">
                <a:solidFill>
                  <a:schemeClr val="bg1">
                    <a:lumMod val="95000"/>
                  </a:schemeClr>
                </a:solidFill>
                <a:latin typeface="Arial Nova Light" panose="020B0304020202020204" pitchFamily="34" charset="0"/>
              </a:rPr>
              <a:t>Document  for:		Discussion</a:t>
            </a:r>
          </a:p>
        </p:txBody>
      </p:sp>
    </p:spTree>
    <p:extLst>
      <p:ext uri="{BB962C8B-B14F-4D97-AF65-F5344CB8AC3E}">
        <p14:creationId xmlns:p14="http://schemas.microsoft.com/office/powerpoint/2010/main" val="25163934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p:txBody>
          <a:bodyPr/>
          <a:lstStyle/>
          <a:p>
            <a:r>
              <a:rPr lang="en-US" sz="3600" dirty="0">
                <a:solidFill>
                  <a:schemeClr val="bg1">
                    <a:lumMod val="95000"/>
                  </a:schemeClr>
                </a:solidFill>
              </a:rPr>
              <a:t>Use Cases for SON Related Enhancements (1)</a:t>
            </a:r>
          </a:p>
        </p:txBody>
      </p:sp>
      <p:sp>
        <p:nvSpPr>
          <p:cNvPr id="3" name="Content Placeholder 2">
            <a:extLst>
              <a:ext uri="{FF2B5EF4-FFF2-40B4-BE49-F238E27FC236}">
                <a16:creationId xmlns:a16="http://schemas.microsoft.com/office/drawing/2014/main" id="{A4E41F0D-CEC3-444D-96EC-8A8DF83C8613}"/>
              </a:ext>
            </a:extLst>
          </p:cNvPr>
          <p:cNvSpPr>
            <a:spLocks noGrp="1"/>
          </p:cNvSpPr>
          <p:nvPr>
            <p:ph sz="half" idx="1"/>
          </p:nvPr>
        </p:nvSpPr>
        <p:spPr>
          <a:xfrm>
            <a:off x="548639" y="923544"/>
            <a:ext cx="11305310" cy="5378115"/>
          </a:xfrm>
        </p:spPr>
        <p:txBody>
          <a:bodyPr/>
          <a:lstStyle/>
          <a:p>
            <a:pPr marL="342900" indent="-342900">
              <a:spcBef>
                <a:spcPct val="20000"/>
              </a:spcBef>
              <a:buFont typeface="Wingdings" panose="05000000000000000000" pitchFamily="2" charset="2"/>
              <a:buChar char="v"/>
              <a:defRPr/>
            </a:pPr>
            <a:r>
              <a:rPr lang="en-US" altLang="zh-CN" b="1" dirty="0">
                <a:solidFill>
                  <a:srgbClr val="FFC000"/>
                </a:solidFill>
              </a:rPr>
              <a:t>MRO enhancements for CPAC :</a:t>
            </a:r>
          </a:p>
          <a:p>
            <a:pPr marL="780943" lvl="1" indent="-342900">
              <a:spcBef>
                <a:spcPct val="20000"/>
              </a:spcBef>
              <a:spcAft>
                <a:spcPts val="600"/>
              </a:spcAft>
              <a:buFont typeface="Wingdings" panose="05000000000000000000" pitchFamily="2" charset="2"/>
              <a:buChar char="v"/>
              <a:defRPr/>
            </a:pPr>
            <a:r>
              <a:rPr lang="en-US" altLang="zh-CN" sz="1600" dirty="0">
                <a:solidFill>
                  <a:schemeClr val="bg1"/>
                </a:solidFill>
                <a:latin typeface="+mn-lt"/>
                <a:cs typeface="Segoe UI Semilight" panose="020B0402040204020203" pitchFamily="34" charset="0"/>
              </a:rPr>
              <a:t>In Rel-17, MRO enhancements for CHO is supported. However, MRO enhancements for CPAC (including conditional intra-SN </a:t>
            </a:r>
            <a:r>
              <a:rPr lang="en-US" altLang="zh-CN" sz="1600" dirty="0" err="1">
                <a:solidFill>
                  <a:schemeClr val="bg1"/>
                </a:solidFill>
                <a:latin typeface="+mn-lt"/>
                <a:cs typeface="Segoe UI Semilight" panose="020B0402040204020203" pitchFamily="34" charset="0"/>
              </a:rPr>
              <a:t>PSCell</a:t>
            </a:r>
            <a:r>
              <a:rPr lang="en-US" altLang="zh-CN" sz="1600" dirty="0">
                <a:solidFill>
                  <a:schemeClr val="bg1"/>
                </a:solidFill>
                <a:latin typeface="+mn-lt"/>
                <a:cs typeface="Segoe UI Semilight" panose="020B0402040204020203" pitchFamily="34" charset="0"/>
              </a:rPr>
              <a:t> change, conditional inter-SN </a:t>
            </a:r>
            <a:r>
              <a:rPr lang="en-US" altLang="zh-CN" sz="1600" dirty="0" err="1">
                <a:solidFill>
                  <a:schemeClr val="bg1"/>
                </a:solidFill>
                <a:latin typeface="+mn-lt"/>
                <a:cs typeface="Segoe UI Semilight" panose="020B0402040204020203" pitchFamily="34" charset="0"/>
              </a:rPr>
              <a:t>PSCell</a:t>
            </a:r>
            <a:r>
              <a:rPr lang="en-US" altLang="zh-CN" sz="1600" dirty="0">
                <a:solidFill>
                  <a:schemeClr val="bg1"/>
                </a:solidFill>
                <a:latin typeface="+mn-lt"/>
                <a:cs typeface="Segoe UI Semilight" panose="020B0402040204020203" pitchFamily="34" charset="0"/>
              </a:rPr>
              <a:t> addition, conditional inter-SN </a:t>
            </a:r>
            <a:r>
              <a:rPr lang="en-US" altLang="zh-CN" sz="1600" dirty="0" err="1">
                <a:solidFill>
                  <a:schemeClr val="bg1"/>
                </a:solidFill>
                <a:latin typeface="+mn-lt"/>
                <a:cs typeface="Segoe UI Semilight" panose="020B0402040204020203" pitchFamily="34" charset="0"/>
              </a:rPr>
              <a:t>PSCell</a:t>
            </a:r>
            <a:r>
              <a:rPr lang="en-US" altLang="zh-CN" sz="1600" dirty="0">
                <a:solidFill>
                  <a:schemeClr val="bg1"/>
                </a:solidFill>
                <a:latin typeface="+mn-lt"/>
                <a:cs typeface="Segoe UI Semilight" panose="020B0402040204020203" pitchFamily="34" charset="0"/>
              </a:rPr>
              <a:t> Change ) have been deprioritized due to timeline. The CPAC failure type definition and detection should be supported for MRO enhancements for CPAC.</a:t>
            </a:r>
          </a:p>
          <a:p>
            <a:pPr marL="342900" indent="-342900">
              <a:spcBef>
                <a:spcPct val="20000"/>
              </a:spcBef>
              <a:buFont typeface="Wingdings" panose="05000000000000000000" pitchFamily="2" charset="2"/>
              <a:buChar char="v"/>
              <a:defRPr/>
            </a:pPr>
            <a:r>
              <a:rPr lang="en-US" altLang="zh-CN" b="1" dirty="0">
                <a:solidFill>
                  <a:srgbClr val="FFC000"/>
                </a:solidFill>
              </a:rPr>
              <a:t>Successful </a:t>
            </a:r>
            <a:r>
              <a:rPr lang="en-US" altLang="zh-CN" b="1" dirty="0" err="1">
                <a:solidFill>
                  <a:srgbClr val="FFC000"/>
                </a:solidFill>
              </a:rPr>
              <a:t>PSCell</a:t>
            </a:r>
            <a:r>
              <a:rPr lang="en-US" altLang="zh-CN" b="1" dirty="0">
                <a:solidFill>
                  <a:srgbClr val="FFC000"/>
                </a:solidFill>
              </a:rPr>
              <a:t> Change Reporting</a:t>
            </a:r>
          </a:p>
          <a:p>
            <a:pPr marL="780943" lvl="1" indent="-342900">
              <a:spcBef>
                <a:spcPct val="20000"/>
              </a:spcBef>
              <a:spcAft>
                <a:spcPts val="600"/>
              </a:spcAft>
              <a:buFont typeface="Wingdings" panose="05000000000000000000" pitchFamily="2" charset="2"/>
              <a:buChar char="v"/>
              <a:defRPr/>
            </a:pPr>
            <a:r>
              <a:rPr lang="en-GB" altLang="zh-CN" sz="1600" dirty="0">
                <a:solidFill>
                  <a:schemeClr val="bg1"/>
                </a:solidFill>
                <a:latin typeface="+mn-lt"/>
                <a:cs typeface="Segoe UI Semilight" panose="020B0402040204020203" pitchFamily="34" charset="0"/>
              </a:rPr>
              <a:t>The MRO function is enhanced to provide a more robust mobility via reporting approximate failure events observed during successful handovers in </a:t>
            </a:r>
            <a:r>
              <a:rPr lang="en-US" altLang="zh-CN" sz="1600" dirty="0">
                <a:solidFill>
                  <a:schemeClr val="bg1"/>
                </a:solidFill>
                <a:latin typeface="+mn-lt"/>
                <a:cs typeface="Segoe UI Semilight" panose="020B0402040204020203" pitchFamily="34" charset="0"/>
              </a:rPr>
              <a:t>Rel-17</a:t>
            </a:r>
            <a:r>
              <a:rPr lang="en-GB" altLang="zh-CN" sz="1600" dirty="0">
                <a:solidFill>
                  <a:schemeClr val="bg1"/>
                </a:solidFill>
                <a:latin typeface="+mn-lt"/>
                <a:cs typeface="Segoe UI Semilight" panose="020B0402040204020203" pitchFamily="34" charset="0"/>
              </a:rPr>
              <a:t>. Successful </a:t>
            </a:r>
            <a:r>
              <a:rPr lang="en-GB" altLang="zh-CN" sz="1600" dirty="0" err="1">
                <a:solidFill>
                  <a:schemeClr val="bg1"/>
                </a:solidFill>
                <a:latin typeface="+mn-lt"/>
                <a:cs typeface="Segoe UI Semilight" panose="020B0402040204020203" pitchFamily="34" charset="0"/>
              </a:rPr>
              <a:t>PSCell</a:t>
            </a:r>
            <a:r>
              <a:rPr lang="en-GB" altLang="zh-CN" sz="1600" dirty="0">
                <a:solidFill>
                  <a:schemeClr val="bg1"/>
                </a:solidFill>
                <a:latin typeface="+mn-lt"/>
                <a:cs typeface="Segoe UI Semilight" panose="020B0402040204020203" pitchFamily="34" charset="0"/>
              </a:rPr>
              <a:t> change reporting function is also beneficial for mobility robustness via reporting approximate failure events observed during </a:t>
            </a:r>
            <a:r>
              <a:rPr lang="en-GB" altLang="zh-CN" sz="1600" dirty="0" err="1">
                <a:solidFill>
                  <a:schemeClr val="bg1"/>
                </a:solidFill>
                <a:latin typeface="+mn-lt"/>
                <a:cs typeface="Segoe UI Semilight" panose="020B0402040204020203" pitchFamily="34" charset="0"/>
              </a:rPr>
              <a:t>PSCell</a:t>
            </a:r>
            <a:r>
              <a:rPr lang="en-GB" altLang="zh-CN" sz="1600" dirty="0">
                <a:solidFill>
                  <a:schemeClr val="bg1"/>
                </a:solidFill>
                <a:latin typeface="+mn-lt"/>
                <a:cs typeface="Segoe UI Semilight" panose="020B0402040204020203" pitchFamily="34" charset="0"/>
              </a:rPr>
              <a:t> change, which should be supported in Rel-18. </a:t>
            </a:r>
          </a:p>
          <a:p>
            <a:pPr marL="342900" lvl="1" indent="-342900">
              <a:spcBef>
                <a:spcPct val="20000"/>
              </a:spcBef>
              <a:buFont typeface="Wingdings" panose="05000000000000000000" pitchFamily="2" charset="2"/>
              <a:buChar char="v"/>
              <a:defRPr/>
            </a:pPr>
            <a:r>
              <a:rPr lang="en-US" altLang="zh-CN" sz="2000" b="1" dirty="0">
                <a:solidFill>
                  <a:srgbClr val="FFC000"/>
                </a:solidFill>
              </a:rPr>
              <a:t>MRO for fast MCG recovery (if it will not be supported in Rel-17)</a:t>
            </a:r>
          </a:p>
          <a:p>
            <a:pPr marL="780943" lvl="1" indent="-342900">
              <a:spcBef>
                <a:spcPct val="20000"/>
              </a:spcBef>
              <a:spcAft>
                <a:spcPts val="600"/>
              </a:spcAft>
              <a:buFont typeface="Wingdings" panose="05000000000000000000" pitchFamily="2" charset="2"/>
              <a:buChar char="v"/>
              <a:defRPr/>
            </a:pPr>
            <a:r>
              <a:rPr lang="en-GB" altLang="zh-CN" sz="1600" dirty="0">
                <a:solidFill>
                  <a:schemeClr val="bg1"/>
                </a:solidFill>
                <a:latin typeface="+mn-lt"/>
                <a:cs typeface="Segoe UI Semilight" panose="020B0402040204020203" pitchFamily="34" charset="0"/>
              </a:rPr>
              <a:t>This fast MCG link recovery procedure is designed for UE to inform the MN about RLF on MCG via SN in Rel-16. A UE may experience failed fast MCG link recovery before re-establishment procedure and the UE may be hand-overed to a new target MN during fast MCG link recovery. It makes sense that the UE reports fast MCG link recovery information to the network for MCG failure diagnose. </a:t>
            </a:r>
            <a:endParaRPr lang="en-US" altLang="zh-CN" sz="1600" dirty="0">
              <a:solidFill>
                <a:schemeClr val="bg1"/>
              </a:solidFill>
              <a:latin typeface="+mn-lt"/>
              <a:cs typeface="Segoe UI Semilight" panose="020B0402040204020203" pitchFamily="34" charset="0"/>
            </a:endParaRPr>
          </a:p>
          <a:p>
            <a:pPr marL="342900" lvl="1" indent="-342900">
              <a:spcBef>
                <a:spcPct val="20000"/>
              </a:spcBef>
              <a:buFont typeface="Wingdings" panose="05000000000000000000" pitchFamily="2" charset="2"/>
              <a:buChar char="v"/>
              <a:defRPr/>
            </a:pPr>
            <a:r>
              <a:rPr lang="en-US" altLang="zh-CN" sz="2000" b="1" dirty="0">
                <a:solidFill>
                  <a:srgbClr val="FFC000"/>
                </a:solidFill>
              </a:rPr>
              <a:t>MRO for Inter-RAT HO from NR to E-UTRA for voice fallback</a:t>
            </a:r>
          </a:p>
          <a:p>
            <a:pPr marL="780943" lvl="1" indent="-342900">
              <a:spcBef>
                <a:spcPct val="20000"/>
              </a:spcBef>
              <a:spcAft>
                <a:spcPts val="600"/>
              </a:spcAft>
              <a:buFont typeface="Wingdings" panose="05000000000000000000" pitchFamily="2" charset="2"/>
              <a:buChar char="v"/>
              <a:defRPr/>
            </a:pPr>
            <a:r>
              <a:rPr lang="en-US" altLang="zh-CN" sz="1600" dirty="0">
                <a:solidFill>
                  <a:schemeClr val="bg1"/>
                </a:solidFill>
                <a:latin typeface="+mn-lt"/>
                <a:cs typeface="Segoe UI Semilight" panose="020B0402040204020203" pitchFamily="34" charset="0"/>
              </a:rPr>
              <a:t>Inter-RAT handover from NR to E-UTRA for voice fallback:</a:t>
            </a:r>
            <a:r>
              <a:rPr lang="zh-CN" altLang="en-US" sz="1600" dirty="0">
                <a:solidFill>
                  <a:schemeClr val="bg1"/>
                </a:solidFill>
                <a:latin typeface="+mn-lt"/>
                <a:cs typeface="Segoe UI Semilight" panose="020B0402040204020203" pitchFamily="34" charset="0"/>
              </a:rPr>
              <a:t> </a:t>
            </a:r>
            <a:r>
              <a:rPr lang="en-US" altLang="zh-CN" sz="1600" dirty="0">
                <a:solidFill>
                  <a:schemeClr val="bg1"/>
                </a:solidFill>
                <a:latin typeface="+mn-lt"/>
                <a:cs typeface="Segoe UI Semilight" panose="020B0402040204020203" pitchFamily="34" charset="0"/>
              </a:rPr>
              <a:t>the </a:t>
            </a:r>
            <a:r>
              <a:rPr lang="en-US" altLang="zh-CN" sz="1600" dirty="0" err="1">
                <a:solidFill>
                  <a:schemeClr val="bg1"/>
                </a:solidFill>
                <a:latin typeface="+mn-lt"/>
                <a:cs typeface="Segoe UI Semilight" panose="020B0402040204020203" pitchFamily="34" charset="0"/>
              </a:rPr>
              <a:t>voiceFallbackIndication</a:t>
            </a:r>
            <a:r>
              <a:rPr lang="en-US" altLang="zh-CN" sz="1600" dirty="0">
                <a:solidFill>
                  <a:schemeClr val="bg1"/>
                </a:solidFill>
                <a:latin typeface="+mn-lt"/>
                <a:cs typeface="Segoe UI Semilight" panose="020B0402040204020203" pitchFamily="34" charset="0"/>
              </a:rPr>
              <a:t> IE is introduced to be included in the </a:t>
            </a:r>
            <a:r>
              <a:rPr lang="en-US" altLang="zh-CN" sz="1600" dirty="0" err="1">
                <a:solidFill>
                  <a:schemeClr val="bg1"/>
                </a:solidFill>
                <a:latin typeface="+mn-lt"/>
                <a:cs typeface="Segoe UI Semilight" panose="020B0402040204020203" pitchFamily="34" charset="0"/>
              </a:rPr>
              <a:t>MobilityFromNRCommand</a:t>
            </a:r>
            <a:r>
              <a:rPr lang="en-US" altLang="zh-CN" sz="1600" dirty="0">
                <a:solidFill>
                  <a:schemeClr val="bg1"/>
                </a:solidFill>
                <a:latin typeface="+mn-lt"/>
                <a:cs typeface="Segoe UI Semilight" panose="020B0402040204020203" pitchFamily="34" charset="0"/>
              </a:rPr>
              <a:t> message for voice fallback purpose. UE shall select a suitable E-UTRA cell in priority after Inter-RAT HO failure happens. </a:t>
            </a:r>
            <a:r>
              <a:rPr lang="en-GB" altLang="zh-CN" sz="1600" dirty="0">
                <a:solidFill>
                  <a:schemeClr val="bg1"/>
                </a:solidFill>
                <a:latin typeface="+mn-lt"/>
                <a:cs typeface="Segoe UI Semilight" panose="020B0402040204020203" pitchFamily="34" charset="0"/>
              </a:rPr>
              <a:t>Failure reporting of Inter-RAT handover from NR to E-UTRA with the voice fallback purpose should be helpful.</a:t>
            </a:r>
            <a:endParaRPr lang="en-US" altLang="zh-CN" sz="1600" dirty="0">
              <a:solidFill>
                <a:schemeClr val="bg1"/>
              </a:solidFill>
              <a:latin typeface="+mn-lt"/>
              <a:cs typeface="Segoe UI Semilight" panose="020B0402040204020203" pitchFamily="34" charset="0"/>
            </a:endParaRPr>
          </a:p>
          <a:p>
            <a:pPr lvl="1" algn="just">
              <a:lnSpc>
                <a:spcPct val="100000"/>
              </a:lnSpc>
              <a:spcBef>
                <a:spcPts val="0"/>
              </a:spcBef>
            </a:pPr>
            <a:endParaRPr lang="en-US" altLang="zh-CN" sz="2000" dirty="0">
              <a:solidFill>
                <a:schemeClr val="bg1"/>
              </a:solidFill>
            </a:endParaRPr>
          </a:p>
          <a:p>
            <a:pPr lvl="1" algn="just">
              <a:lnSpc>
                <a:spcPct val="100000"/>
              </a:lnSpc>
              <a:spcBef>
                <a:spcPts val="0"/>
              </a:spcBef>
            </a:pPr>
            <a:endParaRPr lang="en-US" altLang="zh-CN" sz="2000" dirty="0">
              <a:solidFill>
                <a:schemeClr val="bg1"/>
              </a:solidFill>
            </a:endParaRPr>
          </a:p>
        </p:txBody>
      </p:sp>
    </p:spTree>
    <p:extLst>
      <p:ext uri="{BB962C8B-B14F-4D97-AF65-F5344CB8AC3E}">
        <p14:creationId xmlns:p14="http://schemas.microsoft.com/office/powerpoint/2010/main" val="178923079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p:txBody>
          <a:bodyPr/>
          <a:lstStyle/>
          <a:p>
            <a:r>
              <a:rPr lang="en-US" sz="3600" dirty="0">
                <a:solidFill>
                  <a:schemeClr val="bg1">
                    <a:lumMod val="95000"/>
                  </a:schemeClr>
                </a:solidFill>
              </a:rPr>
              <a:t>Use Cases for SON Related Enhancements (2)</a:t>
            </a:r>
          </a:p>
        </p:txBody>
      </p:sp>
      <p:sp>
        <p:nvSpPr>
          <p:cNvPr id="3" name="Content Placeholder 2">
            <a:extLst>
              <a:ext uri="{FF2B5EF4-FFF2-40B4-BE49-F238E27FC236}">
                <a16:creationId xmlns:a16="http://schemas.microsoft.com/office/drawing/2014/main" id="{A4E41F0D-CEC3-444D-96EC-8A8DF83C8613}"/>
              </a:ext>
            </a:extLst>
          </p:cNvPr>
          <p:cNvSpPr>
            <a:spLocks noGrp="1"/>
          </p:cNvSpPr>
          <p:nvPr>
            <p:ph sz="half" idx="1"/>
          </p:nvPr>
        </p:nvSpPr>
        <p:spPr>
          <a:xfrm>
            <a:off x="548639" y="923544"/>
            <a:ext cx="11305310" cy="5378115"/>
          </a:xfrm>
        </p:spPr>
        <p:txBody>
          <a:bodyPr/>
          <a:lstStyle/>
          <a:p>
            <a:pPr marL="342900" indent="-342900">
              <a:spcBef>
                <a:spcPct val="20000"/>
              </a:spcBef>
              <a:buFont typeface="Wingdings" panose="05000000000000000000" pitchFamily="2" charset="2"/>
              <a:buChar char="v"/>
              <a:defRPr/>
            </a:pPr>
            <a:r>
              <a:rPr lang="en-US" altLang="zh-CN" b="1" dirty="0">
                <a:solidFill>
                  <a:srgbClr val="FFC000"/>
                </a:solidFill>
              </a:rPr>
              <a:t>MDT enhancements for NR MBS in idle/inactive</a:t>
            </a:r>
          </a:p>
          <a:p>
            <a:pPr marL="780943" lvl="1" indent="-342900">
              <a:spcBef>
                <a:spcPct val="20000"/>
              </a:spcBef>
              <a:spcAft>
                <a:spcPts val="600"/>
              </a:spcAft>
              <a:buFont typeface="Wingdings" panose="05000000000000000000" pitchFamily="2" charset="2"/>
              <a:buChar char="v"/>
              <a:defRPr/>
            </a:pPr>
            <a:r>
              <a:rPr lang="en-US" altLang="zh-CN" sz="1600" dirty="0">
                <a:solidFill>
                  <a:schemeClr val="bg1"/>
                </a:solidFill>
                <a:latin typeface="+mn-lt"/>
                <a:cs typeface="Segoe UI Semilight" panose="020B0402040204020203" pitchFamily="34" charset="0"/>
              </a:rPr>
              <a:t>The problem of verifying the performance of DL transmissions w/o UL feedback was discussed in LTE in the context of </a:t>
            </a:r>
            <a:r>
              <a:rPr lang="en-US" altLang="zh-CN" sz="1600" dirty="0" err="1">
                <a:solidFill>
                  <a:schemeClr val="bg1"/>
                </a:solidFill>
                <a:latin typeface="+mn-lt"/>
                <a:cs typeface="Segoe UI Semilight" panose="020B0402040204020203" pitchFamily="34" charset="0"/>
              </a:rPr>
              <a:t>eMBMS</a:t>
            </a:r>
            <a:r>
              <a:rPr lang="en-US" altLang="zh-CN" sz="1600" dirty="0">
                <a:solidFill>
                  <a:schemeClr val="bg1"/>
                </a:solidFill>
                <a:latin typeface="+mn-lt"/>
                <a:cs typeface="Segoe UI Semilight" panose="020B0402040204020203" pitchFamily="34" charset="0"/>
              </a:rPr>
              <a:t> and as solution the collection of MBMS related measurements using MDT was agreed in Rel-12.</a:t>
            </a:r>
          </a:p>
          <a:p>
            <a:pPr marL="780943" lvl="1" indent="-342900" fontAlgn="base">
              <a:spcBef>
                <a:spcPct val="20000"/>
              </a:spcBef>
              <a:spcAft>
                <a:spcPts val="600"/>
              </a:spcAft>
              <a:buFont typeface="Wingdings" panose="05000000000000000000" pitchFamily="2" charset="2"/>
              <a:buChar char="v"/>
              <a:defRPr/>
            </a:pPr>
            <a:r>
              <a:rPr lang="en-US" altLang="zh-CN" sz="1600" dirty="0">
                <a:solidFill>
                  <a:schemeClr val="bg1"/>
                </a:solidFill>
                <a:latin typeface="+mn-lt"/>
                <a:cs typeface="Segoe UI Semilight" panose="020B0402040204020203" pitchFamily="34" charset="0"/>
              </a:rPr>
              <a:t>In view of the LTE solution for </a:t>
            </a:r>
            <a:r>
              <a:rPr lang="en-US" altLang="zh-CN" sz="1600" dirty="0" err="1">
                <a:solidFill>
                  <a:schemeClr val="bg1"/>
                </a:solidFill>
                <a:latin typeface="+mn-lt"/>
                <a:cs typeface="Segoe UI Semilight" panose="020B0402040204020203" pitchFamily="34" charset="0"/>
              </a:rPr>
              <a:t>eMBMS</a:t>
            </a:r>
            <a:r>
              <a:rPr lang="en-US" altLang="zh-CN" sz="1600" dirty="0">
                <a:solidFill>
                  <a:schemeClr val="bg1"/>
                </a:solidFill>
                <a:latin typeface="+mn-lt"/>
                <a:cs typeface="Segoe UI Semilight" panose="020B0402040204020203" pitchFamily="34" charset="0"/>
              </a:rPr>
              <a:t>, a similar solution can be adopted for MBS broadcast sessions by reusing the NR MDT functionality as much as possible. For example, the UE may be configured to log MBS related measurement information of broadcast sessions in RRC_IDLE and/or RRC_INACTIVE.</a:t>
            </a:r>
          </a:p>
          <a:p>
            <a:pPr marL="342900" indent="-342900">
              <a:spcBef>
                <a:spcPct val="20000"/>
              </a:spcBef>
              <a:buFont typeface="Wingdings" panose="05000000000000000000" pitchFamily="2" charset="2"/>
              <a:buChar char="v"/>
              <a:defRPr/>
            </a:pPr>
            <a:r>
              <a:rPr lang="en-US" altLang="zh-CN" b="1" dirty="0">
                <a:solidFill>
                  <a:srgbClr val="FFC000"/>
                </a:solidFill>
              </a:rPr>
              <a:t>SON enhancements for IAB Topology and Routing Optimization</a:t>
            </a:r>
          </a:p>
          <a:p>
            <a:pPr marL="780943" lvl="1" indent="-342900" fontAlgn="base">
              <a:spcBef>
                <a:spcPct val="20000"/>
              </a:spcBef>
              <a:spcAft>
                <a:spcPts val="600"/>
              </a:spcAft>
              <a:buFont typeface="Wingdings" panose="05000000000000000000" pitchFamily="2" charset="2"/>
              <a:buChar char="v"/>
              <a:defRPr/>
            </a:pPr>
            <a:r>
              <a:rPr lang="en-US" altLang="zh-CN" sz="1600" dirty="0">
                <a:solidFill>
                  <a:schemeClr val="bg1"/>
                </a:solidFill>
                <a:latin typeface="+mn-lt"/>
                <a:cs typeface="Segoe UI Semilight" panose="020B0402040204020203" pitchFamily="34" charset="0"/>
              </a:rPr>
              <a:t>SON enhancements for intra-donor IAB and inter-donor IAB topology integration and migration.</a:t>
            </a:r>
          </a:p>
          <a:p>
            <a:pPr marL="342900" indent="-342900" fontAlgn="base">
              <a:spcBef>
                <a:spcPct val="20000"/>
              </a:spcBef>
              <a:spcAft>
                <a:spcPts val="600"/>
              </a:spcAft>
              <a:buFont typeface="Wingdings" panose="05000000000000000000" pitchFamily="2" charset="2"/>
              <a:buChar char="v"/>
              <a:defRPr/>
            </a:pPr>
            <a:r>
              <a:rPr lang="en-US" altLang="zh-CN" b="1" dirty="0">
                <a:solidFill>
                  <a:srgbClr val="FFC000"/>
                </a:solidFill>
              </a:rPr>
              <a:t>SON enhancements other aspects</a:t>
            </a:r>
          </a:p>
          <a:p>
            <a:pPr marL="780943" lvl="1" indent="-342900" fontAlgn="base">
              <a:spcBef>
                <a:spcPct val="20000"/>
              </a:spcBef>
              <a:spcAft>
                <a:spcPts val="600"/>
              </a:spcAft>
              <a:buFont typeface="Wingdings" panose="05000000000000000000" pitchFamily="2" charset="2"/>
              <a:buChar char="v"/>
              <a:defRPr/>
            </a:pPr>
            <a:r>
              <a:rPr lang="en-US" altLang="zh-CN" sz="1600" dirty="0">
                <a:solidFill>
                  <a:schemeClr val="bg1"/>
                </a:solidFill>
                <a:latin typeface="+mn-lt"/>
                <a:cs typeface="Segoe UI Semilight" panose="020B0402040204020203" pitchFamily="34" charset="0"/>
              </a:rPr>
              <a:t>SON enhancement for NR V2X,</a:t>
            </a:r>
            <a:r>
              <a:rPr lang="zh-CN" altLang="en-US" sz="1600" dirty="0">
                <a:solidFill>
                  <a:schemeClr val="bg1"/>
                </a:solidFill>
                <a:latin typeface="+mn-lt"/>
                <a:cs typeface="Segoe UI Semilight" panose="020B0402040204020203" pitchFamily="34" charset="0"/>
              </a:rPr>
              <a:t> </a:t>
            </a:r>
            <a:r>
              <a:rPr lang="en-US" altLang="zh-CN" sz="1600" dirty="0">
                <a:solidFill>
                  <a:schemeClr val="bg1"/>
                </a:solidFill>
                <a:latin typeface="+mn-lt"/>
                <a:cs typeface="Segoe UI Semilight" panose="020B0402040204020203" pitchFamily="34" charset="0"/>
              </a:rPr>
              <a:t>e.g.</a:t>
            </a:r>
            <a:r>
              <a:rPr lang="zh-CN" altLang="en-US" sz="1600" dirty="0">
                <a:solidFill>
                  <a:schemeClr val="bg1"/>
                </a:solidFill>
                <a:latin typeface="+mn-lt"/>
                <a:cs typeface="Segoe UI Semilight" panose="020B0402040204020203" pitchFamily="34" charset="0"/>
              </a:rPr>
              <a:t> </a:t>
            </a:r>
            <a:r>
              <a:rPr lang="en-US" altLang="zh-CN" sz="1600" dirty="0">
                <a:solidFill>
                  <a:schemeClr val="bg1"/>
                </a:solidFill>
                <a:latin typeface="+mn-lt"/>
                <a:cs typeface="Segoe UI Semilight" panose="020B0402040204020203" pitchFamily="34" charset="0"/>
              </a:rPr>
              <a:t>resource</a:t>
            </a:r>
            <a:r>
              <a:rPr lang="zh-CN" altLang="en-US" sz="1600" dirty="0">
                <a:solidFill>
                  <a:schemeClr val="bg1"/>
                </a:solidFill>
                <a:latin typeface="+mn-lt"/>
                <a:cs typeface="Segoe UI Semilight" panose="020B0402040204020203" pitchFamily="34" charset="0"/>
              </a:rPr>
              <a:t> </a:t>
            </a:r>
            <a:r>
              <a:rPr lang="en-US" altLang="zh-CN" sz="1600" dirty="0">
                <a:solidFill>
                  <a:schemeClr val="bg1"/>
                </a:solidFill>
                <a:latin typeface="+mn-lt"/>
                <a:cs typeface="Segoe UI Semilight" panose="020B0402040204020203" pitchFamily="34" charset="0"/>
              </a:rPr>
              <a:t>allocation</a:t>
            </a:r>
            <a:r>
              <a:rPr lang="zh-CN" altLang="en-US" sz="1600" dirty="0">
                <a:solidFill>
                  <a:schemeClr val="bg1"/>
                </a:solidFill>
                <a:latin typeface="+mn-lt"/>
                <a:cs typeface="Segoe UI Semilight" panose="020B0402040204020203" pitchFamily="34" charset="0"/>
              </a:rPr>
              <a:t> </a:t>
            </a:r>
            <a:r>
              <a:rPr lang="en-US" altLang="zh-CN" sz="1600" dirty="0">
                <a:solidFill>
                  <a:schemeClr val="bg1"/>
                </a:solidFill>
                <a:latin typeface="+mn-lt"/>
                <a:cs typeface="Segoe UI Semilight" panose="020B0402040204020203" pitchFamily="34" charset="0"/>
              </a:rPr>
              <a:t>optimization for mode 2.</a:t>
            </a:r>
          </a:p>
          <a:p>
            <a:pPr marL="780943" lvl="1" indent="-342900" fontAlgn="base">
              <a:spcBef>
                <a:spcPct val="20000"/>
              </a:spcBef>
              <a:spcAft>
                <a:spcPts val="600"/>
              </a:spcAft>
              <a:buFont typeface="Wingdings" panose="05000000000000000000" pitchFamily="2" charset="2"/>
              <a:buChar char="v"/>
              <a:defRPr/>
            </a:pPr>
            <a:r>
              <a:rPr lang="en-US" altLang="zh-CN" sz="1600" dirty="0">
                <a:solidFill>
                  <a:schemeClr val="bg1"/>
                </a:solidFill>
                <a:latin typeface="+mn-lt"/>
                <a:cs typeface="Segoe UI Semilight" panose="020B0402040204020203" pitchFamily="34" charset="0"/>
              </a:rPr>
              <a:t>SON enhancement for NTN mobility.</a:t>
            </a:r>
          </a:p>
        </p:txBody>
      </p:sp>
    </p:spTree>
    <p:extLst>
      <p:ext uri="{BB962C8B-B14F-4D97-AF65-F5344CB8AC3E}">
        <p14:creationId xmlns:p14="http://schemas.microsoft.com/office/powerpoint/2010/main" val="25164397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p:txBody>
          <a:bodyPr/>
          <a:lstStyle/>
          <a:p>
            <a:r>
              <a:rPr lang="en-US" sz="3600" dirty="0">
                <a:solidFill>
                  <a:schemeClr val="bg1">
                    <a:lumMod val="95000"/>
                  </a:schemeClr>
                </a:solidFill>
              </a:rPr>
              <a:t>Summary</a:t>
            </a:r>
          </a:p>
        </p:txBody>
      </p:sp>
      <p:sp>
        <p:nvSpPr>
          <p:cNvPr id="3" name="Content Placeholder 2">
            <a:extLst>
              <a:ext uri="{FF2B5EF4-FFF2-40B4-BE49-F238E27FC236}">
                <a16:creationId xmlns:a16="http://schemas.microsoft.com/office/drawing/2014/main" id="{A4E41F0D-CEC3-444D-96EC-8A8DF83C8613}"/>
              </a:ext>
            </a:extLst>
          </p:cNvPr>
          <p:cNvSpPr>
            <a:spLocks noGrp="1"/>
          </p:cNvSpPr>
          <p:nvPr>
            <p:ph sz="half" idx="1"/>
          </p:nvPr>
        </p:nvSpPr>
        <p:spPr>
          <a:xfrm>
            <a:off x="548639" y="923544"/>
            <a:ext cx="11305310" cy="5378115"/>
          </a:xfrm>
        </p:spPr>
        <p:txBody>
          <a:bodyPr/>
          <a:lstStyle/>
          <a:p>
            <a:pPr marL="342900" indent="-342900">
              <a:spcBef>
                <a:spcPct val="20000"/>
              </a:spcBef>
              <a:buFont typeface="Wingdings" panose="05000000000000000000" pitchFamily="2" charset="2"/>
              <a:buChar char="v"/>
              <a:defRPr/>
            </a:pPr>
            <a:r>
              <a:rPr lang="en-US" altLang="zh-CN" b="1" dirty="0">
                <a:solidFill>
                  <a:srgbClr val="FFC000"/>
                </a:solidFill>
              </a:rPr>
              <a:t>The following use cases should be considered in Rel-18 SON enhancements WI:</a:t>
            </a:r>
          </a:p>
          <a:p>
            <a:pPr marL="780943" lvl="1" indent="-342900">
              <a:spcBef>
                <a:spcPts val="600"/>
              </a:spcBef>
              <a:spcAft>
                <a:spcPts val="600"/>
              </a:spcAft>
              <a:buFont typeface="Wingdings" panose="05000000000000000000" pitchFamily="2" charset="2"/>
              <a:buChar char="v"/>
              <a:defRPr/>
            </a:pPr>
            <a:r>
              <a:rPr lang="en-US" altLang="zh-CN" sz="2000" dirty="0">
                <a:solidFill>
                  <a:schemeClr val="bg1"/>
                </a:solidFill>
              </a:rPr>
              <a:t>MRO enhancements for CPAC</a:t>
            </a:r>
          </a:p>
          <a:p>
            <a:pPr marL="780943" lvl="1" indent="-342900">
              <a:spcBef>
                <a:spcPct val="20000"/>
              </a:spcBef>
              <a:spcAft>
                <a:spcPts val="600"/>
              </a:spcAft>
              <a:buFont typeface="Wingdings" panose="05000000000000000000" pitchFamily="2" charset="2"/>
              <a:buChar char="v"/>
              <a:defRPr/>
            </a:pPr>
            <a:r>
              <a:rPr lang="en-US" altLang="zh-CN" sz="2000" dirty="0">
                <a:solidFill>
                  <a:schemeClr val="bg1"/>
                </a:solidFill>
              </a:rPr>
              <a:t>Successful </a:t>
            </a:r>
            <a:r>
              <a:rPr lang="en-US" altLang="zh-CN" sz="2000" dirty="0" err="1">
                <a:solidFill>
                  <a:schemeClr val="bg1"/>
                </a:solidFill>
              </a:rPr>
              <a:t>PSCell</a:t>
            </a:r>
            <a:r>
              <a:rPr lang="en-US" altLang="zh-CN" sz="2000" dirty="0">
                <a:solidFill>
                  <a:schemeClr val="bg1"/>
                </a:solidFill>
              </a:rPr>
              <a:t> Change Reporting</a:t>
            </a:r>
          </a:p>
          <a:p>
            <a:pPr marL="780943" lvl="1" indent="-342900">
              <a:spcBef>
                <a:spcPct val="20000"/>
              </a:spcBef>
              <a:spcAft>
                <a:spcPts val="600"/>
              </a:spcAft>
              <a:buFont typeface="Wingdings" panose="05000000000000000000" pitchFamily="2" charset="2"/>
              <a:buChar char="v"/>
              <a:defRPr/>
            </a:pPr>
            <a:r>
              <a:rPr lang="en-US" altLang="zh-CN" sz="2000" dirty="0">
                <a:solidFill>
                  <a:schemeClr val="bg1"/>
                </a:solidFill>
              </a:rPr>
              <a:t>MRO for fast MCG recovery (if it will not be supported in Rel-17)</a:t>
            </a:r>
          </a:p>
          <a:p>
            <a:pPr marL="780943" lvl="1" indent="-342900">
              <a:spcBef>
                <a:spcPct val="20000"/>
              </a:spcBef>
              <a:spcAft>
                <a:spcPts val="600"/>
              </a:spcAft>
              <a:buFont typeface="Wingdings" panose="05000000000000000000" pitchFamily="2" charset="2"/>
              <a:buChar char="v"/>
              <a:defRPr/>
            </a:pPr>
            <a:r>
              <a:rPr lang="en-US" altLang="zh-CN" sz="2000" dirty="0">
                <a:solidFill>
                  <a:schemeClr val="bg1"/>
                </a:solidFill>
              </a:rPr>
              <a:t>MRO for Inter-RAT from NR to E-UTRA for voice fallback</a:t>
            </a:r>
          </a:p>
          <a:p>
            <a:pPr marL="780943" lvl="1" indent="-342900">
              <a:spcBef>
                <a:spcPct val="20000"/>
              </a:spcBef>
              <a:spcAft>
                <a:spcPts val="600"/>
              </a:spcAft>
              <a:buFont typeface="Wingdings" panose="05000000000000000000" pitchFamily="2" charset="2"/>
              <a:buChar char="v"/>
              <a:defRPr/>
            </a:pPr>
            <a:r>
              <a:rPr lang="en-US" altLang="zh-CN" sz="2000" dirty="0">
                <a:solidFill>
                  <a:schemeClr val="bg1"/>
                </a:solidFill>
              </a:rPr>
              <a:t>MDT enhancements for NR MBS in idle/inactive</a:t>
            </a:r>
          </a:p>
          <a:p>
            <a:pPr marL="780943" lvl="1" indent="-342900">
              <a:spcBef>
                <a:spcPct val="20000"/>
              </a:spcBef>
              <a:spcAft>
                <a:spcPts val="600"/>
              </a:spcAft>
              <a:buFont typeface="Wingdings" panose="05000000000000000000" pitchFamily="2" charset="2"/>
              <a:buChar char="v"/>
              <a:defRPr/>
            </a:pPr>
            <a:r>
              <a:rPr lang="en-US" altLang="zh-CN" sz="2000" dirty="0">
                <a:solidFill>
                  <a:schemeClr val="bg1"/>
                </a:solidFill>
              </a:rPr>
              <a:t>SON enhancements for IAB Topology and Routing Optimization</a:t>
            </a:r>
          </a:p>
          <a:p>
            <a:pPr marL="780943" lvl="1" indent="-342900">
              <a:spcBef>
                <a:spcPct val="20000"/>
              </a:spcBef>
              <a:spcAft>
                <a:spcPts val="600"/>
              </a:spcAft>
              <a:buFont typeface="Wingdings" panose="05000000000000000000" pitchFamily="2" charset="2"/>
              <a:buChar char="v"/>
              <a:defRPr/>
            </a:pPr>
            <a:r>
              <a:rPr lang="en-US" altLang="zh-CN" sz="2000" dirty="0">
                <a:solidFill>
                  <a:schemeClr val="bg1"/>
                </a:solidFill>
              </a:rPr>
              <a:t>SON enhancement for NR V2X</a:t>
            </a:r>
          </a:p>
          <a:p>
            <a:pPr marL="780943" lvl="1" indent="-342900">
              <a:spcBef>
                <a:spcPct val="20000"/>
              </a:spcBef>
              <a:spcAft>
                <a:spcPts val="600"/>
              </a:spcAft>
              <a:buFont typeface="Wingdings" panose="05000000000000000000" pitchFamily="2" charset="2"/>
              <a:buChar char="v"/>
              <a:defRPr/>
            </a:pPr>
            <a:r>
              <a:rPr lang="en-US" altLang="zh-CN" sz="2000" dirty="0">
                <a:solidFill>
                  <a:schemeClr val="bg1"/>
                </a:solidFill>
              </a:rPr>
              <a:t>SON enhancement for NTN mobility</a:t>
            </a:r>
          </a:p>
        </p:txBody>
      </p:sp>
    </p:spTree>
    <p:extLst>
      <p:ext uri="{BB962C8B-B14F-4D97-AF65-F5344CB8AC3E}">
        <p14:creationId xmlns:p14="http://schemas.microsoft.com/office/powerpoint/2010/main" val="161570873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6CE72A-B114-421D-8BDF-20821F2D8161}"/>
              </a:ext>
            </a:extLst>
          </p:cNvPr>
          <p:cNvSpPr>
            <a:spLocks noGrp="1"/>
          </p:cNvSpPr>
          <p:nvPr>
            <p:ph type="sldNum" sz="quarter" idx="4294967295"/>
          </p:nvPr>
        </p:nvSpPr>
        <p:spPr>
          <a:xfrm>
            <a:off x="11750675" y="6473825"/>
            <a:ext cx="438150" cy="155575"/>
          </a:xfrm>
        </p:spPr>
        <p:txBody>
          <a:bodyPr/>
          <a:lstStyle/>
          <a:p>
            <a:fld id="{6D22F896-40B5-4ADD-8801-0D06FADFA095}" type="slidenum">
              <a:rPr lang="en-US" smtClean="0"/>
              <a:pPr/>
              <a:t>5</a:t>
            </a:fld>
            <a:endParaRPr lang="en-US" dirty="0"/>
          </a:p>
        </p:txBody>
      </p:sp>
    </p:spTree>
    <p:extLst>
      <p:ext uri="{BB962C8B-B14F-4D97-AF65-F5344CB8AC3E}">
        <p14:creationId xmlns:p14="http://schemas.microsoft.com/office/powerpoint/2010/main" val="1565613872"/>
      </p:ext>
    </p:extLst>
  </p:cSld>
  <p:clrMapOvr>
    <a:masterClrMapping/>
  </p:clrMapOvr>
  <p:transition spd="med"/>
</p:sld>
</file>

<file path=ppt/theme/theme1.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F7170"/>
        </a:solidFill>
        <a:ln>
          <a:noFill/>
        </a:ln>
      </a:spPr>
      <a:bodyPr lIns="182880" tIns="182880" rIns="182880" bIns="182880" rtlCol="0" anchor="t"/>
      <a:lstStyle>
        <a:defPPr algn="l">
          <a:defRPr sz="1600" dirty="0" err="1" smtClean="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FDFD9491C1B4EB5AD1C1F0DD77AEF" ma:contentTypeVersion="8" ma:contentTypeDescription="Create a new document." ma:contentTypeScope="" ma:versionID="92947332ef03447f574ff4b9d4fddcc4">
  <xsd:schema xmlns:xsd="http://www.w3.org/2001/XMLSchema" xmlns:xs="http://www.w3.org/2001/XMLSchema" xmlns:p="http://schemas.microsoft.com/office/2006/metadata/properties" xmlns:ns2="3cf6f596-7900-42dc-afdd-a636648ef1bd" targetNamespace="http://schemas.microsoft.com/office/2006/metadata/properties" ma:root="true" ma:fieldsID="3a9c05a953a4aea5b56dbd205067280d" ns2:_="">
    <xsd:import namespace="3cf6f596-7900-42dc-afdd-a636648ef1b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f6f596-7900-42dc-afdd-a636648ef1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0AE619-12E3-4ADF-8595-E3011517B6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f6f596-7900-42dc-afdd-a636648ef1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343E24-E407-41CD-B499-ECBA4C49DBD7}">
  <ds:schemaRefs>
    <ds:schemaRef ds:uri="http://purl.org/dc/dcmityp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3cf6f596-7900-42dc-afdd-a636648ef1bd"/>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927F5D40-AAA7-42F4-B168-F8A4D8AB09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6260</TotalTime>
  <Words>578</Words>
  <Application>Microsoft Office PowerPoint</Application>
  <PresentationFormat>Custom</PresentationFormat>
  <Paragraphs>37</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Nova Light</vt:lpstr>
      <vt:lpstr>Calibri</vt:lpstr>
      <vt:lpstr>Wingdings</vt:lpstr>
      <vt:lpstr>Lenovo Master</vt:lpstr>
      <vt:lpstr> Considerations on SON related enhancements in Rel-18</vt:lpstr>
      <vt:lpstr>Use Cases for SON Related Enhancements (1)</vt:lpstr>
      <vt:lpstr>Use Cases for SON Related Enhancements (2)</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R18 Presentations</dc:title>
  <dc:creator>Mingzeng Dai</dc:creator>
  <cp:lastModifiedBy>Haiming HM14 Wang</cp:lastModifiedBy>
  <cp:revision>389</cp:revision>
  <dcterms:created xsi:type="dcterms:W3CDTF">2020-11-11T10:47:48Z</dcterms:created>
  <dcterms:modified xsi:type="dcterms:W3CDTF">2021-06-07T03:58:54Z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0x01010049EFDFD9491C1B4EB5AD1C1F0DD77AEF</vt:lpwstr>
  </property>
</Properties>
</file>