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0"/>
  </p:notesMasterIdLst>
  <p:handoutMasterIdLst>
    <p:handoutMasterId r:id="rId11"/>
  </p:handoutMasterIdLst>
  <p:sldIdLst>
    <p:sldId id="314" r:id="rId5"/>
    <p:sldId id="357" r:id="rId6"/>
    <p:sldId id="358" r:id="rId7"/>
    <p:sldId id="356" r:id="rId8"/>
    <p:sldId id="346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B951"/>
    <a:srgbClr val="FF9C85"/>
    <a:srgbClr val="E14B92"/>
    <a:srgbClr val="822562"/>
    <a:srgbClr val="47B98E"/>
    <a:srgbClr val="4C8AC8"/>
    <a:srgbClr val="7C55A3"/>
    <a:srgbClr val="6360A8"/>
    <a:srgbClr val="6378BA"/>
    <a:srgbClr val="8952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67" d="100"/>
          <a:sy n="67" d="100"/>
        </p:scale>
        <p:origin x="945" y="4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79" d="100"/>
          <a:sy n="79" d="100"/>
        </p:scale>
        <p:origin x="3276" y="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6/7/2021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6/7/2021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5">
            <a:extLst>
              <a:ext uri="{FF2B5EF4-FFF2-40B4-BE49-F238E27FC236}">
                <a16:creationId xmlns:a16="http://schemas.microsoft.com/office/drawing/2014/main" id="{1F3042FD-2187-4D1F-8418-B156899C7CD3}"/>
              </a:ext>
            </a:extLst>
          </p:cNvPr>
          <p:cNvSpPr txBox="1">
            <a:spLocks/>
          </p:cNvSpPr>
          <p:nvPr/>
        </p:nvSpPr>
        <p:spPr bwMode="gray">
          <a:xfrm>
            <a:off x="548639" y="5569431"/>
            <a:ext cx="5168669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Wingdings" pitchFamily="2" charset="2"/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898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8246AF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5G Team / Lenovo Research / MBG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FAFFDB1F-FA82-4CA3-B9C6-237B8F298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2558646"/>
            <a:ext cx="10368514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4000" dirty="0"/>
              <a:t>Multi-carrier scheduling for Rel-18</a:t>
            </a:r>
            <a:endParaRPr lang="de-DE" sz="4000" spc="0" dirty="0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9536FE0D-EE7D-4AA0-9D6D-0232FA42AD88}"/>
              </a:ext>
            </a:extLst>
          </p:cNvPr>
          <p:cNvSpPr txBox="1">
            <a:spLocks/>
          </p:cNvSpPr>
          <p:nvPr/>
        </p:nvSpPr>
        <p:spPr bwMode="gray">
          <a:xfrm>
            <a:off x="678293" y="5009515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Agenda Item:		4.1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			Lenovo, Motorola Mobility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Document  for:		Discussion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3C04CE7-CEBF-4BDD-AF0C-CA2CDDC8A2D1}"/>
              </a:ext>
            </a:extLst>
          </p:cNvPr>
          <p:cNvSpPr txBox="1">
            <a:spLocks/>
          </p:cNvSpPr>
          <p:nvPr/>
        </p:nvSpPr>
        <p:spPr bwMode="black">
          <a:xfrm>
            <a:off x="404800" y="1229400"/>
            <a:ext cx="9943470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 marL="0" marR="0" lvl="0" indent="0" algn="l" defTabSz="121898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RAN Rel-18 workshop	                  	             RWS-210258</a:t>
            </a:r>
          </a:p>
          <a:p>
            <a:pPr marL="0" marR="0" lvl="0" indent="0" algn="l" defTabSz="121898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Electronic Meeting, June 28 –  July 2, 2021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8E03EFF-1CEA-462D-A293-45F54E396918}"/>
              </a:ext>
            </a:extLst>
          </p:cNvPr>
          <p:cNvSpPr/>
          <p:nvPr/>
        </p:nvSpPr>
        <p:spPr>
          <a:xfrm>
            <a:off x="884237" y="1055810"/>
            <a:ext cx="10420350" cy="25840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Due to Rel-17 WID scope only focusing on two DL carriers within FR1, RAN1 did not study the potential benefits for more than 2 carriers for both UL and DL within FR1 and FR2.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According to Rel-17 SI, using a single DCI to schedule 2 carriers can save control resource and reduce PDCCH blocking probability. 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It is worth studying in Rel-18 scheduling more than 2 carriers for both UL and DL within FR1 and FR2.</a:t>
            </a:r>
            <a:endParaRPr lang="en-US" sz="1800" b="1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33C18A-A556-4F23-968F-A219F78C0167}"/>
              </a:ext>
            </a:extLst>
          </p:cNvPr>
          <p:cNvSpPr/>
          <p:nvPr/>
        </p:nvSpPr>
        <p:spPr>
          <a:xfrm>
            <a:off x="3585199" y="3691588"/>
            <a:ext cx="4660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Using a single DCI to schedule 4 carriers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536E635-B59A-4337-9E12-A2F592C3D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981" y="4102021"/>
            <a:ext cx="4048435" cy="25040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786755-1EDA-4422-8E16-8990E72AE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410" y="4056945"/>
            <a:ext cx="4157082" cy="257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7829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Field types in DCI scheduling multiple carriers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981C8AC-5BB6-4CDD-A6B8-FAC5358EC040}"/>
              </a:ext>
            </a:extLst>
          </p:cNvPr>
          <p:cNvSpPr/>
          <p:nvPr/>
        </p:nvSpPr>
        <p:spPr>
          <a:xfrm>
            <a:off x="6327167" y="1606781"/>
            <a:ext cx="5222912" cy="345394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0114236-BC4C-4EC9-8D2C-E168256705E1}"/>
              </a:ext>
            </a:extLst>
          </p:cNvPr>
          <p:cNvSpPr/>
          <p:nvPr/>
        </p:nvSpPr>
        <p:spPr>
          <a:xfrm>
            <a:off x="569173" y="4148912"/>
            <a:ext cx="5221615" cy="158326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29FF9F8-5303-486B-BD59-BCF572321062}"/>
              </a:ext>
            </a:extLst>
          </p:cNvPr>
          <p:cNvSpPr/>
          <p:nvPr/>
        </p:nvSpPr>
        <p:spPr>
          <a:xfrm>
            <a:off x="569173" y="1642514"/>
            <a:ext cx="5207316" cy="215152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323ADA-E197-467D-BD8F-64E9CDDA8CDD}"/>
              </a:ext>
            </a:extLst>
          </p:cNvPr>
          <p:cNvSpPr/>
          <p:nvPr/>
        </p:nvSpPr>
        <p:spPr>
          <a:xfrm>
            <a:off x="1228731" y="1606782"/>
            <a:ext cx="3865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Shared for the scheduled carriers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19E024C-C537-41AE-9383-6906D7003AFB}"/>
              </a:ext>
            </a:extLst>
          </p:cNvPr>
          <p:cNvGraphicFramePr>
            <a:graphicFrameLocks noGrp="1"/>
          </p:cNvGraphicFramePr>
          <p:nvPr/>
        </p:nvGraphicFramePr>
        <p:xfrm>
          <a:off x="769049" y="4520669"/>
          <a:ext cx="4821861" cy="1060428"/>
        </p:xfrm>
        <a:graphic>
          <a:graphicData uri="http://schemas.openxmlformats.org/drawingml/2006/table">
            <a:tbl>
              <a:tblPr firstRow="1" firstCol="1" bandRow="1"/>
              <a:tblGrid>
                <a:gridCol w="3568851">
                  <a:extLst>
                    <a:ext uri="{9D8B030D-6E8A-4147-A177-3AD203B41FA5}">
                      <a16:colId xmlns:a16="http://schemas.microsoft.com/office/drawing/2014/main" val="4031964120"/>
                    </a:ext>
                  </a:extLst>
                </a:gridCol>
                <a:gridCol w="1253010">
                  <a:extLst>
                    <a:ext uri="{9D8B030D-6E8A-4147-A177-3AD203B41FA5}">
                      <a16:colId xmlns:a16="http://schemas.microsoft.com/office/drawing/2014/main" val="3272414545"/>
                    </a:ext>
                  </a:extLst>
                </a:gridCol>
              </a:tblGrid>
              <a:tr h="265107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Modulation and coding scheme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6114865"/>
                  </a:ext>
                </a:extLst>
              </a:tr>
              <a:tr h="265107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New data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063766"/>
                  </a:ext>
                </a:extLst>
              </a:tr>
              <a:tr h="265107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Redundancy version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870494"/>
                  </a:ext>
                </a:extLst>
              </a:tr>
              <a:tr h="265107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HARQ process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5518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0D1A624-8ABF-4129-8980-2654F1585559}"/>
              </a:ext>
            </a:extLst>
          </p:cNvPr>
          <p:cNvGraphicFramePr>
            <a:graphicFrameLocks noGrp="1"/>
          </p:cNvGraphicFramePr>
          <p:nvPr/>
        </p:nvGraphicFramePr>
        <p:xfrm>
          <a:off x="6527693" y="2185249"/>
          <a:ext cx="4821861" cy="2682240"/>
        </p:xfrm>
        <a:graphic>
          <a:graphicData uri="http://schemas.openxmlformats.org/drawingml/2006/table">
            <a:tbl>
              <a:tblPr firstRow="1" firstCol="1" bandRow="1"/>
              <a:tblGrid>
                <a:gridCol w="3568851">
                  <a:extLst>
                    <a:ext uri="{9D8B030D-6E8A-4147-A177-3AD203B41FA5}">
                      <a16:colId xmlns:a16="http://schemas.microsoft.com/office/drawing/2014/main" val="663998346"/>
                    </a:ext>
                  </a:extLst>
                </a:gridCol>
                <a:gridCol w="1253010">
                  <a:extLst>
                    <a:ext uri="{9D8B030D-6E8A-4147-A177-3AD203B41FA5}">
                      <a16:colId xmlns:a16="http://schemas.microsoft.com/office/drawing/2014/main" val="519552972"/>
                    </a:ext>
                  </a:extLst>
                </a:gridCol>
              </a:tblGrid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Bandwidth part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153057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Frequency domain resource assignment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444318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Time domain resource assignment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623257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VRB-to-PRB mapping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339496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PRB bundling size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630996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Rate matching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716385"/>
                  </a:ext>
                </a:extLst>
              </a:tr>
              <a:tr h="137432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ZP CSI-RS trigger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687115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Antenna port(s)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51635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Transmission configuration indication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85982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SRS request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01789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DMRS sequence initialization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38966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6564740-4271-4519-8DA5-0E41A5DC4ACA}"/>
              </a:ext>
            </a:extLst>
          </p:cNvPr>
          <p:cNvGraphicFramePr>
            <a:graphicFrameLocks noGrp="1"/>
          </p:cNvGraphicFramePr>
          <p:nvPr/>
        </p:nvGraphicFramePr>
        <p:xfrm>
          <a:off x="750382" y="2185249"/>
          <a:ext cx="4821861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3568851">
                  <a:extLst>
                    <a:ext uri="{9D8B030D-6E8A-4147-A177-3AD203B41FA5}">
                      <a16:colId xmlns:a16="http://schemas.microsoft.com/office/drawing/2014/main" val="1552128982"/>
                    </a:ext>
                  </a:extLst>
                </a:gridCol>
                <a:gridCol w="1253010">
                  <a:extLst>
                    <a:ext uri="{9D8B030D-6E8A-4147-A177-3AD203B41FA5}">
                      <a16:colId xmlns:a16="http://schemas.microsoft.com/office/drawing/2014/main" val="1464132576"/>
                    </a:ext>
                  </a:extLst>
                </a:gridCol>
              </a:tblGrid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Identifier for DCI formats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33767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Carrier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4712544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Downlink assignment index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191198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TPC command for scheduled PUCCH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82038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PUCCH resource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859196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HARQ timing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47621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66A1799E-76C2-4D1F-8E0C-17DE7F6300E6}"/>
              </a:ext>
            </a:extLst>
          </p:cNvPr>
          <p:cNvSpPr/>
          <p:nvPr/>
        </p:nvSpPr>
        <p:spPr>
          <a:xfrm>
            <a:off x="2198489" y="1061970"/>
            <a:ext cx="82573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DCI fields/sizes of DCI format 1-1 (100 PRBs assumed)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8FAD70-9C76-446E-A2A2-1732C4FB608B}"/>
              </a:ext>
            </a:extLst>
          </p:cNvPr>
          <p:cNvSpPr/>
          <p:nvPr/>
        </p:nvSpPr>
        <p:spPr>
          <a:xfrm>
            <a:off x="6436047" y="1568399"/>
            <a:ext cx="46632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Shared or separate up to network configuration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8C902C-A6BC-4D88-928C-CE80906E4167}"/>
              </a:ext>
            </a:extLst>
          </p:cNvPr>
          <p:cNvSpPr txBox="1"/>
          <p:nvPr/>
        </p:nvSpPr>
        <p:spPr>
          <a:xfrm>
            <a:off x="7072439" y="5323730"/>
            <a:ext cx="373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 single 24-bit CRC for the DCI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A2EF3A-347B-4B24-A3E2-8EC2982C0E7D}"/>
              </a:ext>
            </a:extLst>
          </p:cNvPr>
          <p:cNvSpPr/>
          <p:nvPr/>
        </p:nvSpPr>
        <p:spPr>
          <a:xfrm>
            <a:off x="1100882" y="4151337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Separate for each scheduled carrier</a:t>
            </a:r>
          </a:p>
        </p:txBody>
      </p:sp>
    </p:spTree>
    <p:extLst>
      <p:ext uri="{BB962C8B-B14F-4D97-AF65-F5344CB8AC3E}">
        <p14:creationId xmlns:p14="http://schemas.microsoft.com/office/powerpoint/2010/main" val="398424022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Proposed objectives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86E5FE9-0CC1-4064-861F-CC36CFE7BD77}"/>
              </a:ext>
            </a:extLst>
          </p:cNvPr>
          <p:cNvSpPr/>
          <p:nvPr/>
        </p:nvSpPr>
        <p:spPr>
          <a:xfrm>
            <a:off x="379415" y="1292963"/>
            <a:ext cx="5658802" cy="359048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Objectives in Rel-18: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Via link level simulation/system level simulation, study using a single DCI to schedule up to 4/8 carriers within FR1 and FR2. 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Both UL and DL scheduling are supported.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Both licensed and unlicensed carriers can be scheduled by a single DCI.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Both single-stage DCI and two-stage DCI are considered.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“3+1” DCI size budget is kept.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86F200-A890-49D7-B85B-882FA28E947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87519" y="1327448"/>
            <a:ext cx="5658802" cy="355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3EC9A5-FC50-487B-A52A-599FDFD54B9A}"/>
              </a:ext>
            </a:extLst>
          </p:cNvPr>
          <p:cNvSpPr txBox="1"/>
          <p:nvPr/>
        </p:nvSpPr>
        <p:spPr>
          <a:xfrm>
            <a:off x="6498454" y="4234649"/>
            <a:ext cx="1710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Two-stage DCI</a:t>
            </a:r>
          </a:p>
        </p:txBody>
      </p:sp>
    </p:spTree>
    <p:extLst>
      <p:ext uri="{BB962C8B-B14F-4D97-AF65-F5344CB8AC3E}">
        <p14:creationId xmlns:p14="http://schemas.microsoft.com/office/powerpoint/2010/main" val="5622105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6CE72A-B114-421D-8BDF-20821F2D81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0675" y="6473825"/>
            <a:ext cx="438150" cy="15557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13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6273</TotalTime>
  <Words>352</Words>
  <Application>Microsoft Office PowerPoint</Application>
  <PresentationFormat>Custom</PresentationFormat>
  <Paragraphs>91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Segoe UI Semilight</vt:lpstr>
      <vt:lpstr>Times New Roman</vt:lpstr>
      <vt:lpstr>Wingdings</vt:lpstr>
      <vt:lpstr>Lenovo Master</vt:lpstr>
      <vt:lpstr>Multi-carrier scheduling for Rel-18</vt:lpstr>
      <vt:lpstr>Motivation</vt:lpstr>
      <vt:lpstr>Field types in DCI scheduling multiple carriers</vt:lpstr>
      <vt:lpstr>Proposed 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Mingzeng Dai</dc:creator>
  <cp:lastModifiedBy>Haiming HM14 Wang</cp:lastModifiedBy>
  <cp:revision>404</cp:revision>
  <dcterms:created xsi:type="dcterms:W3CDTF">2020-11-11T10:47:48Z</dcterms:created>
  <dcterms:modified xsi:type="dcterms:W3CDTF">2021-06-07T03:53:43Z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</Properties>
</file>