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3" r:id="rId4"/>
  </p:sldMasterIdLst>
  <p:notesMasterIdLst>
    <p:notesMasterId r:id="rId10"/>
  </p:notesMasterIdLst>
  <p:handoutMasterIdLst>
    <p:handoutMasterId r:id="rId11"/>
  </p:handoutMasterIdLst>
  <p:sldIdLst>
    <p:sldId id="314" r:id="rId5"/>
    <p:sldId id="355" r:id="rId6"/>
    <p:sldId id="356" r:id="rId7"/>
    <p:sldId id="357" r:id="rId8"/>
    <p:sldId id="346" r:id="rId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B951"/>
    <a:srgbClr val="FF9C85"/>
    <a:srgbClr val="E14B92"/>
    <a:srgbClr val="822562"/>
    <a:srgbClr val="47B98E"/>
    <a:srgbClr val="4C8AC8"/>
    <a:srgbClr val="7C55A3"/>
    <a:srgbClr val="6360A8"/>
    <a:srgbClr val="6378BA"/>
    <a:srgbClr val="8952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22" autoAdjust="0"/>
    <p:restoredTop sz="95291" autoAdjust="0"/>
  </p:normalViewPr>
  <p:slideViewPr>
    <p:cSldViewPr snapToGrid="0" snapToObjects="1">
      <p:cViewPr varScale="1">
        <p:scale>
          <a:sx n="67" d="100"/>
          <a:sy n="67" d="100"/>
        </p:scale>
        <p:origin x="945" y="42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34"/>
    </p:cViewPr>
  </p:sorterViewPr>
  <p:notesViewPr>
    <p:cSldViewPr snapToGrid="0" snapToObjects="1">
      <p:cViewPr varScale="1">
        <p:scale>
          <a:sx n="79" d="100"/>
          <a:sy n="79" d="100"/>
        </p:scale>
        <p:origin x="3276" y="11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6/7/2021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6/7/2021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5684"/>
            <a:ext cx="9960236" cy="2894768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5116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B5B53C-9814-4319-B2AA-2C21FFC03C6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86DAFFA-DD2C-4B45-869C-80A8537FFB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26F6C622-0F1C-400B-80F7-27499D48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3843D85E-D61D-49D2-8C0B-2814AA276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3230BEAE-88C1-454A-9CCC-1D4B1775E5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051B78A0-6BF0-417B-86F2-F30C1521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DC72F71B-EE86-4EF7-B865-447B4ED71B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A3EC0C04-B0DD-4A32-813E-011A695342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433BBA68-D2F6-45DA-B6D3-4CBDACC1E2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11073384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5767"/>
            <a:ext cx="11073384" cy="4651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899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6945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2767"/>
            <a:ext cx="11073384" cy="4654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2616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2496"/>
            <a:ext cx="9960236" cy="289864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8304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4354B5-047A-475C-B07D-46E2DFF45FA8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3F3F616-0187-486C-92AE-8E9BB4F5D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7">
              <a:extLst>
                <a:ext uri="{FF2B5EF4-FFF2-40B4-BE49-F238E27FC236}">
                  <a16:creationId xmlns:a16="http://schemas.microsoft.com/office/drawing/2014/main" id="{39D476EA-97BB-4757-AE8D-46ABA28B5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83FC1BD3-A3C2-46E0-8E09-0F43D0DB3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B07C1556-FAA5-423D-9C3E-BFD6B99A6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0">
              <a:extLst>
                <a:ext uri="{FF2B5EF4-FFF2-40B4-BE49-F238E27FC236}">
                  <a16:creationId xmlns:a16="http://schemas.microsoft.com/office/drawing/2014/main" id="{1DB9EF8A-92AF-4FB6-9EB8-BBB43909F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07C51CC9-E5B8-4E20-A914-408659940A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B5BD15B5-4CE4-4224-95C9-541647C53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Freeform 5">
            <a:extLst>
              <a:ext uri="{FF2B5EF4-FFF2-40B4-BE49-F238E27FC236}">
                <a16:creationId xmlns:a16="http://schemas.microsoft.com/office/drawing/2014/main" id="{8B5168CF-498E-4EAB-8120-11D6F683504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63602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71872-34E0-4E87-A880-855C986DEFEB}"/>
              </a:ext>
            </a:extLst>
          </p:cNvPr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A59E31A-C52B-4474-A5A0-530DF770A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123B3F17-34EE-4FBA-8852-7ED07762D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502376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17900D-5033-4638-8DF2-07DE57B5B97E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2A022AC-236A-4C47-9960-6BBBDE197C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28F2614-0FCC-4D8C-BC98-D03E162B4F33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4BE4413F-C77A-40BA-9643-97A55AFCF5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CA96921-0134-4138-B35F-24FF94928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294835C9-5930-4B1D-B981-5AC310AA602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78C8B28-A3DD-4458-8A59-EE68D1ACDD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C8D26C51-B040-4FC2-B37F-5972C012FE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37678D62-51AF-470A-BDE3-8ED3FCCDE0F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80CD9248-0A2C-4050-B347-2980229F11A8}"/>
              </a:ext>
            </a:extLst>
          </p:cNvPr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99FEE917-CD84-4C97-B4F9-73DFE2A47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78C9364A-BFFF-4F94-9D90-8A71731D63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E572E624-9DE1-4F42-A7F5-36B7B8A2F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DD8A238C-0295-48D1-8872-FE51165DD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6849E95A-0C53-4220-85E0-6DFCEA7D1C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056EAF60-5381-416A-895C-D1FAED9FDF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11">
              <a:extLst>
                <a:ext uri="{FF2B5EF4-FFF2-40B4-BE49-F238E27FC236}">
                  <a16:creationId xmlns:a16="http://schemas.microsoft.com/office/drawing/2014/main" id="{0154DA0C-208D-4580-AFAD-81B221FB1E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F1F6355-08A9-4C09-B618-1C445A02E219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B42EB7FA-FF17-4B14-9DA1-B0E656D461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A6EECAC4-C77C-49AB-B254-48D8B0737DBE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08" name="Freeform 6">
                <a:extLst>
                  <a:ext uri="{FF2B5EF4-FFF2-40B4-BE49-F238E27FC236}">
                    <a16:creationId xmlns:a16="http://schemas.microsoft.com/office/drawing/2014/main" id="{D00C9BBA-FC7E-4243-8134-0B959E4BB2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7">
                <a:extLst>
                  <a:ext uri="{FF2B5EF4-FFF2-40B4-BE49-F238E27FC236}">
                    <a16:creationId xmlns:a16="http://schemas.microsoft.com/office/drawing/2014/main" id="{F71F105A-138E-453C-A355-31EA2B0C8B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8">
                <a:extLst>
                  <a:ext uri="{FF2B5EF4-FFF2-40B4-BE49-F238E27FC236}">
                    <a16:creationId xmlns:a16="http://schemas.microsoft.com/office/drawing/2014/main" id="{49854997-23FD-4E3C-82E8-D973E90ABF3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9">
                <a:extLst>
                  <a:ext uri="{FF2B5EF4-FFF2-40B4-BE49-F238E27FC236}">
                    <a16:creationId xmlns:a16="http://schemas.microsoft.com/office/drawing/2014/main" id="{DFC48EA1-BF0E-478F-9540-C906E2ADB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">
                <a:extLst>
                  <a:ext uri="{FF2B5EF4-FFF2-40B4-BE49-F238E27FC236}">
                    <a16:creationId xmlns:a16="http://schemas.microsoft.com/office/drawing/2014/main" id="{66D58043-225E-4AF1-86C5-EAC10AA263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1">
                <a:extLst>
                  <a:ext uri="{FF2B5EF4-FFF2-40B4-BE49-F238E27FC236}">
                    <a16:creationId xmlns:a16="http://schemas.microsoft.com/office/drawing/2014/main" id="{3EDD390D-BF7B-4689-9B90-0E8DC4C75E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67236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2C42-C503-4377-BB33-3F712184FDC8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AA24-5731-44D5-B484-69A48E0AD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3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56789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992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3624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8880"/>
            <a:ext cx="11073384" cy="4906726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23" r:id="rId2"/>
    <p:sldLayoutId id="2147483670" r:id="rId3"/>
    <p:sldLayoutId id="2147483740" r:id="rId4"/>
    <p:sldLayoutId id="2147483654" r:id="rId5"/>
    <p:sldLayoutId id="2147483725" r:id="rId6"/>
    <p:sldLayoutId id="2147483738" r:id="rId7"/>
    <p:sldLayoutId id="2147483739" r:id="rId8"/>
    <p:sldLayoutId id="2147483661" r:id="rId9"/>
    <p:sldLayoutId id="2147483726" r:id="rId10"/>
    <p:sldLayoutId id="2147483673" r:id="rId11"/>
    <p:sldLayoutId id="2147483727" r:id="rId12"/>
    <p:sldLayoutId id="2147483662" r:id="rId13"/>
    <p:sldLayoutId id="2147483728" r:id="rId14"/>
    <p:sldLayoutId id="2147483736" r:id="rId15"/>
    <p:sldLayoutId id="2147483737" r:id="rId16"/>
    <p:sldLayoutId id="2147483691" r:id="rId17"/>
    <p:sldLayoutId id="2147483729" r:id="rId18"/>
    <p:sldLayoutId id="2147483692" r:id="rId19"/>
    <p:sldLayoutId id="2147483730" r:id="rId20"/>
    <p:sldLayoutId id="2147483711" r:id="rId21"/>
    <p:sldLayoutId id="2147483731" r:id="rId22"/>
    <p:sldLayoutId id="2147483722" r:id="rId23"/>
    <p:sldLayoutId id="2147483732" r:id="rId24"/>
    <p:sldLayoutId id="2147483657" r:id="rId25"/>
    <p:sldLayoutId id="2147483733" r:id="rId26"/>
    <p:sldLayoutId id="2147483659" r:id="rId27"/>
    <p:sldLayoutId id="2147483734" r:id="rId28"/>
    <p:sldLayoutId id="2147483668" r:id="rId29"/>
    <p:sldLayoutId id="2147483735" r:id="rId30"/>
    <p:sldLayoutId id="2147483742" r:id="rId31"/>
  </p:sldLayoutIdLst>
  <p:transition spd="med"/>
  <p:hf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emf"/><Relationship Id="rId7" Type="http://schemas.openxmlformats.org/officeDocument/2006/relationships/image" Target="../media/image6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5">
            <a:extLst>
              <a:ext uri="{FF2B5EF4-FFF2-40B4-BE49-F238E27FC236}">
                <a16:creationId xmlns:a16="http://schemas.microsoft.com/office/drawing/2014/main" id="{C3BE8877-CB30-41B9-BE54-8C58C01AB35B}"/>
              </a:ext>
            </a:extLst>
          </p:cNvPr>
          <p:cNvSpPr txBox="1">
            <a:spLocks/>
          </p:cNvSpPr>
          <p:nvPr/>
        </p:nvSpPr>
        <p:spPr bwMode="gray">
          <a:xfrm>
            <a:off x="548639" y="5569431"/>
            <a:ext cx="5168669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Wingdings" pitchFamily="2" charset="2"/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18987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828480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43797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04746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96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45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94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898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8246AF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5G Team / Lenovo Research / MBG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7CD44001-D6CD-44C0-81C9-C7AEF2D53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2558646"/>
            <a:ext cx="10368514" cy="9146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000" dirty="0"/>
              <a:t>Discussion on UAV Swarm Support in NR RAN for Rel-18</a:t>
            </a:r>
            <a:endParaRPr lang="de-DE" sz="4000" spc="0" dirty="0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CFF7307C-E3C1-4D32-83ED-FD5466CDA178}"/>
              </a:ext>
            </a:extLst>
          </p:cNvPr>
          <p:cNvSpPr txBox="1">
            <a:spLocks/>
          </p:cNvSpPr>
          <p:nvPr/>
        </p:nvSpPr>
        <p:spPr bwMode="gray">
          <a:xfrm>
            <a:off x="678293" y="5009515"/>
            <a:ext cx="9544498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Agenda Item:		4.3</a:t>
            </a: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Source:			Lenovo, Motorola Mobility</a:t>
            </a: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Document  for:		Discussion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DBD3B98-3FE4-4377-95D6-4E27FDE913DB}"/>
              </a:ext>
            </a:extLst>
          </p:cNvPr>
          <p:cNvSpPr txBox="1">
            <a:spLocks/>
          </p:cNvSpPr>
          <p:nvPr/>
        </p:nvSpPr>
        <p:spPr bwMode="black">
          <a:xfrm>
            <a:off x="404800" y="1229400"/>
            <a:ext cx="9943470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 lvl="0">
              <a:lnSpc>
                <a:spcPct val="100000"/>
              </a:lnSpc>
              <a:defRPr/>
            </a:pPr>
            <a:r>
              <a:rPr kumimoji="0" lang="en-US" sz="19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3GPP TSG RAN Rel-18 workshop	                  	             </a:t>
            </a:r>
            <a:r>
              <a:rPr lang="en-US" sz="1999" b="1" dirty="0">
                <a:solidFill>
                  <a:prstClr val="white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RWS-210254</a:t>
            </a:r>
            <a:endParaRPr kumimoji="0" lang="en-US" sz="19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pPr marL="0" marR="0" lvl="0" indent="0" algn="l" defTabSz="121898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Electronic Meeting, June 28 – July 2, 2021</a:t>
            </a:r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2E155-B34D-4009-875F-CD308411E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419882"/>
            <a:ext cx="11073384" cy="521208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95828C-C7B3-4C9E-8CBE-2057AA281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8E03EFF-1CEA-462D-A293-45F54E396918}"/>
              </a:ext>
            </a:extLst>
          </p:cNvPr>
          <p:cNvSpPr/>
          <p:nvPr/>
        </p:nvSpPr>
        <p:spPr>
          <a:xfrm>
            <a:off x="884237" y="1055810"/>
            <a:ext cx="10420350" cy="13564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/>
          <a:p>
            <a:r>
              <a:rPr lang="en-US" altLang="zh-CN" sz="2000" dirty="0">
                <a:solidFill>
                  <a:schemeClr val="bg1"/>
                </a:solidFill>
              </a:rPr>
              <a:t>UAV Swarm addressed more attention in </a:t>
            </a:r>
            <a:r>
              <a:rPr lang="en-US" altLang="zh-CN" sz="2000" dirty="0"/>
              <a:t>civilian areas in recent years, but will cause more severe interference and signaling overhead compared with sparse UAV in RAN network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F6A769-E31B-4BD0-A868-E16A0CA13AC4}"/>
              </a:ext>
            </a:extLst>
          </p:cNvPr>
          <p:cNvSpPr txBox="1"/>
          <p:nvPr/>
        </p:nvSpPr>
        <p:spPr>
          <a:xfrm>
            <a:off x="884237" y="2526994"/>
            <a:ext cx="10420350" cy="3837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Observation</a:t>
            </a:r>
          </a:p>
          <a:p>
            <a:pPr marL="895243" lvl="1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SA2 has done the study work to support UAV in NR system</a:t>
            </a:r>
          </a:p>
          <a:p>
            <a:pPr marL="895243" lvl="1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From SA1 study, UAV swarm use case can be supported in 3GPP system</a:t>
            </a:r>
          </a:p>
          <a:p>
            <a:pPr marL="895243" lvl="1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chemeClr val="bg1"/>
                </a:solidFill>
              </a:rPr>
              <a:t>UxNB</a:t>
            </a:r>
            <a:r>
              <a:rPr lang="en-US" sz="1800" dirty="0">
                <a:solidFill>
                  <a:schemeClr val="bg1"/>
                </a:solidFill>
              </a:rPr>
              <a:t> is supported by SA1 requirement for UAV</a:t>
            </a:r>
          </a:p>
          <a:p>
            <a:pPr marL="285750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Motivation</a:t>
            </a:r>
          </a:p>
          <a:p>
            <a:pPr marL="895243" lvl="1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UAV problems studied in LTE system also exist for 5G NR system and introduced UAV schemes can be fully reused in NR system</a:t>
            </a:r>
          </a:p>
          <a:p>
            <a:pPr marL="895243" lvl="1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UAV swarm will cause more severe interference and signaling overhead compared with single UAV in RAN network, and can hardly be solved by </a:t>
            </a:r>
            <a:r>
              <a:rPr lang="en-US" sz="1800" dirty="0" err="1">
                <a:solidFill>
                  <a:schemeClr val="bg1"/>
                </a:solidFill>
              </a:rPr>
              <a:t>gNB</a:t>
            </a:r>
            <a:r>
              <a:rPr lang="en-US" sz="1800" dirty="0">
                <a:solidFill>
                  <a:schemeClr val="bg1"/>
                </a:solidFill>
              </a:rPr>
              <a:t>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395927829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2E155-B34D-4009-875F-CD308411E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419882"/>
            <a:ext cx="11073384" cy="521208"/>
          </a:xfrm>
        </p:spPr>
        <p:txBody>
          <a:bodyPr/>
          <a:lstStyle/>
          <a:p>
            <a:r>
              <a:rPr lang="en-US" altLang="zh-CN" dirty="0"/>
              <a:t>Use Cases and Scenarios for UAV Swarm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95828C-C7B3-4C9E-8CBE-2057AA281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F6A769-E31B-4BD0-A868-E16A0CA13AC4}"/>
              </a:ext>
            </a:extLst>
          </p:cNvPr>
          <p:cNvSpPr txBox="1"/>
          <p:nvPr/>
        </p:nvSpPr>
        <p:spPr>
          <a:xfrm>
            <a:off x="6440043" y="4096792"/>
            <a:ext cx="5061259" cy="1897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Scenario 1: Swarm of UAV UEs connected to </a:t>
            </a:r>
            <a:r>
              <a:rPr lang="en-US" sz="1400" dirty="0" err="1">
                <a:solidFill>
                  <a:schemeClr val="bg1"/>
                </a:solidFill>
              </a:rPr>
              <a:t>gNB</a:t>
            </a:r>
            <a:r>
              <a:rPr lang="en-US" sz="1400" dirty="0">
                <a:solidFill>
                  <a:schemeClr val="bg1"/>
                </a:solidFill>
              </a:rPr>
              <a:t>, and inter-coordinate with SL</a:t>
            </a:r>
          </a:p>
          <a:p>
            <a:pPr marL="342900" lvl="0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Scenario 2: Swarm managed by a UAV UE connected to </a:t>
            </a:r>
            <a:r>
              <a:rPr lang="en-US" sz="1400" dirty="0" err="1">
                <a:solidFill>
                  <a:schemeClr val="bg1"/>
                </a:solidFill>
              </a:rPr>
              <a:t>gNB</a:t>
            </a:r>
            <a:r>
              <a:rPr lang="en-US" sz="1400" dirty="0">
                <a:solidFill>
                  <a:schemeClr val="bg1"/>
                </a:solidFill>
              </a:rPr>
              <a:t> (e.g., as a master UE)</a:t>
            </a:r>
          </a:p>
          <a:p>
            <a:pPr marL="342900" lvl="0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Scenario 3: Swarm relayed by a UAV (e.g. either as a </a:t>
            </a:r>
            <a:r>
              <a:rPr lang="en-US" sz="1400" dirty="0" err="1">
                <a:solidFill>
                  <a:schemeClr val="bg1"/>
                </a:solidFill>
              </a:rPr>
              <a:t>sidelink</a:t>
            </a:r>
            <a:r>
              <a:rPr lang="en-US" sz="1400" dirty="0">
                <a:solidFill>
                  <a:schemeClr val="bg1"/>
                </a:solidFill>
              </a:rPr>
              <a:t> relay or a IAB node)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A9EA649-BE44-4E15-8018-4396C4A585BF}"/>
              </a:ext>
            </a:extLst>
          </p:cNvPr>
          <p:cNvGrpSpPr/>
          <p:nvPr/>
        </p:nvGrpSpPr>
        <p:grpSpPr>
          <a:xfrm>
            <a:off x="6531429" y="1825792"/>
            <a:ext cx="4878486" cy="1866640"/>
            <a:chOff x="1635759" y="1217176"/>
            <a:chExt cx="8556271" cy="314067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41B4EC9-21B7-4E3B-8F91-BDD384E2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5759" y="1242399"/>
              <a:ext cx="2333625" cy="27813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D1BEA6D-40F8-493A-9044-C5001DF9B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37544" y="1217176"/>
              <a:ext cx="2362200" cy="2867025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189F6799-0D9E-4B14-8857-F294DDB1DD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67905" y="1238764"/>
              <a:ext cx="2524125" cy="2838450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221A7A5-5C17-4C3F-A485-B145EDD70D30}"/>
                </a:ext>
              </a:extLst>
            </p:cNvPr>
            <p:cNvSpPr txBox="1"/>
            <p:nvPr/>
          </p:nvSpPr>
          <p:spPr>
            <a:xfrm>
              <a:off x="2343951" y="4080849"/>
              <a:ext cx="91723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Scenario 1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2696574-A99E-412D-8C3A-BF5EB67D2FEC}"/>
                </a:ext>
              </a:extLst>
            </p:cNvPr>
            <p:cNvSpPr txBox="1"/>
            <p:nvPr/>
          </p:nvSpPr>
          <p:spPr>
            <a:xfrm>
              <a:off x="5360024" y="4078009"/>
              <a:ext cx="91723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Scenario 2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A30D464-2CBA-4152-B922-7B3F826B3FE5}"/>
                </a:ext>
              </a:extLst>
            </p:cNvPr>
            <p:cNvSpPr txBox="1"/>
            <p:nvPr/>
          </p:nvSpPr>
          <p:spPr>
            <a:xfrm>
              <a:off x="8471347" y="4077214"/>
              <a:ext cx="91723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Scenario 3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73701ECF-FCC4-466E-8108-6C8B12560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756" y="1760684"/>
            <a:ext cx="1823842" cy="127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A009A62-565E-4098-9410-2A5C178D76FB}"/>
              </a:ext>
            </a:extLst>
          </p:cNvPr>
          <p:cNvCxnSpPr>
            <a:cxnSpLocks/>
          </p:cNvCxnSpPr>
          <p:nvPr/>
        </p:nvCxnSpPr>
        <p:spPr>
          <a:xfrm>
            <a:off x="5886994" y="2116183"/>
            <a:ext cx="0" cy="433386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3BFF6045-91F5-4864-8CFA-171059CD8A21}"/>
              </a:ext>
            </a:extLst>
          </p:cNvPr>
          <p:cNvSpPr txBox="1"/>
          <p:nvPr/>
        </p:nvSpPr>
        <p:spPr>
          <a:xfrm>
            <a:off x="1379833" y="3030516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logistics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53A7DB76-9E6A-403E-873E-03A2775793D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2712"/>
          <a:stretch/>
        </p:blipFill>
        <p:spPr>
          <a:xfrm>
            <a:off x="3301033" y="1760683"/>
            <a:ext cx="1823842" cy="1269833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941B6048-C48A-4DE7-A0AA-77BFBA7D82C7}"/>
              </a:ext>
            </a:extLst>
          </p:cNvPr>
          <p:cNvSpPr txBox="1"/>
          <p:nvPr/>
        </p:nvSpPr>
        <p:spPr>
          <a:xfrm>
            <a:off x="3848110" y="3046529"/>
            <a:ext cx="899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agriculture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55CEA859-49C6-4AE8-8FA0-C7F8B96B8E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0" r="16571"/>
          <a:stretch/>
        </p:blipFill>
        <p:spPr bwMode="auto">
          <a:xfrm>
            <a:off x="832756" y="3344483"/>
            <a:ext cx="1823842" cy="12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D6FF63DC-1ADE-434F-BB9A-5001A17495D2}"/>
              </a:ext>
            </a:extLst>
          </p:cNvPr>
          <p:cNvSpPr txBox="1"/>
          <p:nvPr/>
        </p:nvSpPr>
        <p:spPr>
          <a:xfrm>
            <a:off x="1141786" y="4622483"/>
            <a:ext cx="12057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Aerial mapping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2" name="Picture 8" descr="无人机集群">
            <a:extLst>
              <a:ext uri="{FF2B5EF4-FFF2-40B4-BE49-F238E27FC236}">
                <a16:creationId xmlns:a16="http://schemas.microsoft.com/office/drawing/2014/main" id="{2005DAB9-3B0B-4A12-820B-D11EA7AD95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7"/>
          <a:stretch/>
        </p:blipFill>
        <p:spPr bwMode="auto">
          <a:xfrm>
            <a:off x="3301033" y="3339541"/>
            <a:ext cx="1823842" cy="1277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A588C5FC-744D-4F48-94F5-5B871092235A}"/>
              </a:ext>
            </a:extLst>
          </p:cNvPr>
          <p:cNvSpPr txBox="1"/>
          <p:nvPr/>
        </p:nvSpPr>
        <p:spPr>
          <a:xfrm>
            <a:off x="3572416" y="4622483"/>
            <a:ext cx="14462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emergency rescue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5">
            <a:extLst>
              <a:ext uri="{FF2B5EF4-FFF2-40B4-BE49-F238E27FC236}">
                <a16:creationId xmlns:a16="http://schemas.microsoft.com/office/drawing/2014/main" id="{5C906608-813F-48CE-BAFB-47B0C61BFF3D}"/>
              </a:ext>
            </a:extLst>
          </p:cNvPr>
          <p:cNvSpPr txBox="1"/>
          <p:nvPr/>
        </p:nvSpPr>
        <p:spPr>
          <a:xfrm>
            <a:off x="687524" y="5004744"/>
            <a:ext cx="4437352" cy="1183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UAV swarm has been developed and utilized more and more in civilization area e.g. logistics, agriculture, aerial mapping, emergency rescue etc. and can largely improve the work efficiency</a:t>
            </a:r>
          </a:p>
        </p:txBody>
      </p:sp>
    </p:spTree>
    <p:extLst>
      <p:ext uri="{BB962C8B-B14F-4D97-AF65-F5344CB8AC3E}">
        <p14:creationId xmlns:p14="http://schemas.microsoft.com/office/powerpoint/2010/main" val="398424022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4FB16-F728-4956-A89F-1D90A8F64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objectives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C60616-4E74-4430-8BD0-C493B4DD8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E2321E8-64BC-4DC9-8E0E-FD36F68E230F}"/>
              </a:ext>
            </a:extLst>
          </p:cNvPr>
          <p:cNvSpPr/>
          <p:nvPr/>
        </p:nvSpPr>
        <p:spPr>
          <a:xfrm>
            <a:off x="497861" y="1022573"/>
            <a:ext cx="11193101" cy="147047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1"/>
                </a:solidFill>
              </a:rPr>
              <a:t>Objective 1: Basic UAV function support in NR system, as in LTE system  </a:t>
            </a:r>
          </a:p>
          <a:p>
            <a:pPr marL="952393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Subscription based UE identification</a:t>
            </a:r>
          </a:p>
          <a:p>
            <a:pPr marL="952393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Multi-cell measurement report; location, flight path info. and height reporting;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B9C2158-CAF0-4053-AE11-E84C00A2BAE0}"/>
              </a:ext>
            </a:extLst>
          </p:cNvPr>
          <p:cNvSpPr/>
          <p:nvPr/>
        </p:nvSpPr>
        <p:spPr>
          <a:xfrm>
            <a:off x="497860" y="2879147"/>
            <a:ext cx="11193101" cy="147047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1"/>
                </a:solidFill>
              </a:rPr>
              <a:t>Objective 2: UAV swarm specific enhancement </a:t>
            </a:r>
          </a:p>
          <a:p>
            <a:pPr marL="952393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Interference reduction for UAV swarm scenarios</a:t>
            </a:r>
          </a:p>
          <a:p>
            <a:pPr marL="952393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Mobility enhancement for UAV swarm scenarios</a:t>
            </a:r>
          </a:p>
        </p:txBody>
      </p:sp>
    </p:spTree>
    <p:extLst>
      <p:ext uri="{BB962C8B-B14F-4D97-AF65-F5344CB8AC3E}">
        <p14:creationId xmlns:p14="http://schemas.microsoft.com/office/powerpoint/2010/main" val="384237739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6CE72A-B114-421D-8BDF-20821F2D816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50675" y="6473825"/>
            <a:ext cx="438150" cy="15557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1387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F7170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 smtClean="0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EFDFD9491C1B4EB5AD1C1F0DD77AEF" ma:contentTypeVersion="8" ma:contentTypeDescription="Create a new document." ma:contentTypeScope="" ma:versionID="92947332ef03447f574ff4b9d4fddcc4">
  <xsd:schema xmlns:xsd="http://www.w3.org/2001/XMLSchema" xmlns:xs="http://www.w3.org/2001/XMLSchema" xmlns:p="http://schemas.microsoft.com/office/2006/metadata/properties" xmlns:ns2="3cf6f596-7900-42dc-afdd-a636648ef1bd" targetNamespace="http://schemas.microsoft.com/office/2006/metadata/properties" ma:root="true" ma:fieldsID="3a9c05a953a4aea5b56dbd205067280d" ns2:_="">
    <xsd:import namespace="3cf6f596-7900-42dc-afdd-a636648ef1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f6f596-7900-42dc-afdd-a636648ef1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27F5D40-AAA7-42F4-B168-F8A4D8AB09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B0AE619-12E3-4ADF-8595-E3011517B6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f6f596-7900-42dc-afdd-a636648ef1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D343E24-E407-41CD-B499-ECBA4C49DBD7}">
  <ds:schemaRefs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3cf6f596-7900-42dc-afdd-a636648ef1bd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6272</TotalTime>
  <Words>346</Words>
  <Application>Microsoft Office PowerPoint</Application>
  <PresentationFormat>Custom</PresentationFormat>
  <Paragraphs>40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Wingdings</vt:lpstr>
      <vt:lpstr>Lenovo Master</vt:lpstr>
      <vt:lpstr>Discussion on UAV Swarm Support in NR RAN for Rel-18</vt:lpstr>
      <vt:lpstr>Motivation</vt:lpstr>
      <vt:lpstr>Use Cases and Scenarios for UAV Swarm</vt:lpstr>
      <vt:lpstr>Proposed objectives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R18 Presentations</dc:title>
  <dc:creator>Mingzeng Dai</dc:creator>
  <cp:lastModifiedBy>Haiming HM14 Wang</cp:lastModifiedBy>
  <cp:revision>404</cp:revision>
  <dcterms:created xsi:type="dcterms:W3CDTF">2020-11-11T10:47:48Z</dcterms:created>
  <dcterms:modified xsi:type="dcterms:W3CDTF">2021-06-07T03:55:05Z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0x01010049EFDFD9491C1B4EB5AD1C1F0DD77AEF</vt:lpwstr>
  </property>
</Properties>
</file>