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Lst>
  <p:notesMasterIdLst>
    <p:notesMasterId r:id="rId12"/>
  </p:notesMasterIdLst>
  <p:handoutMasterIdLst>
    <p:handoutMasterId r:id="rId13"/>
  </p:handoutMasterIdLst>
  <p:sldIdLst>
    <p:sldId id="314" r:id="rId5"/>
    <p:sldId id="496" r:id="rId6"/>
    <p:sldId id="500" r:id="rId7"/>
    <p:sldId id="503" r:id="rId8"/>
    <p:sldId id="504" r:id="rId9"/>
    <p:sldId id="505" r:id="rId10"/>
    <p:sldId id="346" r:id="rId11"/>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p15:clr>
            <a:srgbClr val="A4A3A4"/>
          </p15:clr>
        </p15:guide>
        <p15:guide id="2" orient="horz" pos="4212">
          <p15:clr>
            <a:srgbClr val="A4A3A4"/>
          </p15:clr>
        </p15:guide>
        <p15:guide id="3" orient="horz" pos="3887">
          <p15:clr>
            <a:srgbClr val="A4A3A4"/>
          </p15:clr>
        </p15:guide>
        <p15:guide id="4" pos="3943">
          <p15:clr>
            <a:srgbClr val="A4A3A4"/>
          </p15:clr>
        </p15:guide>
        <p15:guide id="5" pos="227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B951"/>
    <a:srgbClr val="FF9C85"/>
    <a:srgbClr val="E14B92"/>
    <a:srgbClr val="822562"/>
    <a:srgbClr val="47B98E"/>
    <a:srgbClr val="4C8AC8"/>
    <a:srgbClr val="7C55A3"/>
    <a:srgbClr val="6360A8"/>
    <a:srgbClr val="6378BA"/>
    <a:srgbClr val="8952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22" autoAdjust="0"/>
    <p:restoredTop sz="95291" autoAdjust="0"/>
  </p:normalViewPr>
  <p:slideViewPr>
    <p:cSldViewPr snapToGrid="0" snapToObjects="1">
      <p:cViewPr varScale="1">
        <p:scale>
          <a:sx n="67" d="100"/>
          <a:sy n="67" d="100"/>
        </p:scale>
        <p:origin x="945" y="42"/>
      </p:cViewPr>
      <p:guideLst>
        <p:guide orient="horz" pos="463"/>
        <p:guide orient="horz" pos="4212"/>
        <p:guide orient="horz" pos="3887"/>
        <p:guide pos="3943"/>
        <p:guide pos="2279"/>
        <p:guide pos="5452"/>
      </p:guideLst>
    </p:cSldViewPr>
  </p:slideViewPr>
  <p:notesTextViewPr>
    <p:cViewPr>
      <p:scale>
        <a:sx n="1" d="1"/>
        <a:sy n="1" d="1"/>
      </p:scale>
      <p:origin x="0" y="0"/>
    </p:cViewPr>
  </p:notesTextViewPr>
  <p:sorterViewPr>
    <p:cViewPr>
      <p:scale>
        <a:sx n="100" d="100"/>
        <a:sy n="100" d="100"/>
      </p:scale>
      <p:origin x="0" y="-1834"/>
    </p:cViewPr>
  </p:sorterViewPr>
  <p:notesViewPr>
    <p:cSldViewPr snapToGrid="0" snapToObjects="1">
      <p:cViewPr varScale="1">
        <p:scale>
          <a:sx n="79" d="100"/>
          <a:sy n="79" d="100"/>
        </p:scale>
        <p:origin x="3276"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itchFamily="34" charset="0"/>
                <a:cs typeface="Arial" pitchFamily="34" charset="0"/>
              </a:rPr>
              <a:pPr/>
              <a:t>6/7/2021</a:t>
            </a:fld>
            <a:endParaRPr lang="en-US" sz="10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itchFamily="34" charset="0"/>
                <a:cs typeface="Arial"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itchFamily="34" charset="0"/>
                <a:cs typeface="Arial" pitchFamily="34" charset="0"/>
              </a:rPr>
              <a:pPr/>
              <a:t>‹#›</a:t>
            </a:fld>
            <a:endParaRPr lang="en-US" sz="800" dirty="0">
              <a:latin typeface="Arial" pitchFamily="34" charset="0"/>
              <a:cs typeface="Arial" pitchFamily="34" charset="0"/>
            </a:endParaRPr>
          </a:p>
        </p:txBody>
      </p:sp>
    </p:spTree>
    <p:extLst>
      <p:ext uri="{BB962C8B-B14F-4D97-AF65-F5344CB8AC3E}">
        <p14:creationId xmlns:p14="http://schemas.microsoft.com/office/powerpoint/2010/main" val="2529155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F23CF275-28B3-497F-9AED-85D5F023BA5C}" type="datetimeFigureOut">
              <a:rPr lang="en-US" smtClean="0"/>
              <a:pPr/>
              <a:t>6/7/2021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itchFamily="34" charset="0"/>
                <a:cs typeface="Arial" pitchFamily="34" charset="0"/>
              </a:defRPr>
            </a:lvl1pPr>
          </a:lstStyle>
          <a:p>
            <a:fld id="{4AED87EB-65D7-4500-873C-410831173A82}" type="slidenum">
              <a:rPr lang="en-US" smtClean="0"/>
              <a:pPr/>
              <a:t>‹#›</a:t>
            </a:fld>
            <a:endParaRPr lang="en-US" dirty="0"/>
          </a:p>
        </p:txBody>
      </p:sp>
    </p:spTree>
    <p:extLst>
      <p:ext uri="{BB962C8B-B14F-4D97-AF65-F5344CB8AC3E}">
        <p14:creationId xmlns:p14="http://schemas.microsoft.com/office/powerpoint/2010/main" val="369331368"/>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ED87EB-65D7-4500-873C-410831173A82}" type="slidenum">
              <a:rPr lang="en-US" smtClean="0"/>
              <a:pPr/>
              <a:t>1</a:t>
            </a:fld>
            <a:endParaRPr lang="en-US" dirty="0"/>
          </a:p>
        </p:txBody>
      </p:sp>
    </p:spTree>
    <p:extLst>
      <p:ext uri="{BB962C8B-B14F-4D97-AF65-F5344CB8AC3E}">
        <p14:creationId xmlns:p14="http://schemas.microsoft.com/office/powerpoint/2010/main" val="1849109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5684"/>
            <a:ext cx="9960236" cy="2894768"/>
          </a:xfrm>
          <a:prstGeom prst="rect">
            <a:avLst/>
          </a:prstGeom>
        </p:spPr>
        <p:txBody>
          <a:bodyPr wrap="square"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5116"/>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tx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grpSp>
        <p:nvGrpSpPr>
          <p:cNvPr id="48" name="Group 47">
            <a:extLst>
              <a:ext uri="{FF2B5EF4-FFF2-40B4-BE49-F238E27FC236}">
                <a16:creationId xmlns:a16="http://schemas.microsoft.com/office/drawing/2014/main" id="{F4B5B53C-9814-4319-B2AA-2C21FFC03C69}"/>
              </a:ext>
            </a:extLst>
          </p:cNvPr>
          <p:cNvGrpSpPr>
            <a:grpSpLocks noChangeAspect="1"/>
          </p:cNvGrpSpPr>
          <p:nvPr userDrawn="1"/>
        </p:nvGrpSpPr>
        <p:grpSpPr>
          <a:xfrm rot="16200000">
            <a:off x="9855467" y="2024677"/>
            <a:ext cx="3499241" cy="1167475"/>
            <a:chOff x="547688" y="952500"/>
            <a:chExt cx="12190413" cy="4067175"/>
          </a:xfrm>
        </p:grpSpPr>
        <p:sp>
          <p:nvSpPr>
            <p:cNvPr id="50" name="Rectangle 49">
              <a:extLst>
                <a:ext uri="{FF2B5EF4-FFF2-40B4-BE49-F238E27FC236}">
                  <a16:creationId xmlns:a16="http://schemas.microsoft.com/office/drawing/2014/main" id="{A86DAFFA-DD2C-4B45-869C-80A8537FFB18}"/>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7">
              <a:extLst>
                <a:ext uri="{FF2B5EF4-FFF2-40B4-BE49-F238E27FC236}">
                  <a16:creationId xmlns:a16="http://schemas.microsoft.com/office/drawing/2014/main" id="{26F6C622-0F1C-400B-80F7-27499D487BE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8">
              <a:extLst>
                <a:ext uri="{FF2B5EF4-FFF2-40B4-BE49-F238E27FC236}">
                  <a16:creationId xmlns:a16="http://schemas.microsoft.com/office/drawing/2014/main" id="{3843D85E-D61D-49D2-8C0B-2814AA27614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9">
              <a:extLst>
                <a:ext uri="{FF2B5EF4-FFF2-40B4-BE49-F238E27FC236}">
                  <a16:creationId xmlns:a16="http://schemas.microsoft.com/office/drawing/2014/main" id="{3230BEAE-88C1-454A-9CCC-1D4B1775E57B}"/>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0">
              <a:extLst>
                <a:ext uri="{FF2B5EF4-FFF2-40B4-BE49-F238E27FC236}">
                  <a16:creationId xmlns:a16="http://schemas.microsoft.com/office/drawing/2014/main" id="{051B78A0-6BF0-417B-86F2-F30C15214E8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DC72F71B-EE86-4EF7-B865-447B4ED71B2C}"/>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
              <a:extLst>
                <a:ext uri="{FF2B5EF4-FFF2-40B4-BE49-F238E27FC236}">
                  <a16:creationId xmlns:a16="http://schemas.microsoft.com/office/drawing/2014/main" id="{A3EC0C04-B0DD-4A32-813E-011A695342F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3" name="Freeform 5">
            <a:extLst>
              <a:ext uri="{FF2B5EF4-FFF2-40B4-BE49-F238E27FC236}">
                <a16:creationId xmlns:a16="http://schemas.microsoft.com/office/drawing/2014/main" id="{433BBA68-D2F6-45DA-B6D3-4CBDACC1E270}"/>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98876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lumMod val="95000"/>
                  </a:schemeClr>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7593"/>
            <a:ext cx="11073384"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lumMod val="95000"/>
                  </a:schemeClr>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lumMod val="85000"/>
                  </a:schemeClr>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lumMod val="65000"/>
                  </a:schemeClr>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37097577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5767"/>
            <a:ext cx="11073384" cy="4651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p:nvPr>
        </p:nvSpPr>
        <p:spPr bwMode="gray">
          <a:xfrm>
            <a:off x="557784" y="899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6945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1479330"/>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chemeClr val="tx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72767"/>
            <a:ext cx="11073384" cy="4654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2616"/>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16594537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735132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2"/>
          <p:cNvSpPr>
            <a:spLocks noGrp="1"/>
          </p:cNvSpPr>
          <p:nvPr>
            <p:ph sz="half" idx="14"/>
          </p:nvPr>
        </p:nvSpPr>
        <p:spPr bwMode="gray">
          <a:xfrm>
            <a:off x="6243066" y="1307592"/>
            <a:ext cx="537895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57779992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9456359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Content Placeholder 2"/>
          <p:cNvSpPr>
            <a:spLocks noGrp="1"/>
          </p:cNvSpPr>
          <p:nvPr>
            <p:ph sz="half" idx="10"/>
          </p:nvPr>
        </p:nvSpPr>
        <p:spPr bwMode="gray">
          <a:xfrm>
            <a:off x="4347972"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half" idx="11"/>
          </p:nvPr>
        </p:nvSpPr>
        <p:spPr bwMode="gray">
          <a:xfrm>
            <a:off x="8147304" y="1307593"/>
            <a:ext cx="3474720"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2" name="Group 11"/>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348959108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774559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6036718"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640" y="1307592"/>
            <a:ext cx="6036718"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9" name="TextBox 1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20" name="Group 19"/>
          <p:cNvGrpSpPr/>
          <p:nvPr userDrawn="1"/>
        </p:nvGrpSpPr>
        <p:grpSpPr>
          <a:xfrm>
            <a:off x="554338" y="6421482"/>
            <a:ext cx="734356" cy="245008"/>
            <a:chOff x="547688" y="952500"/>
            <a:chExt cx="12190413" cy="4067175"/>
          </a:xfrm>
        </p:grpSpPr>
        <p:sp>
          <p:nvSpPr>
            <p:cNvPr id="21" name="Rectangle 2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2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2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2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2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99249621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408426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chemeClr val="tx1"/>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640" y="1682496"/>
            <a:ext cx="9960236" cy="2898648"/>
          </a:xfrm>
          <a:prstGeom prst="rect">
            <a:avLst/>
          </a:prstGeom>
        </p:spPr>
        <p:txBody>
          <a:bodyPr lIns="0" tIns="0" rIns="121899" bIns="0" anchor="b" anchorCtr="0"/>
          <a:lstStyle>
            <a:lvl1pPr marL="0" algn="l" defTabSz="1218987" rtl="0" eaLnBrk="1" latinLnBrk="0" hangingPunct="1">
              <a:lnSpc>
                <a:spcPts val="68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640" y="4718304"/>
            <a:ext cx="9949796"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2021 Lenovo. All rights reserved.</a:t>
            </a:r>
          </a:p>
        </p:txBody>
      </p:sp>
      <p:grpSp>
        <p:nvGrpSpPr>
          <p:cNvPr id="48" name="Group 47">
            <a:extLst>
              <a:ext uri="{FF2B5EF4-FFF2-40B4-BE49-F238E27FC236}">
                <a16:creationId xmlns:a16="http://schemas.microsoft.com/office/drawing/2014/main" id="{AE4354B5-047A-475C-B07D-46E2DFF45FA8}"/>
              </a:ext>
            </a:extLst>
          </p:cNvPr>
          <p:cNvGrpSpPr>
            <a:grpSpLocks noChangeAspect="1"/>
          </p:cNvGrpSpPr>
          <p:nvPr userDrawn="1"/>
        </p:nvGrpSpPr>
        <p:grpSpPr>
          <a:xfrm rot="16200000">
            <a:off x="9855467" y="2024677"/>
            <a:ext cx="3499241" cy="1167475"/>
            <a:chOff x="547688" y="952500"/>
            <a:chExt cx="12190413" cy="4067175"/>
          </a:xfrm>
        </p:grpSpPr>
        <p:sp>
          <p:nvSpPr>
            <p:cNvPr id="95" name="Rectangle 94">
              <a:extLst>
                <a:ext uri="{FF2B5EF4-FFF2-40B4-BE49-F238E27FC236}">
                  <a16:creationId xmlns:a16="http://schemas.microsoft.com/office/drawing/2014/main" id="{33F3F616-0187-486C-92AE-8E9BB4F5D864}"/>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7">
              <a:extLst>
                <a:ext uri="{FF2B5EF4-FFF2-40B4-BE49-F238E27FC236}">
                  <a16:creationId xmlns:a16="http://schemas.microsoft.com/office/drawing/2014/main" id="{39D476EA-97BB-4757-AE8D-46ABA28B578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8">
              <a:extLst>
                <a:ext uri="{FF2B5EF4-FFF2-40B4-BE49-F238E27FC236}">
                  <a16:creationId xmlns:a16="http://schemas.microsoft.com/office/drawing/2014/main" id="{83FC1BD3-A3C2-46E0-8E09-0F43D0DB3EE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9">
              <a:extLst>
                <a:ext uri="{FF2B5EF4-FFF2-40B4-BE49-F238E27FC236}">
                  <a16:creationId xmlns:a16="http://schemas.microsoft.com/office/drawing/2014/main" id="{B07C1556-FAA5-423D-9C3E-BFD6B99A6BBD}"/>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
              <a:extLst>
                <a:ext uri="{FF2B5EF4-FFF2-40B4-BE49-F238E27FC236}">
                  <a16:creationId xmlns:a16="http://schemas.microsoft.com/office/drawing/2014/main" id="{1DB9EF8A-92AF-4FB6-9EB8-BBB43909F2F8}"/>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
              <a:extLst>
                <a:ext uri="{FF2B5EF4-FFF2-40B4-BE49-F238E27FC236}">
                  <a16:creationId xmlns:a16="http://schemas.microsoft.com/office/drawing/2014/main" id="{07C51CC9-E5B8-4E20-A914-408659940AB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1">
              <a:extLst>
                <a:ext uri="{FF2B5EF4-FFF2-40B4-BE49-F238E27FC236}">
                  <a16:creationId xmlns:a16="http://schemas.microsoft.com/office/drawing/2014/main" id="{B5BD15B5-4CE4-4224-95C9-541647C5394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Freeform 5">
            <a:extLst>
              <a:ext uri="{FF2B5EF4-FFF2-40B4-BE49-F238E27FC236}">
                <a16:creationId xmlns:a16="http://schemas.microsoft.com/office/drawing/2014/main" id="{8B5168CF-498E-4EAB-8120-11D6F6835047}"/>
              </a:ext>
            </a:extLst>
          </p:cNvPr>
          <p:cNvSpPr>
            <a:spLocks noChangeAspect="1" noEditPoints="1"/>
          </p:cNvSpPr>
          <p:nvPr userDrawn="1"/>
        </p:nvSpPr>
        <p:spPr bwMode="auto">
          <a:xfrm>
            <a:off x="548640" y="858794"/>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gradFill>
            <a:gsLst>
              <a:gs pos="100000">
                <a:srgbClr val="F15F22"/>
              </a:gs>
              <a:gs pos="54000">
                <a:srgbClr val="F06422"/>
              </a:gs>
              <a:gs pos="76000">
                <a:srgbClr val="E32526"/>
              </a:gs>
              <a:gs pos="0">
                <a:srgbClr val="E32F2A"/>
              </a:gs>
              <a:gs pos="26000">
                <a:srgbClr val="A32022"/>
              </a:gs>
            </a:gsLst>
            <a:lin ang="2400000" scaled="0"/>
          </a:gra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78680270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chemeClr val="tx1"/>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13"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7763602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grpSp>
        <p:nvGrpSpPr>
          <p:cNvPr id="12" name="Group 11"/>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3860165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chemeClr val="tx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640" y="1276349"/>
            <a:ext cx="10165080" cy="3242641"/>
          </a:xfrm>
          <a:prstGeom prst="rect">
            <a:avLst/>
          </a:prstGeom>
        </p:spPr>
        <p:txBody>
          <a:bodyPr lIns="0" anchor="t">
            <a:normAutofit/>
          </a:bodyPr>
          <a:lstStyle>
            <a:lvl1pPr marL="0" indent="0" algn="l">
              <a:lnSpc>
                <a:spcPct val="100000"/>
              </a:lnSpc>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337" y="4623890"/>
            <a:ext cx="10159383" cy="876300"/>
          </a:xfrm>
          <a:prstGeom prst="rect">
            <a:avLst/>
          </a:prstGeom>
        </p:spPr>
        <p:txBody>
          <a:bodyPr lIns="0"/>
          <a:lstStyle>
            <a:lvl1pPr marL="0" indent="0" algn="l">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9" name="TextBox 8"/>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22" name="Group 21">
            <a:extLst>
              <a:ext uri="{FF2B5EF4-FFF2-40B4-BE49-F238E27FC236}">
                <a16:creationId xmlns:a16="http://schemas.microsoft.com/office/drawing/2014/main" id="{99371872-34E0-4E87-A880-855C986DEFEB}"/>
              </a:ext>
            </a:extLst>
          </p:cNvPr>
          <p:cNvGrpSpPr/>
          <p:nvPr userDrawn="1"/>
        </p:nvGrpSpPr>
        <p:grpSpPr>
          <a:xfrm>
            <a:off x="548640" y="398463"/>
            <a:ext cx="990600" cy="735013"/>
            <a:chOff x="657226" y="398463"/>
            <a:chExt cx="990600" cy="735013"/>
          </a:xfrm>
          <a:gradFill>
            <a:gsLst>
              <a:gs pos="0">
                <a:srgbClr val="F2A11F"/>
              </a:gs>
              <a:gs pos="37000">
                <a:srgbClr val="EC5124"/>
              </a:gs>
              <a:gs pos="79000">
                <a:srgbClr val="D32A27"/>
              </a:gs>
              <a:gs pos="100000">
                <a:srgbClr val="7A425E"/>
              </a:gs>
            </a:gsLst>
            <a:lin ang="2400000" scaled="0"/>
          </a:gradFill>
        </p:grpSpPr>
        <p:sp>
          <p:nvSpPr>
            <p:cNvPr id="23" name="Freeform 5">
              <a:extLst>
                <a:ext uri="{FF2B5EF4-FFF2-40B4-BE49-F238E27FC236}">
                  <a16:creationId xmlns:a16="http://schemas.microsoft.com/office/drawing/2014/main" id="{CA59E31A-C52B-4474-A5A0-530DF770A454}"/>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6">
              <a:extLst>
                <a:ext uri="{FF2B5EF4-FFF2-40B4-BE49-F238E27FC236}">
                  <a16:creationId xmlns:a16="http://schemas.microsoft.com/office/drawing/2014/main" id="{123B3F17-34EE-4FBA-8852-7ED07762D8EB}"/>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0065404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title</a:t>
            </a:r>
          </a:p>
        </p:txBody>
      </p:sp>
      <p:sp>
        <p:nvSpPr>
          <p:cNvPr id="18"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4205568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chemeClr val="tx1"/>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6888"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5284" y="1307592"/>
            <a:ext cx="4707555" cy="502376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28"/>
          <p:cNvSpPr>
            <a:spLocks noGrp="1"/>
          </p:cNvSpPr>
          <p:nvPr>
            <p:ph type="title" hasCustomPrompt="1"/>
          </p:nvPr>
        </p:nvSpPr>
        <p:spPr bwMode="gray">
          <a:xfrm>
            <a:off x="6835283" y="402336"/>
            <a:ext cx="4707555"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8" name="TextBox 7"/>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0" name="Group 9"/>
          <p:cNvGrpSpPr/>
          <p:nvPr userDrawn="1"/>
        </p:nvGrpSpPr>
        <p:grpSpPr>
          <a:xfrm>
            <a:off x="554338" y="6421482"/>
            <a:ext cx="734356"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67629703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57661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639" y="1307593"/>
            <a:ext cx="11073385" cy="4919588"/>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1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6" name="TextBox 5"/>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7" name="Group 6"/>
          <p:cNvGrpSpPr/>
          <p:nvPr userDrawn="1"/>
        </p:nvGrpSpPr>
        <p:grpSpPr>
          <a:xfrm>
            <a:off x="554338" y="6421482"/>
            <a:ext cx="734356"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423033321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383593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chemeClr val="tx1"/>
        </a:solidFill>
        <a:effectLst/>
      </p:bgPr>
    </p:bg>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14" name="TextBox 13"/>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15" name="Group 14"/>
          <p:cNvGrpSpPr/>
          <p:nvPr userDrawn="1"/>
        </p:nvGrpSpPr>
        <p:grpSpPr>
          <a:xfrm>
            <a:off x="554338" y="6421482"/>
            <a:ext cx="734356" cy="245008"/>
            <a:chOff x="547688" y="952500"/>
            <a:chExt cx="12190413" cy="4067175"/>
          </a:xfrm>
        </p:grpSpPr>
        <p:sp>
          <p:nvSpPr>
            <p:cNvPr id="16" name="Rectangle 1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6"/>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17"/>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18"/>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19"/>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737376891"/>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grpSp>
        <p:nvGrpSpPr>
          <p:cNvPr id="81" name="Group 80"/>
          <p:cNvGrpSpPr/>
          <p:nvPr userDrawn="1"/>
        </p:nvGrpSpPr>
        <p:grpSpPr>
          <a:xfrm rot="16200000">
            <a:off x="372592" y="2655660"/>
            <a:ext cx="6856214" cy="1544890"/>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 name="Group 21">
            <a:extLst>
              <a:ext uri="{FF2B5EF4-FFF2-40B4-BE49-F238E27FC236}">
                <a16:creationId xmlns:a16="http://schemas.microsoft.com/office/drawing/2014/main" id="{D217900D-5033-4638-8DF2-07DE57B5B97E}"/>
              </a:ext>
            </a:extLst>
          </p:cNvPr>
          <p:cNvGrpSpPr/>
          <p:nvPr userDrawn="1"/>
        </p:nvGrpSpPr>
        <p:grpSpPr>
          <a:xfrm>
            <a:off x="7045325" y="1676401"/>
            <a:ext cx="5145087" cy="3505200"/>
            <a:chOff x="7045325" y="1676401"/>
            <a:chExt cx="5145087" cy="3505200"/>
          </a:xfrm>
        </p:grpSpPr>
        <p:sp>
          <p:nvSpPr>
            <p:cNvPr id="12" name="Freeform 5">
              <a:extLst>
                <a:ext uri="{FF2B5EF4-FFF2-40B4-BE49-F238E27FC236}">
                  <a16:creationId xmlns:a16="http://schemas.microsoft.com/office/drawing/2014/main" id="{42A022AC-236A-4C47-9960-6BBBDE197CD4}"/>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21" name="Group 20">
              <a:extLst>
                <a:ext uri="{FF2B5EF4-FFF2-40B4-BE49-F238E27FC236}">
                  <a16:creationId xmlns:a16="http://schemas.microsoft.com/office/drawing/2014/main" id="{F28F2614-0FCC-4D8C-BC98-D03E162B4F33}"/>
                </a:ext>
              </a:extLst>
            </p:cNvPr>
            <p:cNvGrpSpPr/>
            <p:nvPr userDrawn="1"/>
          </p:nvGrpSpPr>
          <p:grpSpPr>
            <a:xfrm>
              <a:off x="11291887" y="1987551"/>
              <a:ext cx="590550" cy="2868613"/>
              <a:chOff x="11291887" y="1987551"/>
              <a:chExt cx="590550" cy="2868613"/>
            </a:xfrm>
          </p:grpSpPr>
          <p:sp>
            <p:nvSpPr>
              <p:cNvPr id="13" name="Freeform 6">
                <a:extLst>
                  <a:ext uri="{FF2B5EF4-FFF2-40B4-BE49-F238E27FC236}">
                    <a16:creationId xmlns:a16="http://schemas.microsoft.com/office/drawing/2014/main" id="{4BE4413F-C77A-40BA-9643-97A55AFCF5AB}"/>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3CA96921-0134-4138-B35F-24FF94928025}"/>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294835C9-5930-4B1D-B981-5AC310AA6029}"/>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C78C8B28-A3DD-4458-8A59-EE68D1ACDDF2}"/>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C8D26C51-B040-4FC2-B37F-5972C012FEE6}"/>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37678D62-51AF-470A-BDE3-8ED3FCCDE0FF}"/>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9977132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tx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Tree>
    <p:extLst>
      <p:ext uri="{BB962C8B-B14F-4D97-AF65-F5344CB8AC3E}">
        <p14:creationId xmlns:p14="http://schemas.microsoft.com/office/powerpoint/2010/main" val="1618669218"/>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chemeClr val="tx1"/>
        </a:solidFill>
        <a:effectLst/>
      </p:bgPr>
    </p:bg>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80CD9248-0A2C-4050-B347-2980229F11A8}"/>
              </a:ext>
            </a:extLst>
          </p:cNvPr>
          <p:cNvGrpSpPr/>
          <p:nvPr userDrawn="1"/>
        </p:nvGrpSpPr>
        <p:grpSpPr>
          <a:xfrm rot="16200000">
            <a:off x="372592" y="2655660"/>
            <a:ext cx="6856214" cy="1544890"/>
            <a:chOff x="541049" y="2649538"/>
            <a:chExt cx="9285724" cy="2092325"/>
          </a:xfrm>
          <a:solidFill>
            <a:schemeClr val="bg1"/>
          </a:solidFill>
        </p:grpSpPr>
        <p:sp>
          <p:nvSpPr>
            <p:cNvPr id="54" name="Freeform 5">
              <a:extLst>
                <a:ext uri="{FF2B5EF4-FFF2-40B4-BE49-F238E27FC236}">
                  <a16:creationId xmlns:a16="http://schemas.microsoft.com/office/drawing/2014/main" id="{99FEE917-CD84-4C97-B4F9-73DFE2A473DA}"/>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6">
              <a:extLst>
                <a:ext uri="{FF2B5EF4-FFF2-40B4-BE49-F238E27FC236}">
                  <a16:creationId xmlns:a16="http://schemas.microsoft.com/office/drawing/2014/main" id="{78C9364A-BFFF-4F94-9D90-8A71731D6352}"/>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7">
              <a:extLst>
                <a:ext uri="{FF2B5EF4-FFF2-40B4-BE49-F238E27FC236}">
                  <a16:creationId xmlns:a16="http://schemas.microsoft.com/office/drawing/2014/main" id="{E572E624-9DE1-4F42-A7F5-36B7B8A2F63B}"/>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8">
              <a:extLst>
                <a:ext uri="{FF2B5EF4-FFF2-40B4-BE49-F238E27FC236}">
                  <a16:creationId xmlns:a16="http://schemas.microsoft.com/office/drawing/2014/main" id="{DD8A238C-0295-48D1-8872-FE51165DDEE4}"/>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6849E95A-0C53-4220-85E0-6DFCEA7D1C44}"/>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0">
              <a:extLst>
                <a:ext uri="{FF2B5EF4-FFF2-40B4-BE49-F238E27FC236}">
                  <a16:creationId xmlns:a16="http://schemas.microsoft.com/office/drawing/2014/main" id="{056EAF60-5381-416A-895C-D1FAED9FDFFF}"/>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11">
              <a:extLst>
                <a:ext uri="{FF2B5EF4-FFF2-40B4-BE49-F238E27FC236}">
                  <a16:creationId xmlns:a16="http://schemas.microsoft.com/office/drawing/2014/main" id="{0154DA0C-208D-4580-AFAD-81B221FB1EE9}"/>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5" name="Group 104">
            <a:extLst>
              <a:ext uri="{FF2B5EF4-FFF2-40B4-BE49-F238E27FC236}">
                <a16:creationId xmlns:a16="http://schemas.microsoft.com/office/drawing/2014/main" id="{1F1F6355-08A9-4C09-B618-1C445A02E219}"/>
              </a:ext>
            </a:extLst>
          </p:cNvPr>
          <p:cNvGrpSpPr/>
          <p:nvPr userDrawn="1"/>
        </p:nvGrpSpPr>
        <p:grpSpPr>
          <a:xfrm>
            <a:off x="7045325" y="1676401"/>
            <a:ext cx="5145087" cy="3505200"/>
            <a:chOff x="7045325" y="1676401"/>
            <a:chExt cx="5145087" cy="3505200"/>
          </a:xfrm>
        </p:grpSpPr>
        <p:sp>
          <p:nvSpPr>
            <p:cNvPr id="106" name="Freeform 5">
              <a:extLst>
                <a:ext uri="{FF2B5EF4-FFF2-40B4-BE49-F238E27FC236}">
                  <a16:creationId xmlns:a16="http://schemas.microsoft.com/office/drawing/2014/main" id="{B42EB7FA-FF17-4B14-9DA1-B0E656D461A7}"/>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107" name="Group 106">
              <a:extLst>
                <a:ext uri="{FF2B5EF4-FFF2-40B4-BE49-F238E27FC236}">
                  <a16:creationId xmlns:a16="http://schemas.microsoft.com/office/drawing/2014/main" id="{A6EECAC4-C77C-49AB-B254-48D8B0737DBE}"/>
                </a:ext>
              </a:extLst>
            </p:cNvPr>
            <p:cNvGrpSpPr/>
            <p:nvPr userDrawn="1"/>
          </p:nvGrpSpPr>
          <p:grpSpPr>
            <a:xfrm>
              <a:off x="11291887" y="1987551"/>
              <a:ext cx="590550" cy="2868613"/>
              <a:chOff x="11291887" y="1987551"/>
              <a:chExt cx="590550" cy="2868613"/>
            </a:xfrm>
          </p:grpSpPr>
          <p:sp>
            <p:nvSpPr>
              <p:cNvPr id="108" name="Freeform 6">
                <a:extLst>
                  <a:ext uri="{FF2B5EF4-FFF2-40B4-BE49-F238E27FC236}">
                    <a16:creationId xmlns:a16="http://schemas.microsoft.com/office/drawing/2014/main" id="{D00C9BBA-FC7E-4243-8134-0B959E4BB233}"/>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7">
                <a:extLst>
                  <a:ext uri="{FF2B5EF4-FFF2-40B4-BE49-F238E27FC236}">
                    <a16:creationId xmlns:a16="http://schemas.microsoft.com/office/drawing/2014/main" id="{F71F105A-138E-453C-A355-31EA2B0C8B87}"/>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8">
                <a:extLst>
                  <a:ext uri="{FF2B5EF4-FFF2-40B4-BE49-F238E27FC236}">
                    <a16:creationId xmlns:a16="http://schemas.microsoft.com/office/drawing/2014/main" id="{49854997-23FD-4E3C-82E8-D973E90ABF35}"/>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9">
                <a:extLst>
                  <a:ext uri="{FF2B5EF4-FFF2-40B4-BE49-F238E27FC236}">
                    <a16:creationId xmlns:a16="http://schemas.microsoft.com/office/drawing/2014/main" id="{DFC48EA1-BF0E-478F-9540-C906E2ADBE10}"/>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0">
                <a:extLst>
                  <a:ext uri="{FF2B5EF4-FFF2-40B4-BE49-F238E27FC236}">
                    <a16:creationId xmlns:a16="http://schemas.microsoft.com/office/drawing/2014/main" id="{66D58043-225E-4AF1-86C5-EAC10AA263B5}"/>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
                <a:extLst>
                  <a:ext uri="{FF2B5EF4-FFF2-40B4-BE49-F238E27FC236}">
                    <a16:creationId xmlns:a16="http://schemas.microsoft.com/office/drawing/2014/main" id="{3EDD390D-BF7B-4689-9B90-0E8DC4C75E16}"/>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66967236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798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0592" y="1825625"/>
            <a:ext cx="518025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432C42-C503-4377-BB33-3F712184FDC8}" type="datetimeFigureOut">
              <a:rPr lang="en-US" smtClean="0"/>
              <a:t>6/7/2021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3AAA24-5731-44D5-B484-69A48E0ADF3B}" type="slidenum">
              <a:rPr lang="en-US" smtClean="0"/>
              <a:t>‹#›</a:t>
            </a:fld>
            <a:endParaRPr lang="en-US"/>
          </a:p>
        </p:txBody>
      </p:sp>
    </p:spTree>
    <p:extLst>
      <p:ext uri="{BB962C8B-B14F-4D97-AF65-F5344CB8AC3E}">
        <p14:creationId xmlns:p14="http://schemas.microsoft.com/office/powerpoint/2010/main" val="2234831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chemeClr val="tx1"/>
        </a:solidFill>
        <a:effectLst/>
      </p:bgPr>
    </p:bg>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D7C56BA8-590A-4028-A3BD-EBB4F41E7443}"/>
              </a:ext>
            </a:extLst>
          </p:cNvPr>
          <p:cNvGrpSpPr>
            <a:grpSpLocks noChangeAspect="1"/>
          </p:cNvGrpSpPr>
          <p:nvPr userDrawn="1"/>
        </p:nvGrpSpPr>
        <p:grpSpPr>
          <a:xfrm rot="16200000">
            <a:off x="9855467" y="2024677"/>
            <a:ext cx="3499241" cy="1167475"/>
            <a:chOff x="547688" y="952500"/>
            <a:chExt cx="12190413" cy="4067175"/>
          </a:xfrm>
        </p:grpSpPr>
        <p:sp>
          <p:nvSpPr>
            <p:cNvPr id="53" name="Rectangle 52">
              <a:extLst>
                <a:ext uri="{FF2B5EF4-FFF2-40B4-BE49-F238E27FC236}">
                  <a16:creationId xmlns:a16="http://schemas.microsoft.com/office/drawing/2014/main" id="{19186E01-E5DD-4CF8-B980-31578D78DA2C}"/>
                </a:ext>
              </a:extLst>
            </p:cNvPr>
            <p:cNvSpPr>
              <a:spLocks noChangeArrowheads="1"/>
            </p:cNvSpPr>
            <p:nvPr userDrawn="1"/>
          </p:nvSpPr>
          <p:spPr bwMode="auto">
            <a:xfrm>
              <a:off x="547688" y="952500"/>
              <a:ext cx="12190413" cy="4067175"/>
            </a:xfrm>
            <a:prstGeom prst="rect">
              <a:avLst/>
            </a:prstGeom>
            <a:gradFill flip="none" rotWithShape="1">
              <a:gsLst>
                <a:gs pos="0">
                  <a:srgbClr val="F2A11F"/>
                </a:gs>
                <a:gs pos="37000">
                  <a:srgbClr val="EC5124"/>
                </a:gs>
                <a:gs pos="79000">
                  <a:srgbClr val="D32A27"/>
                </a:gs>
                <a:gs pos="100000">
                  <a:srgbClr val="7A425E"/>
                </a:gs>
              </a:gsLst>
              <a:lin ang="2400000" scaled="0"/>
              <a:tileRect/>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7">
              <a:extLst>
                <a:ext uri="{FF2B5EF4-FFF2-40B4-BE49-F238E27FC236}">
                  <a16:creationId xmlns:a16="http://schemas.microsoft.com/office/drawing/2014/main" id="{4297898A-7690-4887-A538-06925E32496A}"/>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8">
              <a:extLst>
                <a:ext uri="{FF2B5EF4-FFF2-40B4-BE49-F238E27FC236}">
                  <a16:creationId xmlns:a16="http://schemas.microsoft.com/office/drawing/2014/main" id="{EBE1A931-8ED4-4023-B1E7-E7C0FCB53CF1}"/>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3DFA30DE-FC15-4449-9A0C-173C6898FE6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C43BCA4-E25C-47F7-A5A5-C71BAFE37AB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6476CD2B-51BA-4E82-9674-026AAE497F1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a:extLst>
                <a:ext uri="{FF2B5EF4-FFF2-40B4-BE49-F238E27FC236}">
                  <a16:creationId xmlns:a16="http://schemas.microsoft.com/office/drawing/2014/main" id="{F65A61BF-2424-45EF-AEBD-67F3A1E98F2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548639" y="1508929"/>
            <a:ext cx="9957816"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640" y="3956227"/>
            <a:ext cx="9957816" cy="462018"/>
          </a:xfrm>
          <a:prstGeom prst="rect">
            <a:avLst/>
          </a:prstGeom>
        </p:spPr>
        <p:txBody>
          <a:bodyPr lIns="0" tIns="0" rIns="0" bIns="0" anchor="b"/>
          <a:lstStyle>
            <a:lvl1pPr marL="0" indent="0">
              <a:lnSpc>
                <a:spcPts val="24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1"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5" name="TextBox 74"/>
          <p:cNvSpPr txBox="1"/>
          <p:nvPr userDrawn="1"/>
        </p:nvSpPr>
        <p:spPr>
          <a:xfrm>
            <a:off x="548640"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spTree>
    <p:extLst>
      <p:ext uri="{BB962C8B-B14F-4D97-AF65-F5344CB8AC3E}">
        <p14:creationId xmlns:p14="http://schemas.microsoft.com/office/powerpoint/2010/main" val="147138199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0939585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chemeClr val="tx1"/>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640" y="402336"/>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0"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5" name="TextBox 4"/>
          <p:cNvSpPr txBox="1"/>
          <p:nvPr userDrawn="1"/>
        </p:nvSpPr>
        <p:spPr>
          <a:xfrm>
            <a:off x="1396214" y="6473952"/>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2020 Lenovo Internal. All rights reserved.</a:t>
            </a:r>
          </a:p>
        </p:txBody>
      </p:sp>
      <p:grpSp>
        <p:nvGrpSpPr>
          <p:cNvPr id="6" name="Group 5"/>
          <p:cNvGrpSpPr/>
          <p:nvPr userDrawn="1"/>
        </p:nvGrpSpPr>
        <p:grpSpPr>
          <a:xfrm>
            <a:off x="554338" y="6421482"/>
            <a:ext cx="734356" cy="245008"/>
            <a:chOff x="547688" y="952500"/>
            <a:chExt cx="12190413" cy="4067175"/>
          </a:xfrm>
        </p:grpSpPr>
        <p:sp>
          <p:nvSpPr>
            <p:cNvPr id="7" name="Rectangle 6"/>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 name="Freeform 10"/>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11"/>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229032212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56789"/>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5763348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chemeClr val="tx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784" y="896112"/>
            <a:ext cx="11073384"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548640" y="402336"/>
            <a:ext cx="11073384" cy="399921"/>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2"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
        <p:nvSpPr>
          <p:cNvPr id="7" name="TextBox 6"/>
          <p:cNvSpPr txBox="1"/>
          <p:nvPr userDrawn="1"/>
        </p:nvSpPr>
        <p:spPr>
          <a:xfrm>
            <a:off x="1396214" y="6473952"/>
            <a:ext cx="4114800"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2021 </a:t>
            </a:r>
            <a:r>
              <a:rPr lang="en-US" sz="1000" dirty="0">
                <a:solidFill>
                  <a:schemeClr val="bg1"/>
                </a:solidFill>
                <a:latin typeface="Arial" pitchFamily="34" charset="0"/>
                <a:cs typeface="Arial" pitchFamily="34" charset="0"/>
              </a:rPr>
              <a:t>Lenovo Internal. All rights reserved.</a:t>
            </a:r>
          </a:p>
        </p:txBody>
      </p:sp>
      <p:grpSp>
        <p:nvGrpSpPr>
          <p:cNvPr id="8" name="Group 7"/>
          <p:cNvGrpSpPr/>
          <p:nvPr userDrawn="1"/>
        </p:nvGrpSpPr>
        <p:grpSpPr>
          <a:xfrm>
            <a:off x="554338" y="6421482"/>
            <a:ext cx="734356"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9"/>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12"/>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14"/>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Tree>
    <p:extLst>
      <p:ext uri="{BB962C8B-B14F-4D97-AF65-F5344CB8AC3E}">
        <p14:creationId xmlns:p14="http://schemas.microsoft.com/office/powerpoint/2010/main" val="124226057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640" y="403624"/>
            <a:ext cx="11073384" cy="521208"/>
          </a:xfrm>
          <a:prstGeom prst="rect">
            <a:avLst/>
          </a:prstGeom>
        </p:spPr>
        <p:txBody>
          <a:bodyPr wrap="square" lIns="0" tIns="0" rIns="0" bIns="0" anchor="t" anchorCtr="0"/>
          <a:lstStyle>
            <a:lvl1pPr marL="0" algn="l" defTabSz="1218987" rtl="0" eaLnBrk="1" latinLnBrk="0" hangingPunct="1">
              <a:lnSpc>
                <a:spcPts val="32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640" y="1308880"/>
            <a:ext cx="11073384" cy="4906726"/>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1141638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396214" y="6473952"/>
            <a:ext cx="4114800" cy="153888"/>
          </a:xfrm>
          <a:prstGeom prst="rect">
            <a:avLst/>
          </a:prstGeom>
          <a:noFill/>
        </p:spPr>
        <p:txBody>
          <a:bodyPr wrap="square" lIns="0" tIns="0" rIns="0" bIns="0" rtlCol="0">
            <a:spAutoFit/>
          </a:bodyPr>
          <a:lstStyle/>
          <a:p>
            <a:r>
              <a:rPr lang="en-US" sz="1000">
                <a:latin typeface="Arial" pitchFamily="34" charset="0"/>
                <a:cs typeface="Arial" pitchFamily="34" charset="0"/>
              </a:rPr>
              <a:t>2021 </a:t>
            </a:r>
            <a:r>
              <a:rPr lang="en-US" sz="1000" dirty="0">
                <a:latin typeface="Arial" pitchFamily="34" charset="0"/>
                <a:cs typeface="Arial" pitchFamily="34" charset="0"/>
              </a:rPr>
              <a:t>Lenovo Internal. All rights reserved.</a:t>
            </a:r>
          </a:p>
        </p:txBody>
      </p:sp>
      <p:sp>
        <p:nvSpPr>
          <p:cNvPr id="4" name="Slide Number Placeholder 5"/>
          <p:cNvSpPr>
            <a:spLocks noGrp="1"/>
          </p:cNvSpPr>
          <p:nvPr>
            <p:ph type="sldNum" sz="quarter" idx="4"/>
          </p:nvPr>
        </p:nvSpPr>
        <p:spPr>
          <a:xfrm>
            <a:off x="11749913" y="6473952"/>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5" name="Group 4"/>
          <p:cNvGrpSpPr/>
          <p:nvPr userDrawn="1"/>
        </p:nvGrpSpPr>
        <p:grpSpPr>
          <a:xfrm>
            <a:off x="554338" y="6421482"/>
            <a:ext cx="734356"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33027268"/>
      </p:ext>
    </p:extLst>
  </p:cSld>
  <p:clrMap bg1="lt1" tx1="dk1" bg2="lt2" tx2="dk2" accent1="accent1" accent2="accent2" accent3="accent3" accent4="accent4" accent5="accent5" accent6="accent6" hlink="hlink" folHlink="folHlink"/>
  <p:sldLayoutIdLst>
    <p:sldLayoutId id="2147483669" r:id="rId1"/>
    <p:sldLayoutId id="2147483723" r:id="rId2"/>
    <p:sldLayoutId id="2147483670" r:id="rId3"/>
    <p:sldLayoutId id="2147483740" r:id="rId4"/>
    <p:sldLayoutId id="2147483654" r:id="rId5"/>
    <p:sldLayoutId id="2147483725" r:id="rId6"/>
    <p:sldLayoutId id="2147483738" r:id="rId7"/>
    <p:sldLayoutId id="2147483739" r:id="rId8"/>
    <p:sldLayoutId id="2147483661" r:id="rId9"/>
    <p:sldLayoutId id="2147483726" r:id="rId10"/>
    <p:sldLayoutId id="2147483673" r:id="rId11"/>
    <p:sldLayoutId id="2147483727" r:id="rId12"/>
    <p:sldLayoutId id="2147483662" r:id="rId13"/>
    <p:sldLayoutId id="2147483728" r:id="rId14"/>
    <p:sldLayoutId id="2147483736" r:id="rId15"/>
    <p:sldLayoutId id="2147483737" r:id="rId16"/>
    <p:sldLayoutId id="2147483691" r:id="rId17"/>
    <p:sldLayoutId id="2147483729" r:id="rId18"/>
    <p:sldLayoutId id="2147483692" r:id="rId19"/>
    <p:sldLayoutId id="2147483730" r:id="rId20"/>
    <p:sldLayoutId id="2147483711" r:id="rId21"/>
    <p:sldLayoutId id="2147483731" r:id="rId22"/>
    <p:sldLayoutId id="2147483722" r:id="rId23"/>
    <p:sldLayoutId id="2147483732" r:id="rId24"/>
    <p:sldLayoutId id="2147483657" r:id="rId25"/>
    <p:sldLayoutId id="2147483733" r:id="rId26"/>
    <p:sldLayoutId id="2147483659" r:id="rId27"/>
    <p:sldLayoutId id="2147483734" r:id="rId28"/>
    <p:sldLayoutId id="2147483668" r:id="rId29"/>
    <p:sldLayoutId id="2147483735" r:id="rId30"/>
    <p:sldLayoutId id="2147483742" r:id="rId31"/>
  </p:sldLayoutIdLst>
  <p:transition spd="med"/>
  <p:hf hd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
          <a:schemeClr val="tx2"/>
        </a:buClr>
        <a:buFont typeface="Wingdings" pitchFamily="2" charset="2"/>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
          <a:schemeClr val="tx2"/>
        </a:buClr>
        <a:buFont typeface="Wingdings" pitchFamily="2" charset="2"/>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
          <a:schemeClr val="tx2"/>
        </a:buClr>
        <a:buFont typeface="Wingdings" pitchFamily="2" charset="2"/>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sv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4286" y="4031674"/>
            <a:ext cx="9960236" cy="1654232"/>
          </a:xfrm>
        </p:spPr>
        <p:txBody>
          <a:bodyPr/>
          <a:lstStyle/>
          <a:p>
            <a:br>
              <a:rPr lang="en-US" sz="6600" dirty="0"/>
            </a:br>
            <a:br>
              <a:rPr lang="en-US" sz="7200" dirty="0"/>
            </a:br>
            <a:r>
              <a:rPr lang="en-US" sz="4000" spc="0" dirty="0">
                <a:solidFill>
                  <a:schemeClr val="bg1">
                    <a:lumMod val="95000"/>
                  </a:schemeClr>
                </a:solidFill>
                <a:latin typeface="Arial Nova Light" panose="020B0304020202020204" pitchFamily="34" charset="0"/>
              </a:rPr>
              <a:t>Study on RAN Evolution for Distributed Intelligence in Rel-18</a:t>
            </a:r>
            <a:endParaRPr lang="en-US" sz="4000" dirty="0">
              <a:solidFill>
                <a:schemeClr val="bg1">
                  <a:lumMod val="95000"/>
                </a:schemeClr>
              </a:solidFill>
            </a:endParaRPr>
          </a:p>
        </p:txBody>
      </p:sp>
      <p:sp>
        <p:nvSpPr>
          <p:cNvPr id="4" name="Subtitle 5">
            <a:extLst>
              <a:ext uri="{FF2B5EF4-FFF2-40B4-BE49-F238E27FC236}">
                <a16:creationId xmlns:a16="http://schemas.microsoft.com/office/drawing/2014/main" id="{BC0D48DB-E0B1-4023-A513-72CDDFEEF102}"/>
              </a:ext>
            </a:extLst>
          </p:cNvPr>
          <p:cNvSpPr txBox="1">
            <a:spLocks/>
          </p:cNvSpPr>
          <p:nvPr/>
        </p:nvSpPr>
        <p:spPr bwMode="gray">
          <a:xfrm>
            <a:off x="548639" y="5569431"/>
            <a:ext cx="5168669" cy="457200"/>
          </a:xfrm>
          <a:prstGeom prst="rect">
            <a:avLst/>
          </a:prstGeom>
        </p:spPr>
        <p:txBody>
          <a:bodyPr lIns="0" tIns="0" rIns="0" bIns="0" anchor="b" anchorCtr="0"/>
          <a:lstStyle>
            <a:lvl1pPr marL="0" indent="0" algn="l" defTabSz="1218987" rtl="0" eaLnBrk="1" latinLnBrk="0" hangingPunct="1">
              <a:lnSpc>
                <a:spcPct val="90000"/>
              </a:lnSpc>
              <a:spcBef>
                <a:spcPct val="0"/>
              </a:spcBef>
              <a:buClr>
                <a:schemeClr val="tx2"/>
              </a:buClr>
              <a:buFont typeface="Wingdings" pitchFamily="2" charset="2"/>
              <a:buNone/>
              <a:defRPr lang="en-US" sz="2600" b="0" kern="1200" cap="none" spc="0" baseline="0" dirty="0">
                <a:solidFill>
                  <a:schemeClr val="tx1"/>
                </a:solidFill>
                <a:latin typeface="Arial" pitchFamily="34" charset="0"/>
                <a:ea typeface="+mn-ea"/>
                <a:cs typeface="Arial" pitchFamily="34" charset="0"/>
              </a:defRPr>
            </a:lvl1pPr>
            <a:lvl2pPr marL="609493" indent="0" algn="ctr" defTabSz="1218987" rtl="0" eaLnBrk="1" latinLnBrk="0" hangingPunct="1">
              <a:spcBef>
                <a:spcPct val="20000"/>
              </a:spcBef>
              <a:buClr>
                <a:schemeClr val="tx2"/>
              </a:buClr>
              <a:buFont typeface="Wingdings" pitchFamily="2" charset="2"/>
              <a:buNone/>
              <a:defRPr sz="3700" kern="1200">
                <a:solidFill>
                  <a:schemeClr val="tx1">
                    <a:tint val="75000"/>
                  </a:schemeClr>
                </a:solidFill>
                <a:latin typeface="Arial" pitchFamily="34" charset="0"/>
                <a:ea typeface="+mn-ea"/>
                <a:cs typeface="Arial" pitchFamily="34" charset="0"/>
              </a:defRPr>
            </a:lvl2pPr>
            <a:lvl3pPr marL="1218987" indent="0" algn="ctr" defTabSz="1218987" rtl="0" eaLnBrk="1" latinLnBrk="0" hangingPunct="1">
              <a:spcBef>
                <a:spcPct val="20000"/>
              </a:spcBef>
              <a:buClr>
                <a:schemeClr val="tx2"/>
              </a:buClr>
              <a:buFont typeface="Wingdings" pitchFamily="2" charset="2"/>
              <a:buNone/>
              <a:defRPr sz="3200" kern="1200">
                <a:solidFill>
                  <a:schemeClr val="tx1">
                    <a:tint val="75000"/>
                  </a:schemeClr>
                </a:solidFill>
                <a:latin typeface="Arial" pitchFamily="34" charset="0"/>
                <a:ea typeface="+mn-ea"/>
                <a:cs typeface="Arial" pitchFamily="34" charset="0"/>
              </a:defRPr>
            </a:lvl3pPr>
            <a:lvl4pPr marL="1828480"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4pPr>
            <a:lvl5pPr marL="2437973" indent="0" algn="ctr" defTabSz="1218987" rtl="0" eaLnBrk="1" latinLnBrk="0" hangingPunct="1">
              <a:spcBef>
                <a:spcPct val="20000"/>
              </a:spcBef>
              <a:buClr>
                <a:schemeClr val="tx2"/>
              </a:buClr>
              <a:buFont typeface="Wingdings" pitchFamily="2" charset="2"/>
              <a:buNone/>
              <a:defRPr sz="2700" kern="1200">
                <a:solidFill>
                  <a:schemeClr val="tx1">
                    <a:tint val="75000"/>
                  </a:schemeClr>
                </a:solidFill>
                <a:latin typeface="Arial" pitchFamily="34" charset="0"/>
                <a:ea typeface="+mn-ea"/>
                <a:cs typeface="Arial" pitchFamily="34" charset="0"/>
              </a:defRPr>
            </a:lvl5pPr>
            <a:lvl6pPr marL="304746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6pPr>
            <a:lvl7pPr marL="3656960"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7pPr>
            <a:lvl8pPr marL="4266453"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8pPr>
            <a:lvl9pPr marL="4875947" indent="0" algn="ctr" defTabSz="1218987"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9pPr>
          </a:lstStyle>
          <a:p>
            <a:r>
              <a:rPr lang="en-US" sz="1600"/>
              <a:t> 5G Team / Lenovo Research / MBG</a:t>
            </a:r>
          </a:p>
        </p:txBody>
      </p:sp>
      <p:sp>
        <p:nvSpPr>
          <p:cNvPr id="8" name="Title 1">
            <a:extLst>
              <a:ext uri="{FF2B5EF4-FFF2-40B4-BE49-F238E27FC236}">
                <a16:creationId xmlns:a16="http://schemas.microsoft.com/office/drawing/2014/main" id="{DA1E2E74-E5F8-408C-8905-A141C4A0B56C}"/>
              </a:ext>
            </a:extLst>
          </p:cNvPr>
          <p:cNvSpPr txBox="1">
            <a:spLocks/>
          </p:cNvSpPr>
          <p:nvPr/>
        </p:nvSpPr>
        <p:spPr bwMode="black">
          <a:xfrm>
            <a:off x="475657" y="1569251"/>
            <a:ext cx="9544498" cy="7076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16" tIns="45708" rIns="91416" bIns="45708"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1999" b="1" dirty="0">
                <a:solidFill>
                  <a:schemeClr val="bg1">
                    <a:lumMod val="95000"/>
                  </a:schemeClr>
                </a:solidFill>
                <a:latin typeface="Arial Nova Light" panose="020B0304020202020204" pitchFamily="34" charset="0"/>
                <a:ea typeface="Arial" charset="0"/>
                <a:cs typeface="Arial" charset="0"/>
              </a:rPr>
              <a:t>3GPP TSG RAN Rel-18 workshop		                  RWS-210253</a:t>
            </a:r>
          </a:p>
          <a:p>
            <a:pPr>
              <a:lnSpc>
                <a:spcPct val="100000"/>
              </a:lnSpc>
            </a:pPr>
            <a:r>
              <a:rPr lang="en-US" sz="1999" b="1" dirty="0">
                <a:solidFill>
                  <a:schemeClr val="bg1">
                    <a:lumMod val="95000"/>
                  </a:schemeClr>
                </a:solidFill>
                <a:latin typeface="Arial Nova Light" panose="020B0304020202020204" pitchFamily="34" charset="0"/>
                <a:ea typeface="Arial" charset="0"/>
                <a:cs typeface="Arial" charset="0"/>
              </a:rPr>
              <a:t>Electronic Meeting, Jun 28 –  July 2, 2021</a:t>
            </a:r>
          </a:p>
        </p:txBody>
      </p:sp>
      <p:sp>
        <p:nvSpPr>
          <p:cNvPr id="9" name="Title 4">
            <a:extLst>
              <a:ext uri="{FF2B5EF4-FFF2-40B4-BE49-F238E27FC236}">
                <a16:creationId xmlns:a16="http://schemas.microsoft.com/office/drawing/2014/main" id="{8F7ED702-7887-4449-B1D4-2947AAC566AD}"/>
              </a:ext>
            </a:extLst>
          </p:cNvPr>
          <p:cNvSpPr txBox="1">
            <a:spLocks/>
          </p:cNvSpPr>
          <p:nvPr/>
        </p:nvSpPr>
        <p:spPr bwMode="gray">
          <a:xfrm>
            <a:off x="604286" y="2572734"/>
            <a:ext cx="9544498" cy="914613"/>
          </a:xfrm>
          <a:prstGeom prst="rect">
            <a:avLst/>
          </a:prstGeom>
        </p:spPr>
        <p:txBody>
          <a:bodyPr wrap="square" lIns="0" tIns="0" rIns="121867"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a:lnSpc>
                <a:spcPct val="100000"/>
              </a:lnSpc>
            </a:pPr>
            <a:r>
              <a:rPr lang="en-US" sz="1999" b="0" dirty="0">
                <a:solidFill>
                  <a:schemeClr val="bg1">
                    <a:lumMod val="95000"/>
                  </a:schemeClr>
                </a:solidFill>
                <a:latin typeface="Arial Nova Light" panose="020B0304020202020204" pitchFamily="34" charset="0"/>
              </a:rPr>
              <a:t>Agenda Item:		4.3</a:t>
            </a:r>
          </a:p>
          <a:p>
            <a:pPr>
              <a:lnSpc>
                <a:spcPct val="100000"/>
              </a:lnSpc>
            </a:pPr>
            <a:r>
              <a:rPr lang="en-US" sz="1999" b="0" dirty="0">
                <a:solidFill>
                  <a:schemeClr val="bg1">
                    <a:lumMod val="95000"/>
                  </a:schemeClr>
                </a:solidFill>
                <a:latin typeface="Arial Nova Light" panose="020B0304020202020204" pitchFamily="34" charset="0"/>
              </a:rPr>
              <a:t>Source:			Lenovo, Motorola Mobility</a:t>
            </a:r>
          </a:p>
          <a:p>
            <a:pPr>
              <a:lnSpc>
                <a:spcPct val="100000"/>
              </a:lnSpc>
            </a:pPr>
            <a:r>
              <a:rPr lang="en-US" sz="1999" b="0" dirty="0">
                <a:solidFill>
                  <a:schemeClr val="bg1">
                    <a:lumMod val="95000"/>
                  </a:schemeClr>
                </a:solidFill>
                <a:latin typeface="Arial Nova Light" panose="020B0304020202020204" pitchFamily="34" charset="0"/>
              </a:rPr>
              <a:t>Document  for:		Discussion</a:t>
            </a:r>
          </a:p>
        </p:txBody>
      </p:sp>
    </p:spTree>
    <p:extLst>
      <p:ext uri="{BB962C8B-B14F-4D97-AF65-F5344CB8AC3E}">
        <p14:creationId xmlns:p14="http://schemas.microsoft.com/office/powerpoint/2010/main" val="251639344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D6E5E-00E0-41FE-8566-E5C9B9A9FDEA}"/>
              </a:ext>
            </a:extLst>
          </p:cNvPr>
          <p:cNvSpPr>
            <a:spLocks noGrp="1"/>
          </p:cNvSpPr>
          <p:nvPr>
            <p:ph type="title"/>
          </p:nvPr>
        </p:nvSpPr>
        <p:spPr/>
        <p:txBody>
          <a:bodyPr/>
          <a:lstStyle/>
          <a:p>
            <a:r>
              <a:rPr lang="en-US" sz="3600" dirty="0">
                <a:solidFill>
                  <a:schemeClr val="bg1">
                    <a:lumMod val="95000"/>
                  </a:schemeClr>
                </a:solidFill>
              </a:rPr>
              <a:t>AI enabled RAN in Rel-17</a:t>
            </a:r>
          </a:p>
        </p:txBody>
      </p:sp>
      <p:sp>
        <p:nvSpPr>
          <p:cNvPr id="10" name="矩形: 圆角 9">
            <a:extLst>
              <a:ext uri="{FF2B5EF4-FFF2-40B4-BE49-F238E27FC236}">
                <a16:creationId xmlns:a16="http://schemas.microsoft.com/office/drawing/2014/main" id="{2598EFB8-6DB3-48C4-8361-B7D8A3CFF830}"/>
              </a:ext>
            </a:extLst>
          </p:cNvPr>
          <p:cNvSpPr/>
          <p:nvPr/>
        </p:nvSpPr>
        <p:spPr>
          <a:xfrm>
            <a:off x="548640" y="5052001"/>
            <a:ext cx="11397657" cy="1156163"/>
          </a:xfrm>
          <a:prstGeom prst="roundRect">
            <a:avLst>
              <a:gd name="adj" fmla="val 2567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36000" rIns="182880" bIns="36000" rtlCol="0" anchor="t"/>
          <a:lstStyle/>
          <a:p>
            <a:pPr marL="0" lvl="1">
              <a:spcBef>
                <a:spcPct val="20000"/>
              </a:spcBef>
              <a:spcAft>
                <a:spcPts val="600"/>
              </a:spcAft>
            </a:pPr>
            <a:r>
              <a:rPr lang="en-US" altLang="zh-CN" sz="2000" i="1" dirty="0">
                <a:solidFill>
                  <a:prstClr val="white"/>
                </a:solidFill>
              </a:rPr>
              <a:t>In Release 17, the study item of study on enhancement for data collection for NR and ENDC are mainly focusing on using AI technology to improve 5G network performance for some certain use cases e.g. </a:t>
            </a:r>
            <a:r>
              <a:rPr lang="en-US" altLang="zh-CN" sz="2000" b="1" i="1" dirty="0">
                <a:solidFill>
                  <a:srgbClr val="FFC000"/>
                </a:solidFill>
                <a:latin typeface="Arial" pitchFamily="34" charset="0"/>
                <a:cs typeface="Arial" pitchFamily="34" charset="0"/>
              </a:rPr>
              <a:t>energy saving</a:t>
            </a:r>
            <a:r>
              <a:rPr lang="en-US" altLang="zh-CN" sz="2000" i="1" dirty="0">
                <a:solidFill>
                  <a:prstClr val="white"/>
                </a:solidFill>
              </a:rPr>
              <a:t>, </a:t>
            </a:r>
            <a:r>
              <a:rPr lang="en-US" altLang="zh-CN" sz="2000" b="1" i="1" dirty="0">
                <a:solidFill>
                  <a:srgbClr val="FFC000"/>
                </a:solidFill>
                <a:latin typeface="Arial" pitchFamily="34" charset="0"/>
                <a:cs typeface="Arial" pitchFamily="34" charset="0"/>
              </a:rPr>
              <a:t>load balancing, traffic steering/mobility optimization</a:t>
            </a:r>
            <a:r>
              <a:rPr lang="en-US" altLang="zh-CN" sz="2000" i="1" dirty="0">
                <a:solidFill>
                  <a:prstClr val="white"/>
                </a:solidFill>
              </a:rPr>
              <a:t>.</a:t>
            </a:r>
          </a:p>
        </p:txBody>
      </p:sp>
      <p:grpSp>
        <p:nvGrpSpPr>
          <p:cNvPr id="9" name="组合 8">
            <a:extLst>
              <a:ext uri="{FF2B5EF4-FFF2-40B4-BE49-F238E27FC236}">
                <a16:creationId xmlns:a16="http://schemas.microsoft.com/office/drawing/2014/main" id="{D005FEB0-0E97-407C-8B9C-8C12E27A858B}"/>
              </a:ext>
            </a:extLst>
          </p:cNvPr>
          <p:cNvGrpSpPr/>
          <p:nvPr/>
        </p:nvGrpSpPr>
        <p:grpSpPr>
          <a:xfrm>
            <a:off x="2366459" y="1350071"/>
            <a:ext cx="7330275" cy="3165478"/>
            <a:chOff x="2366459" y="1350071"/>
            <a:chExt cx="7622274" cy="3422624"/>
          </a:xfrm>
        </p:grpSpPr>
        <p:sp>
          <p:nvSpPr>
            <p:cNvPr id="11" name="矩形 10">
              <a:extLst>
                <a:ext uri="{FF2B5EF4-FFF2-40B4-BE49-F238E27FC236}">
                  <a16:creationId xmlns:a16="http://schemas.microsoft.com/office/drawing/2014/main" id="{83DD0A25-0D06-4293-A0AC-ECB4AA8892EB}"/>
                </a:ext>
              </a:extLst>
            </p:cNvPr>
            <p:cNvSpPr/>
            <p:nvPr/>
          </p:nvSpPr>
          <p:spPr>
            <a:xfrm>
              <a:off x="2366459" y="1708202"/>
              <a:ext cx="1362712" cy="2562490"/>
            </a:xfrm>
            <a:prstGeom prst="rect">
              <a:avLst/>
            </a:prstGeom>
            <a:solidFill>
              <a:srgbClr val="00B0F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sz="1800" dirty="0"/>
                <a:t>Data</a:t>
              </a:r>
            </a:p>
            <a:p>
              <a:pPr algn="ctr"/>
              <a:r>
                <a:rPr lang="en-US" altLang="zh-CN" sz="1800" dirty="0"/>
                <a:t>Collection</a:t>
              </a:r>
              <a:endParaRPr lang="zh-CN" altLang="en-US" sz="1800" dirty="0"/>
            </a:p>
          </p:txBody>
        </p:sp>
        <p:sp>
          <p:nvSpPr>
            <p:cNvPr id="12" name="矩形 11">
              <a:extLst>
                <a:ext uri="{FF2B5EF4-FFF2-40B4-BE49-F238E27FC236}">
                  <a16:creationId xmlns:a16="http://schemas.microsoft.com/office/drawing/2014/main" id="{F1FB8335-C105-40CE-A3DB-F077DFAA51C4}"/>
                </a:ext>
              </a:extLst>
            </p:cNvPr>
            <p:cNvSpPr/>
            <p:nvPr/>
          </p:nvSpPr>
          <p:spPr>
            <a:xfrm>
              <a:off x="5225606" y="1739075"/>
              <a:ext cx="1311770" cy="549546"/>
            </a:xfrm>
            <a:prstGeom prst="rect">
              <a:avLst/>
            </a:prstGeom>
            <a:solidFill>
              <a:srgbClr val="00B0F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sz="1800" dirty="0"/>
                <a:t>Model Training</a:t>
              </a:r>
              <a:endParaRPr lang="zh-CN" altLang="en-US" sz="1800" dirty="0"/>
            </a:p>
          </p:txBody>
        </p:sp>
        <p:sp>
          <p:nvSpPr>
            <p:cNvPr id="13" name="矩形 12">
              <a:extLst>
                <a:ext uri="{FF2B5EF4-FFF2-40B4-BE49-F238E27FC236}">
                  <a16:creationId xmlns:a16="http://schemas.microsoft.com/office/drawing/2014/main" id="{7A90CAFD-D3F4-4424-9C8C-083F8DD8BFA6}"/>
                </a:ext>
              </a:extLst>
            </p:cNvPr>
            <p:cNvSpPr/>
            <p:nvPr/>
          </p:nvSpPr>
          <p:spPr>
            <a:xfrm>
              <a:off x="5219239" y="3237623"/>
              <a:ext cx="1311770" cy="983672"/>
            </a:xfrm>
            <a:prstGeom prst="rect">
              <a:avLst/>
            </a:prstGeom>
            <a:solidFill>
              <a:srgbClr val="00B0F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sz="1800" dirty="0"/>
                <a:t>Model Inference</a:t>
              </a:r>
              <a:endParaRPr lang="zh-CN" altLang="en-US" sz="1800" dirty="0"/>
            </a:p>
          </p:txBody>
        </p:sp>
        <p:sp>
          <p:nvSpPr>
            <p:cNvPr id="14" name="矩形 13">
              <a:extLst>
                <a:ext uri="{FF2B5EF4-FFF2-40B4-BE49-F238E27FC236}">
                  <a16:creationId xmlns:a16="http://schemas.microsoft.com/office/drawing/2014/main" id="{7A37791A-0425-4882-8F42-B4FD56B8395A}"/>
                </a:ext>
              </a:extLst>
            </p:cNvPr>
            <p:cNvSpPr/>
            <p:nvPr/>
          </p:nvSpPr>
          <p:spPr>
            <a:xfrm>
              <a:off x="7919193" y="3173963"/>
              <a:ext cx="1311770" cy="983672"/>
            </a:xfrm>
            <a:prstGeom prst="rect">
              <a:avLst/>
            </a:prstGeom>
            <a:solidFill>
              <a:srgbClr val="00B0F0"/>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altLang="zh-CN" sz="1800" dirty="0"/>
                <a:t>Actor</a:t>
              </a:r>
              <a:endParaRPr lang="zh-CN" altLang="en-US" sz="1800" dirty="0"/>
            </a:p>
          </p:txBody>
        </p:sp>
        <p:cxnSp>
          <p:nvCxnSpPr>
            <p:cNvPr id="15" name="直接箭头连接符 14">
              <a:extLst>
                <a:ext uri="{FF2B5EF4-FFF2-40B4-BE49-F238E27FC236}">
                  <a16:creationId xmlns:a16="http://schemas.microsoft.com/office/drawing/2014/main" id="{864E4B70-7D7A-4E22-A299-71C0CFFA40AC}"/>
                </a:ext>
              </a:extLst>
            </p:cNvPr>
            <p:cNvCxnSpPr>
              <a:cxnSpLocks/>
            </p:cNvCxnSpPr>
            <p:nvPr/>
          </p:nvCxnSpPr>
          <p:spPr>
            <a:xfrm>
              <a:off x="3729171" y="3758194"/>
              <a:ext cx="1445494" cy="0"/>
            </a:xfrm>
            <a:prstGeom prst="straightConnector1">
              <a:avLst/>
            </a:prstGeom>
            <a:ln w="28575"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6" name="直接箭头连接符 15">
              <a:extLst>
                <a:ext uri="{FF2B5EF4-FFF2-40B4-BE49-F238E27FC236}">
                  <a16:creationId xmlns:a16="http://schemas.microsoft.com/office/drawing/2014/main" id="{97D91163-AE23-42B8-8AE7-80B24B0D1579}"/>
                </a:ext>
              </a:extLst>
            </p:cNvPr>
            <p:cNvCxnSpPr>
              <a:cxnSpLocks/>
            </p:cNvCxnSpPr>
            <p:nvPr/>
          </p:nvCxnSpPr>
          <p:spPr>
            <a:xfrm>
              <a:off x="3729171" y="1998412"/>
              <a:ext cx="1445494" cy="0"/>
            </a:xfrm>
            <a:prstGeom prst="straightConnector1">
              <a:avLst/>
            </a:prstGeom>
            <a:ln w="28575"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7" name="直接箭头连接符 16">
              <a:extLst>
                <a:ext uri="{FF2B5EF4-FFF2-40B4-BE49-F238E27FC236}">
                  <a16:creationId xmlns:a16="http://schemas.microsoft.com/office/drawing/2014/main" id="{37036082-0CDC-4581-B518-92EDEE55A116}"/>
                </a:ext>
              </a:extLst>
            </p:cNvPr>
            <p:cNvCxnSpPr>
              <a:cxnSpLocks/>
            </p:cNvCxnSpPr>
            <p:nvPr/>
          </p:nvCxnSpPr>
          <p:spPr>
            <a:xfrm>
              <a:off x="6537377" y="3752019"/>
              <a:ext cx="1324505" cy="6175"/>
            </a:xfrm>
            <a:prstGeom prst="straightConnector1">
              <a:avLst/>
            </a:prstGeom>
            <a:ln w="28575"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8" name="直接箭头连接符 17">
              <a:extLst>
                <a:ext uri="{FF2B5EF4-FFF2-40B4-BE49-F238E27FC236}">
                  <a16:creationId xmlns:a16="http://schemas.microsoft.com/office/drawing/2014/main" id="{F797296B-BFF1-43E2-84B3-17ED8ABE3862}"/>
                </a:ext>
              </a:extLst>
            </p:cNvPr>
            <p:cNvCxnSpPr>
              <a:cxnSpLocks/>
            </p:cNvCxnSpPr>
            <p:nvPr/>
          </p:nvCxnSpPr>
          <p:spPr>
            <a:xfrm flipV="1">
              <a:off x="5575838" y="2288622"/>
              <a:ext cx="0" cy="885341"/>
            </a:xfrm>
            <a:prstGeom prst="straightConnector1">
              <a:avLst/>
            </a:prstGeom>
            <a:ln w="28575"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直接箭头连接符 18">
              <a:extLst>
                <a:ext uri="{FF2B5EF4-FFF2-40B4-BE49-F238E27FC236}">
                  <a16:creationId xmlns:a16="http://schemas.microsoft.com/office/drawing/2014/main" id="{863D9EB5-ED5D-4171-A9E1-EB83B002C0EC}"/>
                </a:ext>
              </a:extLst>
            </p:cNvPr>
            <p:cNvCxnSpPr>
              <a:cxnSpLocks/>
            </p:cNvCxnSpPr>
            <p:nvPr/>
          </p:nvCxnSpPr>
          <p:spPr>
            <a:xfrm>
              <a:off x="6175052" y="2352281"/>
              <a:ext cx="0" cy="863150"/>
            </a:xfrm>
            <a:prstGeom prst="straightConnector1">
              <a:avLst/>
            </a:prstGeom>
            <a:ln w="28575"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0" name="直接连接符 19">
              <a:extLst>
                <a:ext uri="{FF2B5EF4-FFF2-40B4-BE49-F238E27FC236}">
                  <a16:creationId xmlns:a16="http://schemas.microsoft.com/office/drawing/2014/main" id="{8C177FCE-0103-478A-A791-01A7CA32FABC}"/>
                </a:ext>
              </a:extLst>
            </p:cNvPr>
            <p:cNvCxnSpPr>
              <a:cxnSpLocks/>
              <a:stCxn id="14" idx="3"/>
            </p:cNvCxnSpPr>
            <p:nvPr/>
          </p:nvCxnSpPr>
          <p:spPr>
            <a:xfrm>
              <a:off x="9230963" y="3665799"/>
              <a:ext cx="757770" cy="0"/>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21" name="直接连接符 20">
              <a:extLst>
                <a:ext uri="{FF2B5EF4-FFF2-40B4-BE49-F238E27FC236}">
                  <a16:creationId xmlns:a16="http://schemas.microsoft.com/office/drawing/2014/main" id="{CC934F0E-C877-466E-AAF9-907AF285D624}"/>
                </a:ext>
              </a:extLst>
            </p:cNvPr>
            <p:cNvCxnSpPr/>
            <p:nvPr/>
          </p:nvCxnSpPr>
          <p:spPr>
            <a:xfrm flipH="1" flipV="1">
              <a:off x="9925055" y="1350071"/>
              <a:ext cx="63678" cy="2315727"/>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22" name="直接连接符 21">
              <a:extLst>
                <a:ext uri="{FF2B5EF4-FFF2-40B4-BE49-F238E27FC236}">
                  <a16:creationId xmlns:a16="http://schemas.microsoft.com/office/drawing/2014/main" id="{CCE9F046-742E-461E-8C32-5C934D2D29EB}"/>
                </a:ext>
              </a:extLst>
            </p:cNvPr>
            <p:cNvCxnSpPr>
              <a:cxnSpLocks/>
            </p:cNvCxnSpPr>
            <p:nvPr/>
          </p:nvCxnSpPr>
          <p:spPr>
            <a:xfrm flipH="1">
              <a:off x="3047815" y="1350071"/>
              <a:ext cx="6877240" cy="0"/>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23" name="直接箭头连接符 22">
              <a:extLst>
                <a:ext uri="{FF2B5EF4-FFF2-40B4-BE49-F238E27FC236}">
                  <a16:creationId xmlns:a16="http://schemas.microsoft.com/office/drawing/2014/main" id="{0A41EFC2-070B-4425-B8BA-28E5D5050A4F}"/>
                </a:ext>
              </a:extLst>
            </p:cNvPr>
            <p:cNvCxnSpPr>
              <a:cxnSpLocks/>
              <a:endCxn id="11" idx="0"/>
            </p:cNvCxnSpPr>
            <p:nvPr/>
          </p:nvCxnSpPr>
          <p:spPr>
            <a:xfrm>
              <a:off x="3047815" y="1350071"/>
              <a:ext cx="0" cy="358131"/>
            </a:xfrm>
            <a:prstGeom prst="straightConnector1">
              <a:avLst/>
            </a:prstGeom>
            <a:ln w="28575"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4" name="文本框 23">
              <a:extLst>
                <a:ext uri="{FF2B5EF4-FFF2-40B4-BE49-F238E27FC236}">
                  <a16:creationId xmlns:a16="http://schemas.microsoft.com/office/drawing/2014/main" id="{8888B4D8-9399-436B-AA48-F26825091BF7}"/>
                </a:ext>
              </a:extLst>
            </p:cNvPr>
            <p:cNvSpPr txBox="1"/>
            <p:nvPr/>
          </p:nvSpPr>
          <p:spPr>
            <a:xfrm>
              <a:off x="3816849" y="1676391"/>
              <a:ext cx="1187356" cy="299501"/>
            </a:xfrm>
            <a:prstGeom prst="rect">
              <a:avLst/>
            </a:prstGeom>
            <a:noFill/>
          </p:spPr>
          <p:txBody>
            <a:bodyPr wrap="square" rtlCol="0">
              <a:spAutoFit/>
            </a:bodyPr>
            <a:lstStyle/>
            <a:p>
              <a:r>
                <a:rPr lang="en-US" altLang="zh-CN" sz="1200" dirty="0">
                  <a:solidFill>
                    <a:schemeClr val="bg1"/>
                  </a:solidFill>
                  <a:latin typeface="Arial" pitchFamily="34" charset="0"/>
                  <a:cs typeface="Arial" pitchFamily="34" charset="0"/>
                </a:rPr>
                <a:t>Training</a:t>
              </a:r>
              <a:r>
                <a:rPr lang="en-US" altLang="zh-CN" sz="1200" dirty="0">
                  <a:latin typeface="Arial" pitchFamily="34" charset="0"/>
                  <a:cs typeface="Arial" pitchFamily="34" charset="0"/>
                </a:rPr>
                <a:t> Data</a:t>
              </a:r>
              <a:endParaRPr lang="zh-CN" altLang="en-US" sz="1200" dirty="0">
                <a:latin typeface="Arial" pitchFamily="34" charset="0"/>
                <a:cs typeface="Arial" pitchFamily="34" charset="0"/>
              </a:endParaRPr>
            </a:p>
          </p:txBody>
        </p:sp>
        <p:sp>
          <p:nvSpPr>
            <p:cNvPr id="25" name="文本框 24">
              <a:extLst>
                <a:ext uri="{FF2B5EF4-FFF2-40B4-BE49-F238E27FC236}">
                  <a16:creationId xmlns:a16="http://schemas.microsoft.com/office/drawing/2014/main" id="{5AD04FB6-F758-4C47-B21F-5A8F871BCD9E}"/>
                </a:ext>
              </a:extLst>
            </p:cNvPr>
            <p:cNvSpPr txBox="1"/>
            <p:nvPr/>
          </p:nvSpPr>
          <p:spPr>
            <a:xfrm>
              <a:off x="3858240" y="3405128"/>
              <a:ext cx="1316424" cy="299501"/>
            </a:xfrm>
            <a:prstGeom prst="rect">
              <a:avLst/>
            </a:prstGeom>
            <a:noFill/>
          </p:spPr>
          <p:txBody>
            <a:bodyPr wrap="square" rtlCol="0">
              <a:spAutoFit/>
            </a:bodyPr>
            <a:lstStyle/>
            <a:p>
              <a:r>
                <a:rPr lang="en-US" altLang="zh-CN" sz="1200" dirty="0">
                  <a:solidFill>
                    <a:schemeClr val="bg1"/>
                  </a:solidFill>
                  <a:latin typeface="Arial" pitchFamily="34" charset="0"/>
                  <a:cs typeface="Arial" pitchFamily="34" charset="0"/>
                </a:rPr>
                <a:t>Inference Data</a:t>
              </a:r>
              <a:endParaRPr lang="zh-CN" altLang="en-US" sz="1200" dirty="0">
                <a:solidFill>
                  <a:schemeClr val="bg1"/>
                </a:solidFill>
                <a:latin typeface="Arial" pitchFamily="34" charset="0"/>
                <a:cs typeface="Arial" pitchFamily="34" charset="0"/>
              </a:endParaRPr>
            </a:p>
          </p:txBody>
        </p:sp>
        <p:sp>
          <p:nvSpPr>
            <p:cNvPr id="26" name="文本框 25">
              <a:extLst>
                <a:ext uri="{FF2B5EF4-FFF2-40B4-BE49-F238E27FC236}">
                  <a16:creationId xmlns:a16="http://schemas.microsoft.com/office/drawing/2014/main" id="{74B8E1BA-43CF-4DF3-B78E-BBCDBDDFC14E}"/>
                </a:ext>
              </a:extLst>
            </p:cNvPr>
            <p:cNvSpPr txBox="1"/>
            <p:nvPr/>
          </p:nvSpPr>
          <p:spPr>
            <a:xfrm>
              <a:off x="4795882" y="2498381"/>
              <a:ext cx="921234" cy="499168"/>
            </a:xfrm>
            <a:prstGeom prst="rect">
              <a:avLst/>
            </a:prstGeom>
            <a:noFill/>
          </p:spPr>
          <p:txBody>
            <a:bodyPr wrap="square" rtlCol="0">
              <a:spAutoFit/>
            </a:bodyPr>
            <a:lstStyle/>
            <a:p>
              <a:r>
                <a:rPr lang="en-US" altLang="zh-CN" sz="1200" dirty="0">
                  <a:latin typeface="Arial" pitchFamily="34" charset="0"/>
                  <a:cs typeface="Arial" pitchFamily="34" charset="0"/>
                </a:rPr>
                <a:t>Model feedback</a:t>
              </a:r>
              <a:endParaRPr lang="zh-CN" altLang="en-US" sz="1200" dirty="0">
                <a:latin typeface="Arial" pitchFamily="34" charset="0"/>
                <a:cs typeface="Arial" pitchFamily="34" charset="0"/>
              </a:endParaRPr>
            </a:p>
          </p:txBody>
        </p:sp>
        <p:sp>
          <p:nvSpPr>
            <p:cNvPr id="27" name="文本框 26">
              <a:extLst>
                <a:ext uri="{FF2B5EF4-FFF2-40B4-BE49-F238E27FC236}">
                  <a16:creationId xmlns:a16="http://schemas.microsoft.com/office/drawing/2014/main" id="{4641580F-D82E-42BD-B025-A87628DCA760}"/>
                </a:ext>
              </a:extLst>
            </p:cNvPr>
            <p:cNvSpPr txBox="1"/>
            <p:nvPr/>
          </p:nvSpPr>
          <p:spPr>
            <a:xfrm>
              <a:off x="6149632" y="2493236"/>
              <a:ext cx="808289" cy="461665"/>
            </a:xfrm>
            <a:prstGeom prst="rect">
              <a:avLst/>
            </a:prstGeom>
            <a:noFill/>
          </p:spPr>
          <p:txBody>
            <a:bodyPr wrap="square" rtlCol="0">
              <a:spAutoFit/>
            </a:bodyPr>
            <a:lstStyle/>
            <a:p>
              <a:r>
                <a:rPr lang="en-US" altLang="zh-CN" sz="1200" dirty="0">
                  <a:latin typeface="Arial" pitchFamily="34" charset="0"/>
                  <a:cs typeface="Arial" pitchFamily="34" charset="0"/>
                </a:rPr>
                <a:t>Model Update</a:t>
              </a:r>
              <a:endParaRPr lang="zh-CN" altLang="en-US" sz="1200" dirty="0">
                <a:latin typeface="Arial" pitchFamily="34" charset="0"/>
                <a:cs typeface="Arial" pitchFamily="34" charset="0"/>
              </a:endParaRPr>
            </a:p>
          </p:txBody>
        </p:sp>
        <p:sp>
          <p:nvSpPr>
            <p:cNvPr id="28" name="文本框 27">
              <a:extLst>
                <a:ext uri="{FF2B5EF4-FFF2-40B4-BE49-F238E27FC236}">
                  <a16:creationId xmlns:a16="http://schemas.microsoft.com/office/drawing/2014/main" id="{0B636ADA-3153-406F-B463-A5427B58CCDA}"/>
                </a:ext>
              </a:extLst>
            </p:cNvPr>
            <p:cNvSpPr txBox="1"/>
            <p:nvPr/>
          </p:nvSpPr>
          <p:spPr>
            <a:xfrm>
              <a:off x="6859164" y="3327385"/>
              <a:ext cx="808289" cy="299501"/>
            </a:xfrm>
            <a:prstGeom prst="rect">
              <a:avLst/>
            </a:prstGeom>
            <a:noFill/>
          </p:spPr>
          <p:txBody>
            <a:bodyPr wrap="square" rtlCol="0">
              <a:spAutoFit/>
            </a:bodyPr>
            <a:lstStyle/>
            <a:p>
              <a:r>
                <a:rPr lang="en-US" altLang="zh-CN" sz="1200" dirty="0">
                  <a:solidFill>
                    <a:schemeClr val="bg1"/>
                  </a:solidFill>
                  <a:latin typeface="Arial" pitchFamily="34" charset="0"/>
                  <a:cs typeface="Arial" pitchFamily="34" charset="0"/>
                </a:rPr>
                <a:t>Output</a:t>
              </a:r>
              <a:endParaRPr lang="zh-CN" altLang="en-US" sz="1200" dirty="0">
                <a:solidFill>
                  <a:schemeClr val="bg1"/>
                </a:solidFill>
                <a:latin typeface="Arial" pitchFamily="34" charset="0"/>
                <a:cs typeface="Arial" pitchFamily="34" charset="0"/>
              </a:endParaRPr>
            </a:p>
          </p:txBody>
        </p:sp>
        <p:sp>
          <p:nvSpPr>
            <p:cNvPr id="29" name="文本框 28">
              <a:extLst>
                <a:ext uri="{FF2B5EF4-FFF2-40B4-BE49-F238E27FC236}">
                  <a16:creationId xmlns:a16="http://schemas.microsoft.com/office/drawing/2014/main" id="{3F84A0E0-C445-4B28-9E9F-2E577C595A9D}"/>
                </a:ext>
              </a:extLst>
            </p:cNvPr>
            <p:cNvSpPr txBox="1"/>
            <p:nvPr/>
          </p:nvSpPr>
          <p:spPr>
            <a:xfrm>
              <a:off x="7060485" y="1368686"/>
              <a:ext cx="1380654" cy="299501"/>
            </a:xfrm>
            <a:prstGeom prst="rect">
              <a:avLst/>
            </a:prstGeom>
            <a:noFill/>
          </p:spPr>
          <p:txBody>
            <a:bodyPr wrap="square" rtlCol="0">
              <a:spAutoFit/>
            </a:bodyPr>
            <a:lstStyle/>
            <a:p>
              <a:r>
                <a:rPr lang="en-US" altLang="zh-CN" sz="1200" dirty="0">
                  <a:solidFill>
                    <a:schemeClr val="bg1"/>
                  </a:solidFill>
                  <a:latin typeface="Arial" pitchFamily="34" charset="0"/>
                  <a:cs typeface="Arial" pitchFamily="34" charset="0"/>
                </a:rPr>
                <a:t>Feedback</a:t>
              </a:r>
              <a:endParaRPr lang="zh-CN" altLang="en-US" sz="1200" dirty="0">
                <a:solidFill>
                  <a:schemeClr val="bg1"/>
                </a:solidFill>
                <a:latin typeface="Arial" pitchFamily="34" charset="0"/>
                <a:cs typeface="Arial" pitchFamily="34" charset="0"/>
              </a:endParaRPr>
            </a:p>
          </p:txBody>
        </p:sp>
        <p:sp>
          <p:nvSpPr>
            <p:cNvPr id="30" name="文本框 29">
              <a:extLst>
                <a:ext uri="{FF2B5EF4-FFF2-40B4-BE49-F238E27FC236}">
                  <a16:creationId xmlns:a16="http://schemas.microsoft.com/office/drawing/2014/main" id="{C0FFB590-59FB-4CFA-992E-1E250A4D27F8}"/>
                </a:ext>
              </a:extLst>
            </p:cNvPr>
            <p:cNvSpPr txBox="1"/>
            <p:nvPr/>
          </p:nvSpPr>
          <p:spPr>
            <a:xfrm>
              <a:off x="3395571" y="4406639"/>
              <a:ext cx="5693837" cy="366056"/>
            </a:xfrm>
            <a:prstGeom prst="rect">
              <a:avLst/>
            </a:prstGeom>
            <a:noFill/>
          </p:spPr>
          <p:txBody>
            <a:bodyPr wrap="square" rtlCol="0">
              <a:spAutoFit/>
            </a:bodyPr>
            <a:lstStyle/>
            <a:p>
              <a:r>
                <a:rPr lang="en-US" altLang="zh-CN" sz="1600" dirty="0">
                  <a:solidFill>
                    <a:schemeClr val="bg1"/>
                  </a:solidFill>
                  <a:cs typeface="Segoe UI Semilight" panose="020B0402040204020203" pitchFamily="34" charset="0"/>
                </a:rPr>
                <a:t>Functional Framework for RAN Intelligence in TR 37.817</a:t>
              </a:r>
              <a:endParaRPr lang="zh-CN" altLang="en-US" sz="1600" dirty="0">
                <a:solidFill>
                  <a:schemeClr val="bg1"/>
                </a:solidFill>
                <a:cs typeface="Segoe UI Semilight" panose="020B0402040204020203" pitchFamily="34" charset="0"/>
              </a:endParaRPr>
            </a:p>
          </p:txBody>
        </p:sp>
      </p:grpSp>
    </p:spTree>
    <p:extLst>
      <p:ext uri="{BB962C8B-B14F-4D97-AF65-F5344CB8AC3E}">
        <p14:creationId xmlns:p14="http://schemas.microsoft.com/office/powerpoint/2010/main" val="178923079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D6E5E-00E0-41FE-8566-E5C9B9A9FDEA}"/>
              </a:ext>
            </a:extLst>
          </p:cNvPr>
          <p:cNvSpPr>
            <a:spLocks noGrp="1"/>
          </p:cNvSpPr>
          <p:nvPr>
            <p:ph type="title"/>
          </p:nvPr>
        </p:nvSpPr>
        <p:spPr>
          <a:xfrm>
            <a:off x="412586" y="297135"/>
            <a:ext cx="11073384" cy="740748"/>
          </a:xfrm>
        </p:spPr>
        <p:txBody>
          <a:bodyPr/>
          <a:lstStyle/>
          <a:p>
            <a:r>
              <a:rPr lang="en-US" altLang="zh-CN" sz="3600" dirty="0"/>
              <a:t>Use Cases for Distributed Intelligence in RAN</a:t>
            </a:r>
            <a:endParaRPr lang="en-US" sz="3600" dirty="0">
              <a:solidFill>
                <a:schemeClr val="bg1">
                  <a:lumMod val="95000"/>
                </a:schemeClr>
              </a:solidFill>
            </a:endParaRPr>
          </a:p>
        </p:txBody>
      </p:sp>
      <p:sp>
        <p:nvSpPr>
          <p:cNvPr id="4" name="Slide Number Placeholder 3">
            <a:extLst>
              <a:ext uri="{FF2B5EF4-FFF2-40B4-BE49-F238E27FC236}">
                <a16:creationId xmlns:a16="http://schemas.microsoft.com/office/drawing/2014/main" id="{E92E9AFD-145E-4CB4-BD8F-4224E5DE69CA}"/>
              </a:ext>
            </a:extLst>
          </p:cNvPr>
          <p:cNvSpPr>
            <a:spLocks noGrp="1"/>
          </p:cNvSpPr>
          <p:nvPr>
            <p:ph type="sldNum" sz="quarter" idx="4"/>
          </p:nvPr>
        </p:nvSpPr>
        <p:spPr/>
        <p:txBody>
          <a:bodyPr/>
          <a:lstStyle/>
          <a:p>
            <a:fld id="{6D22F896-40B5-4ADD-8801-0D06FADFA095}" type="slidenum">
              <a:rPr lang="en-US" smtClean="0"/>
              <a:pPr/>
              <a:t>3</a:t>
            </a:fld>
            <a:endParaRPr lang="en-US" dirty="0"/>
          </a:p>
        </p:txBody>
      </p:sp>
      <p:sp>
        <p:nvSpPr>
          <p:cNvPr id="26" name="矩形: 圆角 25">
            <a:extLst>
              <a:ext uri="{FF2B5EF4-FFF2-40B4-BE49-F238E27FC236}">
                <a16:creationId xmlns:a16="http://schemas.microsoft.com/office/drawing/2014/main" id="{F485BC1C-BD83-47FC-A58B-F7355E14A413}"/>
              </a:ext>
            </a:extLst>
          </p:cNvPr>
          <p:cNvSpPr/>
          <p:nvPr/>
        </p:nvSpPr>
        <p:spPr>
          <a:xfrm>
            <a:off x="401891" y="5102618"/>
            <a:ext cx="11348022" cy="1014153"/>
          </a:xfrm>
          <a:prstGeom prst="roundRect">
            <a:avLst>
              <a:gd name="adj" fmla="val 2567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36000" rIns="182880" bIns="36000" rtlCol="0" anchor="t"/>
          <a:lstStyle/>
          <a:p>
            <a:r>
              <a:rPr lang="en-US" altLang="zh-CN" i="1" dirty="0"/>
              <a:t>5G network can provide AI services with distributed intelligence among RAN nodes and UE devices. </a:t>
            </a:r>
            <a:endParaRPr lang="zh-CN" altLang="en-US" i="1" dirty="0" err="1">
              <a:solidFill>
                <a:prstClr val="white"/>
              </a:solidFill>
            </a:endParaRPr>
          </a:p>
        </p:txBody>
      </p:sp>
      <p:sp>
        <p:nvSpPr>
          <p:cNvPr id="22" name="矩形 21">
            <a:extLst>
              <a:ext uri="{FF2B5EF4-FFF2-40B4-BE49-F238E27FC236}">
                <a16:creationId xmlns:a16="http://schemas.microsoft.com/office/drawing/2014/main" id="{70EE9666-F625-4E7E-A917-82E6DE3D9A8D}"/>
              </a:ext>
            </a:extLst>
          </p:cNvPr>
          <p:cNvSpPr/>
          <p:nvPr/>
        </p:nvSpPr>
        <p:spPr>
          <a:xfrm>
            <a:off x="401891" y="1037883"/>
            <a:ext cx="11073384" cy="3357842"/>
          </a:xfrm>
          <a:prstGeom prst="rect">
            <a:avLst/>
          </a:prstGeom>
        </p:spPr>
        <p:txBody>
          <a:bodyPr wrap="square">
            <a:spAutoFit/>
          </a:bodyPr>
          <a:lstStyle/>
          <a:p>
            <a:pPr marL="342900" indent="-342900">
              <a:spcBef>
                <a:spcPct val="20000"/>
              </a:spcBef>
              <a:spcAft>
                <a:spcPts val="600"/>
              </a:spcAft>
              <a:buFont typeface="Wingdings" panose="05000000000000000000" pitchFamily="2" charset="2"/>
              <a:buChar char="v"/>
            </a:pPr>
            <a:r>
              <a:rPr lang="en-US" altLang="zh-CN" sz="1800" dirty="0">
                <a:solidFill>
                  <a:schemeClr val="bg1"/>
                </a:solidFill>
                <a:cs typeface="Segoe UI Semilight" panose="020B0402040204020203" pitchFamily="34" charset="0"/>
              </a:rPr>
              <a:t>Use cases for distributed intelligence:</a:t>
            </a:r>
            <a:endParaRPr lang="zh-CN" altLang="zh-CN" sz="1800" dirty="0">
              <a:solidFill>
                <a:schemeClr val="bg1"/>
              </a:solidFill>
              <a:cs typeface="Segoe UI Semilight" panose="020B0402040204020203" pitchFamily="34" charset="0"/>
            </a:endParaRPr>
          </a:p>
          <a:p>
            <a:pPr marL="780943" lvl="1" indent="-342900">
              <a:spcBef>
                <a:spcPct val="20000"/>
              </a:spcBef>
              <a:spcAft>
                <a:spcPts val="600"/>
              </a:spcAft>
              <a:buFont typeface="Wingdings" panose="05000000000000000000" pitchFamily="2" charset="2"/>
              <a:buChar char="v"/>
            </a:pPr>
            <a:r>
              <a:rPr lang="en-US" altLang="zh-CN" sz="1600" dirty="0">
                <a:solidFill>
                  <a:schemeClr val="bg1"/>
                </a:solidFill>
                <a:cs typeface="Segoe UI Semilight" panose="020B0402040204020203" pitchFamily="34" charset="0"/>
              </a:rPr>
              <a:t>With distributed intelligent capability and each dense RAN node and device can be a sensor, the RAN can provide </a:t>
            </a:r>
            <a:r>
              <a:rPr lang="en-US" altLang="zh-CN" sz="1600" b="1" dirty="0">
                <a:solidFill>
                  <a:srgbClr val="FFC000"/>
                </a:solidFill>
                <a:cs typeface="Segoe UI Semilight" panose="020B0402040204020203" pitchFamily="34" charset="0"/>
              </a:rPr>
              <a:t>intelligent sensing </a:t>
            </a:r>
            <a:r>
              <a:rPr lang="en-US" altLang="zh-CN" sz="1600" dirty="0">
                <a:solidFill>
                  <a:schemeClr val="bg1"/>
                </a:solidFill>
                <a:cs typeface="Segoe UI Semilight" panose="020B0402040204020203" pitchFamily="34" charset="0"/>
              </a:rPr>
              <a:t>services such as real-time maps, environmental sensing, weather sensing and etc. For example, environmental sensing such as air quality monitoring requires collecting and processing large volumes of data from a variety of sensors resided in RAN nodes/devices spread across large geographical areas. An intelligent task can be performed for data collection, data pre-processing, data analysis and machine learning among the distrusted RAN nodes and devices. </a:t>
            </a:r>
            <a:endParaRPr lang="zh-CN" altLang="zh-CN" sz="1600" dirty="0">
              <a:solidFill>
                <a:schemeClr val="bg1"/>
              </a:solidFill>
              <a:cs typeface="Segoe UI Semilight" panose="020B0402040204020203" pitchFamily="34" charset="0"/>
            </a:endParaRPr>
          </a:p>
          <a:p>
            <a:pPr marL="780943" lvl="1" indent="-342900">
              <a:spcBef>
                <a:spcPct val="20000"/>
              </a:spcBef>
              <a:spcAft>
                <a:spcPts val="600"/>
              </a:spcAft>
              <a:buFont typeface="Wingdings" panose="05000000000000000000" pitchFamily="2" charset="2"/>
              <a:buChar char="v"/>
            </a:pPr>
            <a:r>
              <a:rPr lang="en-US" altLang="zh-CN" sz="1600" b="1" dirty="0">
                <a:solidFill>
                  <a:srgbClr val="FFC000"/>
                </a:solidFill>
                <a:cs typeface="Segoe UI Semilight" panose="020B0402040204020203" pitchFamily="34" charset="0"/>
              </a:rPr>
              <a:t>Intelligent RAN for MOBILE XR</a:t>
            </a:r>
            <a:r>
              <a:rPr lang="en-US" altLang="zh-CN" sz="1600" dirty="0">
                <a:solidFill>
                  <a:schemeClr val="bg1"/>
                </a:solidFill>
                <a:cs typeface="Segoe UI Semilight" panose="020B0402040204020203" pitchFamily="34" charset="0"/>
              </a:rPr>
              <a:t>: To address the limitations of battery energy of devices, computation capacity and reduce end-to-end latency, intelligent task segmentation, computing offloading and learning model sharing among devices and RAN nodes will play a great role in bringing immersive experiences for users.</a:t>
            </a:r>
            <a:endParaRPr lang="zh-CN" altLang="zh-CN" sz="1600" dirty="0">
              <a:solidFill>
                <a:schemeClr val="bg1"/>
              </a:solidFill>
              <a:cs typeface="Segoe UI Semilight" panose="020B0402040204020203" pitchFamily="34" charset="0"/>
            </a:endParaRPr>
          </a:p>
          <a:p>
            <a:pPr marL="780943" lvl="1" indent="-342900">
              <a:spcBef>
                <a:spcPct val="20000"/>
              </a:spcBef>
              <a:spcAft>
                <a:spcPts val="600"/>
              </a:spcAft>
              <a:buFont typeface="Wingdings" panose="05000000000000000000" pitchFamily="2" charset="2"/>
              <a:buChar char="v"/>
            </a:pPr>
            <a:r>
              <a:rPr lang="en-US" altLang="zh-CN" sz="1600" b="1" dirty="0">
                <a:solidFill>
                  <a:srgbClr val="FFC000"/>
                </a:solidFill>
                <a:cs typeface="Segoe UI Semilight" panose="020B0402040204020203" pitchFamily="34" charset="0"/>
              </a:rPr>
              <a:t>Intelligent RAN for Autonomous Driving: </a:t>
            </a:r>
            <a:r>
              <a:rPr lang="en-US" altLang="zh-CN" sz="1600" dirty="0">
                <a:solidFill>
                  <a:schemeClr val="bg1"/>
                </a:solidFill>
                <a:cs typeface="Segoe UI Semilight" panose="020B0402040204020203" pitchFamily="34" charset="0"/>
              </a:rPr>
              <a:t>Edge intelligence functionality (e.g. for sharing driving maps and etc. ) for autonomous driving can be located in the base station or road side units.</a:t>
            </a:r>
            <a:endParaRPr lang="zh-CN" altLang="zh-CN" sz="1600" dirty="0">
              <a:solidFill>
                <a:schemeClr val="bg1"/>
              </a:solidFill>
              <a:cs typeface="Segoe UI Semilight" panose="020B0402040204020203" pitchFamily="34" charset="0"/>
            </a:endParaRPr>
          </a:p>
        </p:txBody>
      </p:sp>
    </p:spTree>
    <p:extLst>
      <p:ext uri="{BB962C8B-B14F-4D97-AF65-F5344CB8AC3E}">
        <p14:creationId xmlns:p14="http://schemas.microsoft.com/office/powerpoint/2010/main" val="45705966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D6E5E-00E0-41FE-8566-E5C9B9A9FDEA}"/>
              </a:ext>
            </a:extLst>
          </p:cNvPr>
          <p:cNvSpPr>
            <a:spLocks noGrp="1"/>
          </p:cNvSpPr>
          <p:nvPr>
            <p:ph type="title"/>
          </p:nvPr>
        </p:nvSpPr>
        <p:spPr/>
        <p:txBody>
          <a:bodyPr/>
          <a:lstStyle/>
          <a:p>
            <a:r>
              <a:rPr lang="en-US" altLang="zh-CN" sz="3600" dirty="0"/>
              <a:t>Bring Distributed Intelligence in RAN</a:t>
            </a:r>
            <a:endParaRPr lang="en-US" sz="3600" dirty="0">
              <a:solidFill>
                <a:schemeClr val="bg1">
                  <a:lumMod val="95000"/>
                </a:schemeClr>
              </a:solidFill>
            </a:endParaRPr>
          </a:p>
        </p:txBody>
      </p:sp>
      <p:sp>
        <p:nvSpPr>
          <p:cNvPr id="4" name="Slide Number Placeholder 3">
            <a:extLst>
              <a:ext uri="{FF2B5EF4-FFF2-40B4-BE49-F238E27FC236}">
                <a16:creationId xmlns:a16="http://schemas.microsoft.com/office/drawing/2014/main" id="{E92E9AFD-145E-4CB4-BD8F-4224E5DE69CA}"/>
              </a:ext>
            </a:extLst>
          </p:cNvPr>
          <p:cNvSpPr>
            <a:spLocks noGrp="1"/>
          </p:cNvSpPr>
          <p:nvPr>
            <p:ph type="sldNum" sz="quarter" idx="4"/>
          </p:nvPr>
        </p:nvSpPr>
        <p:spPr/>
        <p:txBody>
          <a:bodyPr/>
          <a:lstStyle/>
          <a:p>
            <a:fld id="{6D22F896-40B5-4ADD-8801-0D06FADFA095}" type="slidenum">
              <a:rPr lang="en-US" smtClean="0"/>
              <a:pPr/>
              <a:t>4</a:t>
            </a:fld>
            <a:endParaRPr lang="en-US" dirty="0"/>
          </a:p>
        </p:txBody>
      </p:sp>
      <p:sp>
        <p:nvSpPr>
          <p:cNvPr id="5" name="矩形 4">
            <a:extLst>
              <a:ext uri="{FF2B5EF4-FFF2-40B4-BE49-F238E27FC236}">
                <a16:creationId xmlns:a16="http://schemas.microsoft.com/office/drawing/2014/main" id="{3BBBD832-CA21-4DF4-92C1-2D26BA0A7DAB}"/>
              </a:ext>
            </a:extLst>
          </p:cNvPr>
          <p:cNvSpPr/>
          <p:nvPr/>
        </p:nvSpPr>
        <p:spPr>
          <a:xfrm>
            <a:off x="336884" y="963668"/>
            <a:ext cx="5395727" cy="2563779"/>
          </a:xfrm>
          <a:prstGeom prst="rect">
            <a:avLst/>
          </a:prstGeom>
        </p:spPr>
        <p:txBody>
          <a:bodyPr wrap="square">
            <a:spAutoFit/>
          </a:bodyPr>
          <a:lstStyle/>
          <a:p>
            <a:pPr marL="342900" indent="-342900">
              <a:spcBef>
                <a:spcPct val="20000"/>
              </a:spcBef>
              <a:spcAft>
                <a:spcPts val="600"/>
              </a:spcAft>
              <a:buFont typeface="Wingdings" panose="05000000000000000000" pitchFamily="2" charset="2"/>
              <a:buChar char="v"/>
              <a:defRPr/>
            </a:pPr>
            <a:r>
              <a:rPr lang="en-US" altLang="zh-CN" sz="1800" dirty="0">
                <a:solidFill>
                  <a:schemeClr val="bg1"/>
                </a:solidFill>
                <a:cs typeface="Segoe UI Semilight" panose="020B0402040204020203" pitchFamily="34" charset="0"/>
              </a:rPr>
              <a:t>In SA TR 22.874, many use cases have been studied by SA for 5G system to better support distributed AI/ML operations among UEs and cloud/edge servers such as:</a:t>
            </a:r>
            <a:endParaRPr lang="zh-CN" altLang="zh-CN" sz="1800" dirty="0">
              <a:solidFill>
                <a:schemeClr val="bg1"/>
              </a:solidFill>
              <a:cs typeface="Segoe UI Semilight" panose="020B0402040204020203" pitchFamily="34" charset="0"/>
            </a:endParaRPr>
          </a:p>
          <a:p>
            <a:pPr marL="780943" lvl="1" indent="-342900">
              <a:spcBef>
                <a:spcPct val="20000"/>
              </a:spcBef>
              <a:spcAft>
                <a:spcPts val="600"/>
              </a:spcAft>
              <a:buFont typeface="Wingdings" panose="05000000000000000000" pitchFamily="2" charset="2"/>
              <a:buChar char="v"/>
              <a:defRPr/>
            </a:pPr>
            <a:r>
              <a:rPr lang="en-US" altLang="zh-CN" sz="1600" dirty="0">
                <a:solidFill>
                  <a:schemeClr val="bg1"/>
                </a:solidFill>
                <a:cs typeface="Segoe UI Semilight" panose="020B0402040204020203" pitchFamily="34" charset="0"/>
              </a:rPr>
              <a:t>Split AI/ML operation between AI/ML endpoints</a:t>
            </a:r>
            <a:endParaRPr lang="zh-CN" altLang="zh-CN" sz="1600" dirty="0">
              <a:solidFill>
                <a:schemeClr val="bg1"/>
              </a:solidFill>
              <a:cs typeface="Segoe UI Semilight" panose="020B0402040204020203" pitchFamily="34" charset="0"/>
            </a:endParaRPr>
          </a:p>
          <a:p>
            <a:pPr marL="780943" lvl="1" indent="-342900">
              <a:spcBef>
                <a:spcPct val="20000"/>
              </a:spcBef>
              <a:spcAft>
                <a:spcPts val="600"/>
              </a:spcAft>
              <a:buFont typeface="Wingdings" panose="05000000000000000000" pitchFamily="2" charset="2"/>
              <a:buChar char="v"/>
              <a:defRPr/>
            </a:pPr>
            <a:r>
              <a:rPr lang="en-US" altLang="zh-CN" sz="1600" dirty="0">
                <a:solidFill>
                  <a:schemeClr val="bg1"/>
                </a:solidFill>
                <a:cs typeface="Segoe UI Semilight" panose="020B0402040204020203" pitchFamily="34" charset="0"/>
              </a:rPr>
              <a:t>AI/ML model/data distribution and sharing over 5G system</a:t>
            </a:r>
            <a:endParaRPr lang="zh-CN" altLang="zh-CN" sz="1600" dirty="0">
              <a:solidFill>
                <a:schemeClr val="bg1"/>
              </a:solidFill>
              <a:cs typeface="Segoe UI Semilight" panose="020B0402040204020203" pitchFamily="34" charset="0"/>
            </a:endParaRPr>
          </a:p>
          <a:p>
            <a:pPr marL="780943" lvl="1" indent="-342900">
              <a:spcBef>
                <a:spcPct val="20000"/>
              </a:spcBef>
              <a:spcAft>
                <a:spcPts val="600"/>
              </a:spcAft>
              <a:buFont typeface="Wingdings" panose="05000000000000000000" pitchFamily="2" charset="2"/>
              <a:buChar char="v"/>
              <a:defRPr/>
            </a:pPr>
            <a:r>
              <a:rPr lang="en-US" altLang="zh-CN" sz="1600" dirty="0">
                <a:solidFill>
                  <a:schemeClr val="bg1"/>
                </a:solidFill>
                <a:cs typeface="Segoe UI Semilight" panose="020B0402040204020203" pitchFamily="34" charset="0"/>
              </a:rPr>
              <a:t>Distributed/Federated Learning over 5G system</a:t>
            </a:r>
            <a:endParaRPr lang="zh-CN" altLang="en-US" sz="1600" dirty="0">
              <a:solidFill>
                <a:schemeClr val="bg1"/>
              </a:solidFill>
            </a:endParaRPr>
          </a:p>
        </p:txBody>
      </p:sp>
      <p:sp>
        <p:nvSpPr>
          <p:cNvPr id="40" name="矩形 39">
            <a:extLst>
              <a:ext uri="{FF2B5EF4-FFF2-40B4-BE49-F238E27FC236}">
                <a16:creationId xmlns:a16="http://schemas.microsoft.com/office/drawing/2014/main" id="{B6801ABF-83B9-4146-89E6-7F2BE95FD473}"/>
              </a:ext>
            </a:extLst>
          </p:cNvPr>
          <p:cNvSpPr/>
          <p:nvPr/>
        </p:nvSpPr>
        <p:spPr>
          <a:xfrm>
            <a:off x="5804034" y="923544"/>
            <a:ext cx="6084067" cy="2172903"/>
          </a:xfrm>
          <a:prstGeom prst="rect">
            <a:avLst/>
          </a:prstGeom>
        </p:spPr>
        <p:txBody>
          <a:bodyPr wrap="square">
            <a:spAutoFit/>
          </a:bodyPr>
          <a:lstStyle/>
          <a:p>
            <a:pPr marL="342900" indent="-342900">
              <a:lnSpc>
                <a:spcPct val="90000"/>
              </a:lnSpc>
              <a:spcBef>
                <a:spcPct val="20000"/>
              </a:spcBef>
              <a:spcAft>
                <a:spcPts val="600"/>
              </a:spcAft>
              <a:buFont typeface="Wingdings" panose="05000000000000000000" pitchFamily="2" charset="2"/>
              <a:buChar char="v"/>
              <a:tabLst>
                <a:tab pos="457200" algn="l"/>
              </a:tabLst>
              <a:defRPr/>
            </a:pPr>
            <a:r>
              <a:rPr lang="en-US" altLang="zh-CN" sz="1800" dirty="0">
                <a:solidFill>
                  <a:schemeClr val="bg1"/>
                </a:solidFill>
                <a:cs typeface="Segoe UI Semilight" panose="020B0402040204020203" pitchFamily="34" charset="0"/>
              </a:rPr>
              <a:t>Shifting the intelligence from central cloud and core network to RAN has the following benefits:</a:t>
            </a:r>
            <a:endParaRPr lang="zh-CN" altLang="zh-CN" sz="1800" dirty="0">
              <a:solidFill>
                <a:schemeClr val="bg1"/>
              </a:solidFill>
              <a:cs typeface="Segoe UI Semilight" panose="020B0402040204020203" pitchFamily="34" charset="0"/>
            </a:endParaRPr>
          </a:p>
          <a:p>
            <a:pPr marL="780943" lvl="1" indent="-342900">
              <a:lnSpc>
                <a:spcPct val="90000"/>
              </a:lnSpc>
              <a:spcBef>
                <a:spcPct val="20000"/>
              </a:spcBef>
              <a:spcAft>
                <a:spcPts val="600"/>
              </a:spcAft>
              <a:buFont typeface="Wingdings" panose="05000000000000000000" pitchFamily="2" charset="2"/>
              <a:buChar char="v"/>
              <a:defRPr/>
            </a:pPr>
            <a:r>
              <a:rPr lang="en-US" altLang="zh-CN" sz="1600" dirty="0">
                <a:solidFill>
                  <a:schemeClr val="bg1"/>
                </a:solidFill>
                <a:cs typeface="Segoe UI Semilight" panose="020B0402040204020203" pitchFamily="34" charset="0"/>
              </a:rPr>
              <a:t>Compared with deploying the intelligence in central cloud, deploying the intelligence in RAN has advantages on latency reduction and data privacy protection. </a:t>
            </a:r>
            <a:endParaRPr lang="zh-CN" altLang="zh-CN" sz="1600" dirty="0">
              <a:solidFill>
                <a:schemeClr val="bg1"/>
              </a:solidFill>
              <a:cs typeface="Segoe UI Semilight" panose="020B0402040204020203" pitchFamily="34" charset="0"/>
            </a:endParaRPr>
          </a:p>
          <a:p>
            <a:pPr marL="780943" lvl="1" indent="-342900">
              <a:lnSpc>
                <a:spcPct val="90000"/>
              </a:lnSpc>
              <a:spcBef>
                <a:spcPct val="20000"/>
              </a:spcBef>
              <a:spcAft>
                <a:spcPts val="600"/>
              </a:spcAft>
              <a:buFont typeface="Wingdings" panose="05000000000000000000" pitchFamily="2" charset="2"/>
              <a:buChar char="v"/>
              <a:defRPr/>
            </a:pPr>
            <a:r>
              <a:rPr lang="en-US" altLang="zh-CN" sz="1600" dirty="0">
                <a:solidFill>
                  <a:schemeClr val="bg1"/>
                </a:solidFill>
                <a:cs typeface="Segoe UI Semilight" panose="020B0402040204020203" pitchFamily="34" charset="0"/>
              </a:rPr>
              <a:t>The intelligence in RAN may not need core network involvement and can enable real-time networking among intelligent nodes.</a:t>
            </a:r>
            <a:endParaRPr lang="zh-CN" altLang="zh-CN" sz="1600" dirty="0">
              <a:solidFill>
                <a:schemeClr val="bg1"/>
              </a:solidFill>
              <a:cs typeface="Segoe UI Semilight" panose="020B0402040204020203" pitchFamily="34" charset="0"/>
            </a:endParaRPr>
          </a:p>
        </p:txBody>
      </p:sp>
      <p:pic>
        <p:nvPicPr>
          <p:cNvPr id="41" name="图片 40">
            <a:extLst>
              <a:ext uri="{FF2B5EF4-FFF2-40B4-BE49-F238E27FC236}">
                <a16:creationId xmlns:a16="http://schemas.microsoft.com/office/drawing/2014/main" id="{5F4E3909-7175-497D-852C-1CAC0283969B}"/>
              </a:ext>
            </a:extLst>
          </p:cNvPr>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7059749" y="3096447"/>
            <a:ext cx="4311494" cy="2142957"/>
          </a:xfrm>
          <a:prstGeom prst="rect">
            <a:avLst/>
          </a:prstGeom>
        </p:spPr>
      </p:pic>
      <p:sp>
        <p:nvSpPr>
          <p:cNvPr id="42" name="矩形: 圆角 41">
            <a:extLst>
              <a:ext uri="{FF2B5EF4-FFF2-40B4-BE49-F238E27FC236}">
                <a16:creationId xmlns:a16="http://schemas.microsoft.com/office/drawing/2014/main" id="{21F097A2-00CD-4E30-B353-108E99638918}"/>
              </a:ext>
            </a:extLst>
          </p:cNvPr>
          <p:cNvSpPr/>
          <p:nvPr/>
        </p:nvSpPr>
        <p:spPr>
          <a:xfrm>
            <a:off x="420401" y="5459120"/>
            <a:ext cx="11348022" cy="851174"/>
          </a:xfrm>
          <a:prstGeom prst="roundRect">
            <a:avLst>
              <a:gd name="adj" fmla="val 2567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2880" tIns="36000" rIns="182880" bIns="36000" rtlCol="0" anchor="t"/>
          <a:lstStyle/>
          <a:p>
            <a:r>
              <a:rPr lang="en-US" altLang="zh-CN" i="1" dirty="0">
                <a:solidFill>
                  <a:srgbClr val="FFC000"/>
                </a:solidFill>
              </a:rPr>
              <a:t>RAN can be evolved to support any kind of AI services </a:t>
            </a:r>
            <a:r>
              <a:rPr lang="en-US" altLang="zh-CN" i="1" dirty="0"/>
              <a:t>besides those studied in Release 17 for network optimization</a:t>
            </a:r>
            <a:endParaRPr lang="zh-CN" altLang="en-US" i="1" dirty="0"/>
          </a:p>
        </p:txBody>
      </p:sp>
    </p:spTree>
    <p:extLst>
      <p:ext uri="{BB962C8B-B14F-4D97-AF65-F5344CB8AC3E}">
        <p14:creationId xmlns:p14="http://schemas.microsoft.com/office/powerpoint/2010/main" val="198168932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D6E5E-00E0-41FE-8566-E5C9B9A9FDEA}"/>
              </a:ext>
            </a:extLst>
          </p:cNvPr>
          <p:cNvSpPr>
            <a:spLocks noGrp="1"/>
          </p:cNvSpPr>
          <p:nvPr>
            <p:ph type="title"/>
          </p:nvPr>
        </p:nvSpPr>
        <p:spPr/>
        <p:txBody>
          <a:bodyPr/>
          <a:lstStyle/>
          <a:p>
            <a:r>
              <a:rPr lang="en-US" altLang="zh-CN" sz="3600" dirty="0"/>
              <a:t>RAN evolution for AI Service</a:t>
            </a:r>
            <a:endParaRPr lang="en-US" sz="3600" dirty="0">
              <a:solidFill>
                <a:schemeClr val="bg1">
                  <a:lumMod val="95000"/>
                </a:schemeClr>
              </a:solidFill>
            </a:endParaRPr>
          </a:p>
        </p:txBody>
      </p:sp>
      <p:sp>
        <p:nvSpPr>
          <p:cNvPr id="4" name="Slide Number Placeholder 3">
            <a:extLst>
              <a:ext uri="{FF2B5EF4-FFF2-40B4-BE49-F238E27FC236}">
                <a16:creationId xmlns:a16="http://schemas.microsoft.com/office/drawing/2014/main" id="{E92E9AFD-145E-4CB4-BD8F-4224E5DE69CA}"/>
              </a:ext>
            </a:extLst>
          </p:cNvPr>
          <p:cNvSpPr>
            <a:spLocks noGrp="1"/>
          </p:cNvSpPr>
          <p:nvPr>
            <p:ph type="sldNum" sz="quarter" idx="4"/>
          </p:nvPr>
        </p:nvSpPr>
        <p:spPr/>
        <p:txBody>
          <a:bodyPr/>
          <a:lstStyle/>
          <a:p>
            <a:fld id="{6D22F896-40B5-4ADD-8801-0D06FADFA095}" type="slidenum">
              <a:rPr lang="en-US" smtClean="0"/>
              <a:pPr/>
              <a:t>5</a:t>
            </a:fld>
            <a:endParaRPr lang="en-US" dirty="0"/>
          </a:p>
        </p:txBody>
      </p:sp>
      <p:sp>
        <p:nvSpPr>
          <p:cNvPr id="5" name="矩形 4">
            <a:extLst>
              <a:ext uri="{FF2B5EF4-FFF2-40B4-BE49-F238E27FC236}">
                <a16:creationId xmlns:a16="http://schemas.microsoft.com/office/drawing/2014/main" id="{3BBBD832-CA21-4DF4-92C1-2D26BA0A7DAB}"/>
              </a:ext>
            </a:extLst>
          </p:cNvPr>
          <p:cNvSpPr/>
          <p:nvPr/>
        </p:nvSpPr>
        <p:spPr>
          <a:xfrm>
            <a:off x="336884" y="1252426"/>
            <a:ext cx="5395727" cy="4524315"/>
          </a:xfrm>
          <a:prstGeom prst="rect">
            <a:avLst/>
          </a:prstGeom>
        </p:spPr>
        <p:txBody>
          <a:bodyPr wrap="square">
            <a:spAutoFit/>
          </a:bodyPr>
          <a:lstStyle/>
          <a:p>
            <a:pPr marL="342900" indent="-342900">
              <a:lnSpc>
                <a:spcPct val="90000"/>
              </a:lnSpc>
              <a:spcBef>
                <a:spcPct val="20000"/>
              </a:spcBef>
              <a:spcAft>
                <a:spcPts val="600"/>
              </a:spcAft>
              <a:buFont typeface="Wingdings" panose="05000000000000000000" pitchFamily="2" charset="2"/>
              <a:buChar char="v"/>
              <a:tabLst>
                <a:tab pos="457200" algn="l"/>
              </a:tabLst>
              <a:defRPr/>
            </a:pPr>
            <a:r>
              <a:rPr lang="en-US" altLang="zh-CN" sz="2000" dirty="0">
                <a:solidFill>
                  <a:schemeClr val="bg1"/>
                </a:solidFill>
                <a:cs typeface="Segoe UI Semilight" panose="020B0402040204020203" pitchFamily="34" charset="0"/>
              </a:rPr>
              <a:t>If we consider the scenario of dense RAN node deployment, distributed AI/ML operation among different RAN nodes and UE devices would be beneficial to improve the AI/ML efficiency, for example:</a:t>
            </a:r>
            <a:endParaRPr lang="zh-CN" altLang="zh-CN" sz="2000" dirty="0">
              <a:solidFill>
                <a:schemeClr val="bg1"/>
              </a:solidFill>
              <a:cs typeface="Segoe UI Semilight" panose="020B0402040204020203" pitchFamily="34" charset="0"/>
            </a:endParaRPr>
          </a:p>
          <a:p>
            <a:pPr marL="780943" lvl="1" indent="-342900">
              <a:lnSpc>
                <a:spcPct val="90000"/>
              </a:lnSpc>
              <a:spcBef>
                <a:spcPct val="20000"/>
              </a:spcBef>
              <a:spcAft>
                <a:spcPts val="600"/>
              </a:spcAft>
              <a:buFont typeface="Wingdings" panose="05000000000000000000" pitchFamily="2" charset="2"/>
              <a:buChar char="v"/>
              <a:defRPr/>
            </a:pPr>
            <a:r>
              <a:rPr lang="en-US" altLang="zh-CN" sz="2000" dirty="0">
                <a:solidFill>
                  <a:schemeClr val="bg1"/>
                </a:solidFill>
                <a:cs typeface="Segoe UI Semilight" panose="020B0402040204020203" pitchFamily="34" charset="0"/>
              </a:rPr>
              <a:t>The key factors of intelligence including data, computing power and AI working flow are distributed located in different RAN nodes and/or devices.  </a:t>
            </a:r>
            <a:endParaRPr lang="zh-CN" altLang="zh-CN" sz="2000" dirty="0">
              <a:solidFill>
                <a:schemeClr val="bg1"/>
              </a:solidFill>
              <a:cs typeface="Segoe UI Semilight" panose="020B0402040204020203" pitchFamily="34" charset="0"/>
            </a:endParaRPr>
          </a:p>
          <a:p>
            <a:pPr marL="780943" lvl="1" indent="-342900">
              <a:lnSpc>
                <a:spcPct val="90000"/>
              </a:lnSpc>
              <a:spcBef>
                <a:spcPct val="20000"/>
              </a:spcBef>
              <a:spcAft>
                <a:spcPts val="600"/>
              </a:spcAft>
              <a:buFont typeface="Wingdings" panose="05000000000000000000" pitchFamily="2" charset="2"/>
              <a:buChar char="v"/>
              <a:defRPr/>
            </a:pPr>
            <a:r>
              <a:rPr lang="en-US" altLang="zh-CN" sz="2000" dirty="0">
                <a:solidFill>
                  <a:schemeClr val="bg1"/>
                </a:solidFill>
                <a:cs typeface="Segoe UI Semilight" panose="020B0402040204020203" pitchFamily="34" charset="0"/>
              </a:rPr>
              <a:t>For a certain AI task, intelligent task segmentation, data sharing, computing offloading and learning model sharing among devices and RAN nodes will play a great role in bringing immersive experiences for users.</a:t>
            </a:r>
            <a:endParaRPr lang="zh-CN" altLang="zh-CN" sz="2000" dirty="0">
              <a:solidFill>
                <a:schemeClr val="bg1"/>
              </a:solidFill>
              <a:cs typeface="Segoe UI Semilight" panose="020B0402040204020203" pitchFamily="34" charset="0"/>
            </a:endParaRPr>
          </a:p>
        </p:txBody>
      </p:sp>
      <p:grpSp>
        <p:nvGrpSpPr>
          <p:cNvPr id="8" name="组合 7">
            <a:extLst>
              <a:ext uri="{FF2B5EF4-FFF2-40B4-BE49-F238E27FC236}">
                <a16:creationId xmlns:a16="http://schemas.microsoft.com/office/drawing/2014/main" id="{AA75A7B6-6249-4A70-B2B5-22E8EEEFEA5E}"/>
              </a:ext>
            </a:extLst>
          </p:cNvPr>
          <p:cNvGrpSpPr/>
          <p:nvPr/>
        </p:nvGrpSpPr>
        <p:grpSpPr>
          <a:xfrm>
            <a:off x="6553380" y="1437192"/>
            <a:ext cx="5120638" cy="3983616"/>
            <a:chOff x="6200729" y="1356360"/>
            <a:chExt cx="5120638" cy="3983616"/>
          </a:xfrm>
        </p:grpSpPr>
        <p:pic>
          <p:nvPicPr>
            <p:cNvPr id="9" name="图形 8" descr="信号塔">
              <a:extLst>
                <a:ext uri="{FF2B5EF4-FFF2-40B4-BE49-F238E27FC236}">
                  <a16:creationId xmlns:a16="http://schemas.microsoft.com/office/drawing/2014/main" id="{EE2993D7-0A2B-46B0-8FDA-7CA8BF9E1DE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01407" y="2784502"/>
              <a:ext cx="1040737" cy="1040737"/>
            </a:xfrm>
            <a:prstGeom prst="rect">
              <a:avLst/>
            </a:prstGeom>
          </p:spPr>
        </p:pic>
        <p:pic>
          <p:nvPicPr>
            <p:cNvPr id="10" name="图形 9" descr="智能手机">
              <a:extLst>
                <a:ext uri="{FF2B5EF4-FFF2-40B4-BE49-F238E27FC236}">
                  <a16:creationId xmlns:a16="http://schemas.microsoft.com/office/drawing/2014/main" id="{68F70DD3-6035-42F4-BC3E-11536F92749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10560" y="4660610"/>
              <a:ext cx="679366" cy="679366"/>
            </a:xfrm>
            <a:prstGeom prst="rect">
              <a:avLst/>
            </a:prstGeom>
          </p:spPr>
        </p:pic>
        <p:sp>
          <p:nvSpPr>
            <p:cNvPr id="11" name="矩形: 圆角 10">
              <a:extLst>
                <a:ext uri="{FF2B5EF4-FFF2-40B4-BE49-F238E27FC236}">
                  <a16:creationId xmlns:a16="http://schemas.microsoft.com/office/drawing/2014/main" id="{24A05638-9743-45D7-9F18-CE1A6A0F8C71}"/>
                </a:ext>
              </a:extLst>
            </p:cNvPr>
            <p:cNvSpPr/>
            <p:nvPr/>
          </p:nvSpPr>
          <p:spPr>
            <a:xfrm>
              <a:off x="6200729" y="1356360"/>
              <a:ext cx="4160520" cy="637198"/>
            </a:xfrm>
            <a:prstGeom prst="roundRect">
              <a:avLst/>
            </a:prstGeom>
            <a:ln/>
          </p:spPr>
          <p:style>
            <a:lnRef idx="1">
              <a:schemeClr val="accent5"/>
            </a:lnRef>
            <a:fillRef idx="3">
              <a:schemeClr val="accent5"/>
            </a:fillRef>
            <a:effectRef idx="2">
              <a:schemeClr val="accent5"/>
            </a:effectRef>
            <a:fontRef idx="minor">
              <a:schemeClr val="lt1"/>
            </a:fontRef>
          </p:style>
          <p:txBody>
            <a:bodyPr lIns="182880" tIns="182880" rIns="182880" bIns="182880" rtlCol="0" anchor="t"/>
            <a:lstStyle/>
            <a:p>
              <a:pPr algn="ctr"/>
              <a:r>
                <a:rPr lang="en-US" altLang="zh-CN" sz="2000" b="1" dirty="0">
                  <a:solidFill>
                    <a:prstClr val="white"/>
                  </a:solidFill>
                </a:rPr>
                <a:t>AI  Task Management </a:t>
              </a:r>
              <a:endParaRPr lang="zh-CN" altLang="en-US" sz="2000" b="1" dirty="0" err="1">
                <a:solidFill>
                  <a:prstClr val="white"/>
                </a:solidFill>
              </a:endParaRPr>
            </a:p>
          </p:txBody>
        </p:sp>
        <p:pic>
          <p:nvPicPr>
            <p:cNvPr id="12" name="图形 11" descr="信号塔">
              <a:extLst>
                <a:ext uri="{FF2B5EF4-FFF2-40B4-BE49-F238E27FC236}">
                  <a16:creationId xmlns:a16="http://schemas.microsoft.com/office/drawing/2014/main" id="{48E7A18F-1336-4F94-9F64-4B4F2C69D59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00729" y="2723542"/>
              <a:ext cx="1040737" cy="1040737"/>
            </a:xfrm>
            <a:prstGeom prst="rect">
              <a:avLst/>
            </a:prstGeom>
          </p:spPr>
        </p:pic>
        <p:cxnSp>
          <p:nvCxnSpPr>
            <p:cNvPr id="13" name="直接连接符 12">
              <a:extLst>
                <a:ext uri="{FF2B5EF4-FFF2-40B4-BE49-F238E27FC236}">
                  <a16:creationId xmlns:a16="http://schemas.microsoft.com/office/drawing/2014/main" id="{D94A32D9-EB80-49A6-855C-1538608CE0ED}"/>
                </a:ext>
              </a:extLst>
            </p:cNvPr>
            <p:cNvCxnSpPr>
              <a:cxnSpLocks/>
            </p:cNvCxnSpPr>
            <p:nvPr/>
          </p:nvCxnSpPr>
          <p:spPr>
            <a:xfrm flipH="1">
              <a:off x="7232092" y="3268297"/>
              <a:ext cx="1795051" cy="901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6DB30D7-462C-4DF2-9395-726CA1004DED}"/>
                </a:ext>
              </a:extLst>
            </p:cNvPr>
            <p:cNvCxnSpPr>
              <a:cxnSpLocks/>
            </p:cNvCxnSpPr>
            <p:nvPr/>
          </p:nvCxnSpPr>
          <p:spPr>
            <a:xfrm flipH="1">
              <a:off x="7241466" y="3347277"/>
              <a:ext cx="1795051" cy="901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05914B9-5842-4EEE-B5D3-931EAF00F700}"/>
                </a:ext>
              </a:extLst>
            </p:cNvPr>
            <p:cNvCxnSpPr>
              <a:cxnSpLocks/>
            </p:cNvCxnSpPr>
            <p:nvPr/>
          </p:nvCxnSpPr>
          <p:spPr>
            <a:xfrm flipH="1">
              <a:off x="7241465" y="3432571"/>
              <a:ext cx="1795051" cy="9010"/>
            </a:xfrm>
            <a:prstGeom prst="line">
              <a:avLst/>
            </a:prstGeom>
            <a:ln w="57150">
              <a:solidFill>
                <a:srgbClr val="64B95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2ED08C4-D8AF-45DC-BF1D-6EF296CB2580}"/>
                </a:ext>
              </a:extLst>
            </p:cNvPr>
            <p:cNvCxnSpPr>
              <a:cxnSpLocks/>
            </p:cNvCxnSpPr>
            <p:nvPr/>
          </p:nvCxnSpPr>
          <p:spPr>
            <a:xfrm>
              <a:off x="6721097" y="2077720"/>
              <a:ext cx="0" cy="690886"/>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9E2AAE0-8DD4-4DA0-B1B3-92CFDDF98024}"/>
                </a:ext>
              </a:extLst>
            </p:cNvPr>
            <p:cNvCxnSpPr>
              <a:cxnSpLocks/>
            </p:cNvCxnSpPr>
            <p:nvPr/>
          </p:nvCxnSpPr>
          <p:spPr>
            <a:xfrm flipH="1">
              <a:off x="9543031" y="2130522"/>
              <a:ext cx="17448" cy="642962"/>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000BE83F-7D4B-4562-A9FC-2715BA045690}"/>
                </a:ext>
              </a:extLst>
            </p:cNvPr>
            <p:cNvSpPr/>
            <p:nvPr/>
          </p:nvSpPr>
          <p:spPr>
            <a:xfrm>
              <a:off x="7418760" y="3136418"/>
              <a:ext cx="217013" cy="46323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algn="l"/>
              <a:endParaRPr lang="zh-CN" altLang="en-US" sz="1600" dirty="0" err="1">
                <a:solidFill>
                  <a:prstClr val="white"/>
                </a:solidFill>
              </a:endParaRPr>
            </a:p>
          </p:txBody>
        </p:sp>
        <p:sp>
          <p:nvSpPr>
            <p:cNvPr id="19" name="椭圆 18">
              <a:extLst>
                <a:ext uri="{FF2B5EF4-FFF2-40B4-BE49-F238E27FC236}">
                  <a16:creationId xmlns:a16="http://schemas.microsoft.com/office/drawing/2014/main" id="{BCADC9F1-862F-4422-BB8E-A333AE6AFC6E}"/>
                </a:ext>
              </a:extLst>
            </p:cNvPr>
            <p:cNvSpPr/>
            <p:nvPr/>
          </p:nvSpPr>
          <p:spPr>
            <a:xfrm>
              <a:off x="8442186" y="3085316"/>
              <a:ext cx="217013" cy="48672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algn="l"/>
              <a:endParaRPr lang="zh-CN" altLang="en-US" sz="1600" dirty="0" err="1">
                <a:solidFill>
                  <a:prstClr val="white"/>
                </a:solidFill>
              </a:endParaRPr>
            </a:p>
          </p:txBody>
        </p:sp>
        <p:cxnSp>
          <p:nvCxnSpPr>
            <p:cNvPr id="20" name="直接连接符 19">
              <a:extLst>
                <a:ext uri="{FF2B5EF4-FFF2-40B4-BE49-F238E27FC236}">
                  <a16:creationId xmlns:a16="http://schemas.microsoft.com/office/drawing/2014/main" id="{4E3B697E-B34D-4363-A32F-5EA6E03C27C3}"/>
                </a:ext>
              </a:extLst>
            </p:cNvPr>
            <p:cNvCxnSpPr>
              <a:cxnSpLocks/>
            </p:cNvCxnSpPr>
            <p:nvPr/>
          </p:nvCxnSpPr>
          <p:spPr>
            <a:xfrm flipH="1">
              <a:off x="9706053" y="4352209"/>
              <a:ext cx="24879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B2404A18-5E74-47F3-8202-4DCEC3F1DCE7}"/>
                </a:ext>
              </a:extLst>
            </p:cNvPr>
            <p:cNvCxnSpPr>
              <a:cxnSpLocks/>
            </p:cNvCxnSpPr>
            <p:nvPr/>
          </p:nvCxnSpPr>
          <p:spPr>
            <a:xfrm flipH="1">
              <a:off x="9706053" y="4564233"/>
              <a:ext cx="248795"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87A37BF5-596A-46C7-888A-9403C935B6A3}"/>
                </a:ext>
              </a:extLst>
            </p:cNvPr>
            <p:cNvSpPr txBox="1"/>
            <p:nvPr/>
          </p:nvSpPr>
          <p:spPr>
            <a:xfrm>
              <a:off x="10006584" y="4210721"/>
              <a:ext cx="1314783" cy="246221"/>
            </a:xfrm>
            <a:prstGeom prst="rect">
              <a:avLst/>
            </a:prstGeom>
            <a:noFill/>
          </p:spPr>
          <p:txBody>
            <a:bodyPr wrap="square" rtlCol="0">
              <a:spAutoFit/>
            </a:bodyPr>
            <a:lstStyle/>
            <a:p>
              <a:r>
                <a:rPr lang="en-US" altLang="zh-CN" sz="1000" dirty="0">
                  <a:solidFill>
                    <a:schemeClr val="bg1"/>
                  </a:solidFill>
                  <a:latin typeface="Arial" pitchFamily="34" charset="0"/>
                  <a:cs typeface="Arial" pitchFamily="34" charset="0"/>
                </a:rPr>
                <a:t>AI Signalling Plane</a:t>
              </a:r>
              <a:endParaRPr lang="zh-CN" altLang="en-US" sz="1000" dirty="0">
                <a:solidFill>
                  <a:schemeClr val="bg1"/>
                </a:solidFill>
                <a:latin typeface="Arial" pitchFamily="34" charset="0"/>
                <a:cs typeface="Arial" pitchFamily="34" charset="0"/>
              </a:endParaRPr>
            </a:p>
          </p:txBody>
        </p:sp>
        <p:sp>
          <p:nvSpPr>
            <p:cNvPr id="23" name="文本框 22">
              <a:extLst>
                <a:ext uri="{FF2B5EF4-FFF2-40B4-BE49-F238E27FC236}">
                  <a16:creationId xmlns:a16="http://schemas.microsoft.com/office/drawing/2014/main" id="{77B1A002-6D6E-4810-B17F-81095FF783DB}"/>
                </a:ext>
              </a:extLst>
            </p:cNvPr>
            <p:cNvSpPr txBox="1"/>
            <p:nvPr/>
          </p:nvSpPr>
          <p:spPr>
            <a:xfrm>
              <a:off x="10006584" y="4427426"/>
              <a:ext cx="1167464" cy="246221"/>
            </a:xfrm>
            <a:prstGeom prst="rect">
              <a:avLst/>
            </a:prstGeom>
            <a:noFill/>
          </p:spPr>
          <p:txBody>
            <a:bodyPr wrap="square" rtlCol="0">
              <a:spAutoFit/>
            </a:bodyPr>
            <a:lstStyle/>
            <a:p>
              <a:r>
                <a:rPr lang="en-US" altLang="zh-CN" sz="1000" dirty="0">
                  <a:solidFill>
                    <a:schemeClr val="bg1"/>
                  </a:solidFill>
                  <a:latin typeface="Arial" pitchFamily="34" charset="0"/>
                  <a:cs typeface="Arial" pitchFamily="34" charset="0"/>
                </a:rPr>
                <a:t>AI Data Plane</a:t>
              </a:r>
              <a:endParaRPr lang="zh-CN" altLang="en-US" sz="1000" dirty="0">
                <a:solidFill>
                  <a:schemeClr val="bg1"/>
                </a:solidFill>
                <a:latin typeface="Arial" pitchFamily="34" charset="0"/>
                <a:cs typeface="Arial" pitchFamily="34" charset="0"/>
              </a:endParaRPr>
            </a:p>
          </p:txBody>
        </p:sp>
        <p:cxnSp>
          <p:nvCxnSpPr>
            <p:cNvPr id="24" name="直接连接符 23">
              <a:extLst>
                <a:ext uri="{FF2B5EF4-FFF2-40B4-BE49-F238E27FC236}">
                  <a16:creationId xmlns:a16="http://schemas.microsoft.com/office/drawing/2014/main" id="{4FAC2D0A-4860-4925-85C1-7C323C61B58E}"/>
                </a:ext>
              </a:extLst>
            </p:cNvPr>
            <p:cNvCxnSpPr>
              <a:cxnSpLocks/>
            </p:cNvCxnSpPr>
            <p:nvPr/>
          </p:nvCxnSpPr>
          <p:spPr>
            <a:xfrm flipH="1" flipV="1">
              <a:off x="9706053" y="4783700"/>
              <a:ext cx="248795" cy="1"/>
            </a:xfrm>
            <a:prstGeom prst="line">
              <a:avLst/>
            </a:prstGeom>
            <a:ln w="57150">
              <a:solidFill>
                <a:srgbClr val="64B95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780C2D2B-51FE-4328-B2CF-A881D150CAF1}"/>
                </a:ext>
              </a:extLst>
            </p:cNvPr>
            <p:cNvSpPr txBox="1"/>
            <p:nvPr/>
          </p:nvSpPr>
          <p:spPr>
            <a:xfrm>
              <a:off x="10006585" y="4644130"/>
              <a:ext cx="1314782" cy="246221"/>
            </a:xfrm>
            <a:prstGeom prst="rect">
              <a:avLst/>
            </a:prstGeom>
            <a:noFill/>
          </p:spPr>
          <p:txBody>
            <a:bodyPr wrap="square" rtlCol="0">
              <a:spAutoFit/>
            </a:bodyPr>
            <a:lstStyle/>
            <a:p>
              <a:r>
                <a:rPr lang="en-US" altLang="zh-CN" sz="1000" dirty="0">
                  <a:solidFill>
                    <a:schemeClr val="bg1"/>
                  </a:solidFill>
                  <a:latin typeface="Arial" pitchFamily="34" charset="0"/>
                  <a:cs typeface="Arial" pitchFamily="34" charset="0"/>
                </a:rPr>
                <a:t>AI Computing Plane </a:t>
              </a:r>
              <a:endParaRPr lang="zh-CN" altLang="en-US" sz="1000" dirty="0">
                <a:solidFill>
                  <a:schemeClr val="bg1"/>
                </a:solidFill>
                <a:latin typeface="Arial" pitchFamily="34" charset="0"/>
                <a:cs typeface="Arial" pitchFamily="34" charset="0"/>
              </a:endParaRPr>
            </a:p>
          </p:txBody>
        </p:sp>
        <p:grpSp>
          <p:nvGrpSpPr>
            <p:cNvPr id="26" name="组合 25">
              <a:extLst>
                <a:ext uri="{FF2B5EF4-FFF2-40B4-BE49-F238E27FC236}">
                  <a16:creationId xmlns:a16="http://schemas.microsoft.com/office/drawing/2014/main" id="{B927D25B-BE91-4602-829E-F8EEF792A635}"/>
                </a:ext>
              </a:extLst>
            </p:cNvPr>
            <p:cNvGrpSpPr/>
            <p:nvPr/>
          </p:nvGrpSpPr>
          <p:grpSpPr>
            <a:xfrm>
              <a:off x="6828565" y="3781206"/>
              <a:ext cx="1026292" cy="986035"/>
              <a:chOff x="5138877" y="3781206"/>
              <a:chExt cx="1026292" cy="986035"/>
            </a:xfrm>
          </p:grpSpPr>
          <p:cxnSp>
            <p:nvCxnSpPr>
              <p:cNvPr id="35" name="直接连接符 34">
                <a:extLst>
                  <a:ext uri="{FF2B5EF4-FFF2-40B4-BE49-F238E27FC236}">
                    <a16:creationId xmlns:a16="http://schemas.microsoft.com/office/drawing/2014/main" id="{8813FE58-24FD-4890-A394-03B2A176B5DF}"/>
                  </a:ext>
                </a:extLst>
              </p:cNvPr>
              <p:cNvCxnSpPr>
                <a:cxnSpLocks/>
              </p:cNvCxnSpPr>
              <p:nvPr/>
            </p:nvCxnSpPr>
            <p:spPr>
              <a:xfrm flipH="1" flipV="1">
                <a:off x="5138877" y="3886866"/>
                <a:ext cx="891091" cy="880375"/>
              </a:xfrm>
              <a:prstGeom prst="line">
                <a:avLst/>
              </a:prstGeom>
              <a:ln w="28575">
                <a:solidFill>
                  <a:srgbClr val="64B95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91025991-0AB0-4C4F-A11B-0BA0E20F1572}"/>
                  </a:ext>
                </a:extLst>
              </p:cNvPr>
              <p:cNvCxnSpPr>
                <a:cxnSpLocks/>
              </p:cNvCxnSpPr>
              <p:nvPr/>
            </p:nvCxnSpPr>
            <p:spPr>
              <a:xfrm flipH="1" flipV="1">
                <a:off x="5176097" y="3834685"/>
                <a:ext cx="936054" cy="894141"/>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9F1B807A-A5C2-4B7C-910E-01BDA5193A18}"/>
                  </a:ext>
                </a:extLst>
              </p:cNvPr>
              <p:cNvCxnSpPr>
                <a:cxnSpLocks/>
              </p:cNvCxnSpPr>
              <p:nvPr/>
            </p:nvCxnSpPr>
            <p:spPr>
              <a:xfrm flipH="1" flipV="1">
                <a:off x="5223351" y="3781206"/>
                <a:ext cx="941818" cy="9152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8" name="椭圆 37">
                <a:extLst>
                  <a:ext uri="{FF2B5EF4-FFF2-40B4-BE49-F238E27FC236}">
                    <a16:creationId xmlns:a16="http://schemas.microsoft.com/office/drawing/2014/main" id="{F263BB23-3421-4229-9AEA-7D1CF31BE975}"/>
                  </a:ext>
                </a:extLst>
              </p:cNvPr>
              <p:cNvSpPr/>
              <p:nvPr/>
            </p:nvSpPr>
            <p:spPr>
              <a:xfrm rot="2396980">
                <a:off x="5474872" y="4033045"/>
                <a:ext cx="153809" cy="39057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algn="l"/>
                <a:endParaRPr lang="zh-CN" altLang="en-US" sz="1600" dirty="0" err="1">
                  <a:solidFill>
                    <a:prstClr val="white"/>
                  </a:solidFill>
                </a:endParaRPr>
              </a:p>
            </p:txBody>
          </p:sp>
        </p:grpSp>
        <p:grpSp>
          <p:nvGrpSpPr>
            <p:cNvPr id="27" name="组合 26">
              <a:extLst>
                <a:ext uri="{FF2B5EF4-FFF2-40B4-BE49-F238E27FC236}">
                  <a16:creationId xmlns:a16="http://schemas.microsoft.com/office/drawing/2014/main" id="{AB56C99E-B03A-4739-95A0-D01BF8598613}"/>
                </a:ext>
              </a:extLst>
            </p:cNvPr>
            <p:cNvGrpSpPr/>
            <p:nvPr/>
          </p:nvGrpSpPr>
          <p:grpSpPr>
            <a:xfrm rot="5400000">
              <a:off x="8492150" y="3767662"/>
              <a:ext cx="1026292" cy="986035"/>
              <a:chOff x="5138877" y="3781206"/>
              <a:chExt cx="1026292" cy="986035"/>
            </a:xfrm>
          </p:grpSpPr>
          <p:cxnSp>
            <p:nvCxnSpPr>
              <p:cNvPr id="31" name="直接连接符 30">
                <a:extLst>
                  <a:ext uri="{FF2B5EF4-FFF2-40B4-BE49-F238E27FC236}">
                    <a16:creationId xmlns:a16="http://schemas.microsoft.com/office/drawing/2014/main" id="{C7A58AE8-81D6-4707-9F23-92E34FB69493}"/>
                  </a:ext>
                </a:extLst>
              </p:cNvPr>
              <p:cNvCxnSpPr>
                <a:cxnSpLocks/>
              </p:cNvCxnSpPr>
              <p:nvPr/>
            </p:nvCxnSpPr>
            <p:spPr>
              <a:xfrm flipH="1" flipV="1">
                <a:off x="5138877" y="3886866"/>
                <a:ext cx="891091" cy="880375"/>
              </a:xfrm>
              <a:prstGeom prst="line">
                <a:avLst/>
              </a:prstGeom>
              <a:ln w="28575">
                <a:solidFill>
                  <a:srgbClr val="64B95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67517C83-E628-4BDC-A8F4-39FA870C2DEA}"/>
                  </a:ext>
                </a:extLst>
              </p:cNvPr>
              <p:cNvCxnSpPr>
                <a:cxnSpLocks/>
              </p:cNvCxnSpPr>
              <p:nvPr/>
            </p:nvCxnSpPr>
            <p:spPr>
              <a:xfrm flipH="1" flipV="1">
                <a:off x="5176097" y="3834685"/>
                <a:ext cx="936054" cy="894141"/>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A966587D-4745-4733-A5C1-5E8A04ED34AC}"/>
                  </a:ext>
                </a:extLst>
              </p:cNvPr>
              <p:cNvCxnSpPr>
                <a:cxnSpLocks/>
              </p:cNvCxnSpPr>
              <p:nvPr/>
            </p:nvCxnSpPr>
            <p:spPr>
              <a:xfrm flipH="1" flipV="1">
                <a:off x="5223351" y="3781206"/>
                <a:ext cx="941818" cy="9152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3D020E50-A53D-4612-A2AE-CCE68408B6E1}"/>
                  </a:ext>
                </a:extLst>
              </p:cNvPr>
              <p:cNvSpPr/>
              <p:nvPr/>
            </p:nvSpPr>
            <p:spPr>
              <a:xfrm rot="2396980">
                <a:off x="5474872" y="4033045"/>
                <a:ext cx="153809" cy="390578"/>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algn="l"/>
                <a:endParaRPr lang="zh-CN" altLang="en-US" sz="1600" dirty="0" err="1">
                  <a:solidFill>
                    <a:prstClr val="white"/>
                  </a:solidFill>
                </a:endParaRPr>
              </a:p>
            </p:txBody>
          </p:sp>
        </p:grpSp>
        <p:sp>
          <p:nvSpPr>
            <p:cNvPr id="28" name="文本框 27">
              <a:extLst>
                <a:ext uri="{FF2B5EF4-FFF2-40B4-BE49-F238E27FC236}">
                  <a16:creationId xmlns:a16="http://schemas.microsoft.com/office/drawing/2014/main" id="{6BD255C0-D561-4D87-8161-19529A86F6CA}"/>
                </a:ext>
              </a:extLst>
            </p:cNvPr>
            <p:cNvSpPr txBox="1"/>
            <p:nvPr/>
          </p:nvSpPr>
          <p:spPr>
            <a:xfrm>
              <a:off x="7496657" y="2916465"/>
              <a:ext cx="1568664" cy="276999"/>
            </a:xfrm>
            <a:prstGeom prst="rect">
              <a:avLst/>
            </a:prstGeom>
            <a:noFill/>
          </p:spPr>
          <p:txBody>
            <a:bodyPr wrap="square" rtlCol="0">
              <a:spAutoFit/>
            </a:bodyPr>
            <a:lstStyle/>
            <a:p>
              <a:r>
                <a:rPr lang="en-US" altLang="zh-CN" sz="1200" dirty="0" err="1">
                  <a:solidFill>
                    <a:schemeClr val="bg1"/>
                  </a:solidFill>
                  <a:latin typeface="Arial" pitchFamily="34" charset="0"/>
                  <a:cs typeface="Arial" pitchFamily="34" charset="0"/>
                </a:rPr>
                <a:t>Xn</a:t>
              </a:r>
              <a:r>
                <a:rPr lang="en-US" altLang="zh-CN" sz="1200" dirty="0">
                  <a:solidFill>
                    <a:schemeClr val="bg1"/>
                  </a:solidFill>
                  <a:latin typeface="Arial" pitchFamily="34" charset="0"/>
                  <a:cs typeface="Arial" pitchFamily="34" charset="0"/>
                </a:rPr>
                <a:t> Interface</a:t>
              </a:r>
              <a:endParaRPr lang="zh-CN" altLang="en-US" sz="1200" dirty="0">
                <a:solidFill>
                  <a:schemeClr val="bg1"/>
                </a:solidFill>
                <a:latin typeface="Arial" pitchFamily="34" charset="0"/>
                <a:cs typeface="Arial" pitchFamily="34" charset="0"/>
              </a:endParaRPr>
            </a:p>
          </p:txBody>
        </p:sp>
        <p:sp>
          <p:nvSpPr>
            <p:cNvPr id="29" name="文本框 28">
              <a:extLst>
                <a:ext uri="{FF2B5EF4-FFF2-40B4-BE49-F238E27FC236}">
                  <a16:creationId xmlns:a16="http://schemas.microsoft.com/office/drawing/2014/main" id="{1AAE8A42-6797-4EAD-81DB-DFC0FC7E624D}"/>
                </a:ext>
              </a:extLst>
            </p:cNvPr>
            <p:cNvSpPr txBox="1"/>
            <p:nvPr/>
          </p:nvSpPr>
          <p:spPr>
            <a:xfrm>
              <a:off x="6752000" y="4302916"/>
              <a:ext cx="449213" cy="276999"/>
            </a:xfrm>
            <a:prstGeom prst="rect">
              <a:avLst/>
            </a:prstGeom>
            <a:noFill/>
          </p:spPr>
          <p:txBody>
            <a:bodyPr wrap="square" rtlCol="0">
              <a:spAutoFit/>
            </a:bodyPr>
            <a:lstStyle/>
            <a:p>
              <a:pPr algn="ctr"/>
              <a:r>
                <a:rPr lang="en-US" altLang="zh-CN" sz="1200" dirty="0" err="1">
                  <a:solidFill>
                    <a:schemeClr val="bg1"/>
                  </a:solidFill>
                  <a:latin typeface="Arial" pitchFamily="34" charset="0"/>
                  <a:cs typeface="Arial" pitchFamily="34" charset="0"/>
                </a:rPr>
                <a:t>Uu</a:t>
              </a:r>
              <a:endParaRPr lang="zh-CN" altLang="en-US" sz="1200" dirty="0">
                <a:solidFill>
                  <a:schemeClr val="bg1"/>
                </a:solidFill>
                <a:latin typeface="Arial" pitchFamily="34" charset="0"/>
                <a:cs typeface="Arial" pitchFamily="34" charset="0"/>
              </a:endParaRPr>
            </a:p>
          </p:txBody>
        </p:sp>
        <p:sp>
          <p:nvSpPr>
            <p:cNvPr id="30" name="文本框 29">
              <a:extLst>
                <a:ext uri="{FF2B5EF4-FFF2-40B4-BE49-F238E27FC236}">
                  <a16:creationId xmlns:a16="http://schemas.microsoft.com/office/drawing/2014/main" id="{BBCA922A-A199-4F92-B1FB-9FCD157640D1}"/>
                </a:ext>
              </a:extLst>
            </p:cNvPr>
            <p:cNvSpPr txBox="1"/>
            <p:nvPr/>
          </p:nvSpPr>
          <p:spPr>
            <a:xfrm>
              <a:off x="8942478" y="4361626"/>
              <a:ext cx="449213" cy="276999"/>
            </a:xfrm>
            <a:prstGeom prst="rect">
              <a:avLst/>
            </a:prstGeom>
            <a:noFill/>
          </p:spPr>
          <p:txBody>
            <a:bodyPr wrap="square" rtlCol="0">
              <a:spAutoFit/>
            </a:bodyPr>
            <a:lstStyle/>
            <a:p>
              <a:pPr algn="ctr"/>
              <a:r>
                <a:rPr lang="en-US" altLang="zh-CN" sz="1200" dirty="0" err="1">
                  <a:solidFill>
                    <a:schemeClr val="bg1"/>
                  </a:solidFill>
                  <a:latin typeface="Arial" pitchFamily="34" charset="0"/>
                  <a:cs typeface="Arial" pitchFamily="34" charset="0"/>
                </a:rPr>
                <a:t>Uu</a:t>
              </a:r>
              <a:endParaRPr lang="zh-CN" altLang="en-US" sz="1200"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323598535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D6E5E-00E0-41FE-8566-E5C9B9A9FDEA}"/>
              </a:ext>
            </a:extLst>
          </p:cNvPr>
          <p:cNvSpPr>
            <a:spLocks noGrp="1"/>
          </p:cNvSpPr>
          <p:nvPr>
            <p:ph type="title"/>
          </p:nvPr>
        </p:nvSpPr>
        <p:spPr/>
        <p:txBody>
          <a:bodyPr/>
          <a:lstStyle/>
          <a:p>
            <a:r>
              <a:rPr lang="en-US" altLang="zh-CN" sz="3600" dirty="0"/>
              <a:t>Proposals</a:t>
            </a:r>
            <a:endParaRPr lang="en-US" sz="3600" dirty="0">
              <a:solidFill>
                <a:schemeClr val="bg1">
                  <a:lumMod val="95000"/>
                </a:schemeClr>
              </a:solidFill>
            </a:endParaRPr>
          </a:p>
        </p:txBody>
      </p:sp>
      <p:sp>
        <p:nvSpPr>
          <p:cNvPr id="4" name="Slide Number Placeholder 3">
            <a:extLst>
              <a:ext uri="{FF2B5EF4-FFF2-40B4-BE49-F238E27FC236}">
                <a16:creationId xmlns:a16="http://schemas.microsoft.com/office/drawing/2014/main" id="{E92E9AFD-145E-4CB4-BD8F-4224E5DE69CA}"/>
              </a:ext>
            </a:extLst>
          </p:cNvPr>
          <p:cNvSpPr>
            <a:spLocks noGrp="1"/>
          </p:cNvSpPr>
          <p:nvPr>
            <p:ph type="sldNum" sz="quarter" idx="4"/>
          </p:nvPr>
        </p:nvSpPr>
        <p:spPr/>
        <p:txBody>
          <a:bodyPr/>
          <a:lstStyle/>
          <a:p>
            <a:fld id="{6D22F896-40B5-4ADD-8801-0D06FADFA095}" type="slidenum">
              <a:rPr lang="en-US" smtClean="0"/>
              <a:pPr/>
              <a:t>6</a:t>
            </a:fld>
            <a:endParaRPr lang="en-US" dirty="0"/>
          </a:p>
        </p:txBody>
      </p:sp>
      <p:sp>
        <p:nvSpPr>
          <p:cNvPr id="5" name="矩形 4">
            <a:extLst>
              <a:ext uri="{FF2B5EF4-FFF2-40B4-BE49-F238E27FC236}">
                <a16:creationId xmlns:a16="http://schemas.microsoft.com/office/drawing/2014/main" id="{3BBBD832-CA21-4DF4-92C1-2D26BA0A7DAB}"/>
              </a:ext>
            </a:extLst>
          </p:cNvPr>
          <p:cNvSpPr/>
          <p:nvPr/>
        </p:nvSpPr>
        <p:spPr>
          <a:xfrm>
            <a:off x="336884" y="1252426"/>
            <a:ext cx="11656194" cy="2939266"/>
          </a:xfrm>
          <a:prstGeom prst="rect">
            <a:avLst/>
          </a:prstGeom>
        </p:spPr>
        <p:txBody>
          <a:bodyPr wrap="square">
            <a:spAutoFit/>
          </a:bodyPr>
          <a:lstStyle/>
          <a:p>
            <a:pPr marL="342900" lvl="0" indent="-342900">
              <a:spcBef>
                <a:spcPct val="20000"/>
              </a:spcBef>
              <a:buFont typeface="Wingdings" panose="05000000000000000000" pitchFamily="2" charset="2"/>
              <a:buChar char="v"/>
              <a:defRPr/>
            </a:pPr>
            <a:r>
              <a:rPr lang="en-US" altLang="zh-CN" sz="2000" dirty="0">
                <a:solidFill>
                  <a:schemeClr val="bg1"/>
                </a:solidFill>
                <a:cs typeface="Segoe UI Semilight" panose="020B0402040204020203" pitchFamily="34" charset="0"/>
              </a:rPr>
              <a:t>For Rel-18, the potential study area regarding RAN evolution for distributed intelligence includes</a:t>
            </a:r>
            <a:endParaRPr lang="zh-CN" altLang="zh-CN" sz="2000" dirty="0">
              <a:solidFill>
                <a:schemeClr val="bg1"/>
              </a:solidFill>
              <a:cs typeface="Segoe UI Semilight" panose="020B0402040204020203" pitchFamily="34" charset="0"/>
            </a:endParaRPr>
          </a:p>
          <a:p>
            <a:pPr marL="641298" lvl="4" indent="-342900">
              <a:spcBef>
                <a:spcPts val="600"/>
              </a:spcBef>
              <a:spcAft>
                <a:spcPts val="600"/>
              </a:spcAft>
              <a:buFont typeface="Wingdings" panose="05000000000000000000" pitchFamily="2" charset="2"/>
              <a:buChar char="v"/>
              <a:defRPr/>
            </a:pPr>
            <a:r>
              <a:rPr lang="en-US" altLang="zh-CN" sz="2000" dirty="0">
                <a:solidFill>
                  <a:schemeClr val="bg1"/>
                </a:solidFill>
                <a:cs typeface="Segoe UI Semilight" panose="020B0402040204020203" pitchFamily="34" charset="0"/>
              </a:rPr>
              <a:t>Study </a:t>
            </a:r>
            <a:r>
              <a:rPr lang="en-US" altLang="zh-CN" sz="2000" b="1" dirty="0">
                <a:solidFill>
                  <a:srgbClr val="FFC000"/>
                </a:solidFill>
                <a:cs typeface="Segoe UI Semilight" panose="020B0402040204020203" pitchFamily="34" charset="0"/>
              </a:rPr>
              <a:t>RAN architecture </a:t>
            </a:r>
            <a:r>
              <a:rPr lang="en-US" altLang="zh-CN" sz="2000" dirty="0">
                <a:solidFill>
                  <a:schemeClr val="bg1"/>
                </a:solidFill>
                <a:cs typeface="Segoe UI Semilight" panose="020B0402040204020203" pitchFamily="34" charset="0"/>
              </a:rPr>
              <a:t>evolution to support RAN enabled AI service;</a:t>
            </a:r>
            <a:endParaRPr lang="zh-CN" altLang="zh-CN" sz="2000" dirty="0">
              <a:solidFill>
                <a:schemeClr val="bg1"/>
              </a:solidFill>
              <a:cs typeface="Segoe UI Semilight" panose="020B0402040204020203" pitchFamily="34" charset="0"/>
            </a:endParaRPr>
          </a:p>
          <a:p>
            <a:pPr marL="641298" lvl="4" indent="-342900">
              <a:spcBef>
                <a:spcPts val="600"/>
              </a:spcBef>
              <a:spcAft>
                <a:spcPts val="600"/>
              </a:spcAft>
              <a:buFont typeface="Wingdings" panose="05000000000000000000" pitchFamily="2" charset="2"/>
              <a:buChar char="v"/>
              <a:defRPr/>
            </a:pPr>
            <a:r>
              <a:rPr lang="en-US" altLang="zh-CN" sz="2000" dirty="0">
                <a:solidFill>
                  <a:schemeClr val="bg1"/>
                </a:solidFill>
                <a:cs typeface="Segoe UI Semilight" panose="020B0402040204020203" pitchFamily="34" charset="0"/>
              </a:rPr>
              <a:t>Study potential enhancements on </a:t>
            </a:r>
            <a:r>
              <a:rPr lang="en-US" altLang="zh-CN" sz="2000" b="1" dirty="0">
                <a:solidFill>
                  <a:srgbClr val="FFC000"/>
                </a:solidFill>
                <a:cs typeface="Segoe UI Semilight" panose="020B0402040204020203" pitchFamily="34" charset="0"/>
              </a:rPr>
              <a:t>RAN interfaces </a:t>
            </a:r>
            <a:r>
              <a:rPr lang="en-US" altLang="zh-CN" sz="2000" dirty="0">
                <a:solidFill>
                  <a:schemeClr val="bg1"/>
                </a:solidFill>
                <a:cs typeface="Segoe UI Semilight" panose="020B0402040204020203" pitchFamily="34" charset="0"/>
              </a:rPr>
              <a:t>to support distributed intelligence, which may include intelligent task segmentation, data sharing, computing offloading and learning model sharing among devices and RAN nodes for a certain AI task;</a:t>
            </a:r>
          </a:p>
          <a:p>
            <a:pPr marL="641298" lvl="4" indent="-342900">
              <a:spcBef>
                <a:spcPts val="600"/>
              </a:spcBef>
              <a:spcAft>
                <a:spcPts val="600"/>
              </a:spcAft>
              <a:buFont typeface="Wingdings" panose="05000000000000000000" pitchFamily="2" charset="2"/>
              <a:buChar char="v"/>
              <a:defRPr/>
            </a:pPr>
            <a:r>
              <a:rPr lang="en-US" altLang="zh-CN" sz="2000" dirty="0">
                <a:solidFill>
                  <a:schemeClr val="bg1"/>
                </a:solidFill>
                <a:cs typeface="Segoe UI Semilight" panose="020B0402040204020203" pitchFamily="34" charset="0"/>
              </a:rPr>
              <a:t>Study potential enhancements on </a:t>
            </a:r>
            <a:r>
              <a:rPr lang="en-US" altLang="zh-CN" sz="2000" b="1" dirty="0">
                <a:solidFill>
                  <a:srgbClr val="FFC000"/>
                </a:solidFill>
                <a:cs typeface="Segoe UI Semilight" panose="020B0402040204020203" pitchFamily="34" charset="0"/>
              </a:rPr>
              <a:t>air interface </a:t>
            </a:r>
            <a:r>
              <a:rPr lang="en-US" altLang="zh-CN" sz="2000" dirty="0">
                <a:solidFill>
                  <a:schemeClr val="bg1"/>
                </a:solidFill>
                <a:cs typeface="Segoe UI Semilight" panose="020B0402040204020203" pitchFamily="34" charset="0"/>
              </a:rPr>
              <a:t>to address the QoS related requirements regarding data sharing, computing offloading and learning model sharing between UE and RAN node.</a:t>
            </a:r>
            <a:endParaRPr lang="zh-CN" altLang="zh-CN" sz="2000" dirty="0">
              <a:solidFill>
                <a:schemeClr val="bg1"/>
              </a:solidFill>
              <a:cs typeface="Segoe UI Semilight" panose="020B0402040204020203" pitchFamily="34" charset="0"/>
            </a:endParaRPr>
          </a:p>
        </p:txBody>
      </p:sp>
    </p:spTree>
    <p:extLst>
      <p:ext uri="{BB962C8B-B14F-4D97-AF65-F5344CB8AC3E}">
        <p14:creationId xmlns:p14="http://schemas.microsoft.com/office/powerpoint/2010/main" val="215982633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6CE72A-B114-421D-8BDF-20821F2D8161}"/>
              </a:ext>
            </a:extLst>
          </p:cNvPr>
          <p:cNvSpPr>
            <a:spLocks noGrp="1"/>
          </p:cNvSpPr>
          <p:nvPr>
            <p:ph type="sldNum" sz="quarter" idx="4294967295"/>
          </p:nvPr>
        </p:nvSpPr>
        <p:spPr>
          <a:xfrm>
            <a:off x="11750675" y="6473825"/>
            <a:ext cx="438150" cy="155575"/>
          </a:xfrm>
        </p:spPr>
        <p:txBody>
          <a:bodyPr/>
          <a:lstStyle/>
          <a:p>
            <a:fld id="{6D22F896-40B5-4ADD-8801-0D06FADFA095}" type="slidenum">
              <a:rPr lang="en-US" smtClean="0"/>
              <a:pPr/>
              <a:t>7</a:t>
            </a:fld>
            <a:endParaRPr lang="en-US" dirty="0"/>
          </a:p>
        </p:txBody>
      </p:sp>
    </p:spTree>
    <p:extLst>
      <p:ext uri="{BB962C8B-B14F-4D97-AF65-F5344CB8AC3E}">
        <p14:creationId xmlns:p14="http://schemas.microsoft.com/office/powerpoint/2010/main" val="1565613872"/>
      </p:ext>
    </p:extLst>
  </p:cSld>
  <p:clrMapOvr>
    <a:masterClrMapping/>
  </p:clrMapOvr>
  <p:transition spd="med"/>
</p:sld>
</file>

<file path=ppt/theme/theme1.xml><?xml version="1.0" encoding="utf-8"?>
<a:theme xmlns:a="http://schemas.openxmlformats.org/drawingml/2006/main" name="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F7170"/>
        </a:solidFill>
        <a:ln>
          <a:noFill/>
        </a:ln>
      </a:spPr>
      <a:bodyPr lIns="182880" tIns="182880" rIns="182880" bIns="182880" rtlCol="0" anchor="t"/>
      <a:lstStyle>
        <a:defPPr algn="l">
          <a:defRPr sz="1600" dirty="0" err="1" smtClean="0">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9EFDFD9491C1B4EB5AD1C1F0DD77AEF" ma:contentTypeVersion="8" ma:contentTypeDescription="Create a new document." ma:contentTypeScope="" ma:versionID="92947332ef03447f574ff4b9d4fddcc4">
  <xsd:schema xmlns:xsd="http://www.w3.org/2001/XMLSchema" xmlns:xs="http://www.w3.org/2001/XMLSchema" xmlns:p="http://schemas.microsoft.com/office/2006/metadata/properties" xmlns:ns2="3cf6f596-7900-42dc-afdd-a636648ef1bd" targetNamespace="http://schemas.microsoft.com/office/2006/metadata/properties" ma:root="true" ma:fieldsID="3a9c05a953a4aea5b56dbd205067280d" ns2:_="">
    <xsd:import namespace="3cf6f596-7900-42dc-afdd-a636648ef1b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f6f596-7900-42dc-afdd-a636648ef1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7F5D40-AAA7-42F4-B168-F8A4D8AB0961}">
  <ds:schemaRefs>
    <ds:schemaRef ds:uri="http://schemas.microsoft.com/sharepoint/v3/contenttype/forms"/>
  </ds:schemaRefs>
</ds:datastoreItem>
</file>

<file path=customXml/itemProps2.xml><?xml version="1.0" encoding="utf-8"?>
<ds:datastoreItem xmlns:ds="http://schemas.openxmlformats.org/officeDocument/2006/customXml" ds:itemID="{5D343E24-E407-41CD-B499-ECBA4C49DBD7}">
  <ds:schemaRefs>
    <ds:schemaRef ds:uri="http://purl.org/dc/dcmityp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3cf6f596-7900-42dc-afdd-a636648ef1bd"/>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2B0AE619-12E3-4ADF-8595-E3011517B6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f6f596-7900-42dc-afdd-a636648ef1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6272</TotalTime>
  <Words>718</Words>
  <Application>Microsoft Office PowerPoint</Application>
  <PresentationFormat>Custom</PresentationFormat>
  <Paragraphs>58</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Arial Nova Light</vt:lpstr>
      <vt:lpstr>Calibri</vt:lpstr>
      <vt:lpstr>Wingdings</vt:lpstr>
      <vt:lpstr>Lenovo Master</vt:lpstr>
      <vt:lpstr>  Study on RAN Evolution for Distributed Intelligence in Rel-18</vt:lpstr>
      <vt:lpstr>AI enabled RAN in Rel-17</vt:lpstr>
      <vt:lpstr>Use Cases for Distributed Intelligence in RAN</vt:lpstr>
      <vt:lpstr>Bring Distributed Intelligence in RAN</vt:lpstr>
      <vt:lpstr>RAN evolution for AI Service</vt:lpstr>
      <vt:lpstr>Proposals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R18 Presentations</dc:title>
  <dc:creator>Mingzeng Dai</dc:creator>
  <cp:lastModifiedBy>Haiming HM14 Wang</cp:lastModifiedBy>
  <cp:revision>399</cp:revision>
  <dcterms:created xsi:type="dcterms:W3CDTF">2020-11-11T10:47:48Z</dcterms:created>
  <dcterms:modified xsi:type="dcterms:W3CDTF">2021-06-07T04:25:24Z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0x01010049EFDFD9491C1B4EB5AD1C1F0DD77AEF</vt:lpwstr>
  </property>
</Properties>
</file>