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8" r:id="rId4"/>
  </p:sldMasterIdLst>
  <p:notesMasterIdLst>
    <p:notesMasterId r:id="rId14"/>
  </p:notesMasterIdLst>
  <p:handoutMasterIdLst>
    <p:handoutMasterId r:id="rId15"/>
  </p:handoutMasterIdLst>
  <p:sldIdLst>
    <p:sldId id="436" r:id="rId5"/>
    <p:sldId id="565" r:id="rId6"/>
    <p:sldId id="559" r:id="rId7"/>
    <p:sldId id="560" r:id="rId8"/>
    <p:sldId id="561" r:id="rId9"/>
    <p:sldId id="558" r:id="rId10"/>
    <p:sldId id="557" r:id="rId11"/>
    <p:sldId id="563" r:id="rId12"/>
    <p:sldId id="564" r:id="rId13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E2FFFF"/>
    <a:srgbClr val="FFE7E7"/>
    <a:srgbClr val="FFCBCB"/>
    <a:srgbClr val="FFFFCC"/>
    <a:srgbClr val="CC0033"/>
    <a:srgbClr val="FF9999"/>
    <a:srgbClr val="FF0066"/>
    <a:srgbClr val="FF5050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49" autoAdjust="0"/>
    <p:restoredTop sz="91105" autoAdjust="0"/>
  </p:normalViewPr>
  <p:slideViewPr>
    <p:cSldViewPr showGuides="1">
      <p:cViewPr varScale="1">
        <p:scale>
          <a:sx n="87" d="100"/>
          <a:sy n="87" d="100"/>
        </p:scale>
        <p:origin x="108" y="126"/>
      </p:cViewPr>
      <p:guideLst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6509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2021/6/7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59002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Calibri" panose="020F0502020204030204" pitchFamily="34" charset="0"/>
              </a:defRPr>
            </a:lvl1pPr>
          </a:lstStyle>
          <a:p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215900" y="952504"/>
            <a:ext cx="11760200" cy="1966680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  <a:lvl6pPr marL="1703388" indent="-303213">
              <a:defRPr sz="1500"/>
            </a:lvl6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5"/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42431" y="6458381"/>
            <a:ext cx="534756" cy="41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dirty="0">
              <a:solidFill>
                <a:srgbClr val="FFFFFF">
                  <a:lumMod val="8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85657" y="2130432"/>
            <a:ext cx="11399520" cy="1470025"/>
          </a:xfrm>
        </p:spPr>
        <p:txBody>
          <a:bodyPr/>
          <a:lstStyle/>
          <a:p>
            <a:pPr algn="ctr"/>
            <a:r>
              <a:rPr lang="en-US" altLang="ja-JP" b="0" dirty="0" smtClean="0">
                <a:solidFill>
                  <a:schemeClr val="tx1"/>
                </a:solidFill>
              </a:rPr>
              <a:t>Views</a:t>
            </a:r>
            <a:r>
              <a:rPr lang="ja-JP" altLang="en-US" b="0" dirty="0" smtClean="0">
                <a:solidFill>
                  <a:schemeClr val="tx1"/>
                </a:solidFill>
              </a:rPr>
              <a:t> </a:t>
            </a:r>
            <a:r>
              <a:rPr lang="en-US" altLang="ja-JP" b="0" dirty="0" smtClean="0">
                <a:solidFill>
                  <a:schemeClr val="tx1"/>
                </a:solidFill>
              </a:rPr>
              <a:t>on</a:t>
            </a:r>
            <a:r>
              <a:rPr lang="ja-JP" altLang="en-US" b="0" dirty="0">
                <a:solidFill>
                  <a:schemeClr val="tx1"/>
                </a:solidFill>
              </a:rPr>
              <a:t> </a:t>
            </a:r>
            <a:r>
              <a:rPr lang="en-US" altLang="ja-JP" b="0" dirty="0" smtClean="0">
                <a:solidFill>
                  <a:schemeClr val="tx1"/>
                </a:solidFill>
              </a:rPr>
              <a:t>Rel-18 Mobility &amp; DC/CA</a:t>
            </a:r>
            <a:endParaRPr kumimoji="1" lang="ja-JP" altLang="en-US" b="0" dirty="0">
              <a:solidFill>
                <a:schemeClr val="tx1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>
                <a:solidFill>
                  <a:schemeClr val="bg1">
                    <a:lumMod val="50000"/>
                  </a:schemeClr>
                </a:solidFill>
              </a:rPr>
              <a:t>NTT</a:t>
            </a:r>
            <a:r>
              <a:rPr kumimoji="1" lang="ja-JP" alt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kumimoji="1" lang="en-US" altLang="ja-JP" dirty="0">
                <a:solidFill>
                  <a:schemeClr val="bg1">
                    <a:lumMod val="50000"/>
                  </a:schemeClr>
                </a:solidFill>
              </a:rPr>
              <a:t>DOCOMO,</a:t>
            </a:r>
            <a:r>
              <a:rPr kumimoji="1" lang="ja-JP" alt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kumimoji="1" lang="en-US" altLang="ja-JP" dirty="0">
                <a:solidFill>
                  <a:schemeClr val="bg1">
                    <a:lumMod val="50000"/>
                  </a:schemeClr>
                </a:solidFill>
              </a:rPr>
              <a:t>INC.</a:t>
            </a:r>
            <a:endParaRPr kumimoji="1" lang="ja-JP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3110" y="96597"/>
            <a:ext cx="469609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+mn-lt"/>
                <a:ea typeface="+mn-ea"/>
              </a:rPr>
              <a:t>3GPP TSG RAN Rel-18 workshop</a:t>
            </a:r>
          </a:p>
          <a:p>
            <a:r>
              <a:rPr lang="en-US" altLang="ja-JP" b="1" dirty="0" smtClean="0">
                <a:latin typeface="+mn-lt"/>
                <a:ea typeface="+mn-ea"/>
              </a:rPr>
              <a:t>Electronic Meeting, June 28</a:t>
            </a:r>
            <a:r>
              <a:rPr lang="en-US" altLang="ja-JP" b="1" baseline="30000" dirty="0" smtClean="0">
                <a:latin typeface="+mn-lt"/>
                <a:ea typeface="+mn-ea"/>
              </a:rPr>
              <a:t>th</a:t>
            </a:r>
            <a:r>
              <a:rPr lang="en-US" altLang="ja-JP" b="1" dirty="0" smtClean="0">
                <a:latin typeface="+mn-lt"/>
                <a:ea typeface="+mn-ea"/>
              </a:rPr>
              <a:t> – July 2</a:t>
            </a:r>
            <a:r>
              <a:rPr lang="en-US" altLang="ja-JP" b="1" baseline="30000" dirty="0" smtClean="0">
                <a:latin typeface="+mn-lt"/>
                <a:ea typeface="+mn-ea"/>
              </a:rPr>
              <a:t>nd</a:t>
            </a:r>
            <a:r>
              <a:rPr lang="en-US" altLang="ja-JP" b="1" dirty="0" smtClean="0">
                <a:latin typeface="+mn-lt"/>
                <a:ea typeface="+mn-ea"/>
              </a:rPr>
              <a:t>, 2021</a:t>
            </a:r>
            <a:endParaRPr kumimoji="1" lang="ja-JP" altLang="en-US" b="1" dirty="0" smtClean="0">
              <a:latin typeface="+mn-lt"/>
              <a:ea typeface="+mn-ea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540624" y="96597"/>
            <a:ext cx="1472070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b="1" dirty="0" smtClean="0">
                <a:latin typeface="+mn-lt"/>
                <a:ea typeface="+mn-ea"/>
              </a:rPr>
              <a:t>RWS-210234</a:t>
            </a:r>
            <a:endParaRPr kumimoji="1" lang="ja-JP" altLang="en-US" b="1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293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Contents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766352"/>
          </a:xfrm>
        </p:spPr>
        <p:txBody>
          <a:bodyPr/>
          <a:lstStyle/>
          <a:p>
            <a:r>
              <a:rPr kumimoji="1" lang="en-US" altLang="ja-JP" dirty="0" smtClean="0"/>
              <a:t>FR2 Mobility</a:t>
            </a:r>
          </a:p>
          <a:p>
            <a:r>
              <a:rPr lang="en-US" altLang="ja-JP" dirty="0" smtClean="0"/>
              <a:t>UL Flow Control Enhancements for DC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688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FR2 Mobility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– Views on FR2 Deployment</a:t>
            </a:r>
            <a:endParaRPr kumimoji="1" lang="ja-JP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573274"/>
          </a:xfrm>
        </p:spPr>
        <p:txBody>
          <a:bodyPr/>
          <a:lstStyle/>
          <a:p>
            <a:r>
              <a:rPr lang="en-US" altLang="ja-JP" b="1" dirty="0" smtClean="0"/>
              <a:t>Non-contiguous deployment (mainly as SCG/SCell)</a:t>
            </a:r>
            <a:endParaRPr kumimoji="1" lang="en-US" altLang="ja-JP" b="1" dirty="0"/>
          </a:p>
          <a:p>
            <a:endParaRPr lang="en-US" altLang="ja-JP" dirty="0" smtClean="0"/>
          </a:p>
          <a:p>
            <a:endParaRPr kumimoji="1" lang="en-US" altLang="ja-JP" dirty="0"/>
          </a:p>
          <a:p>
            <a:endParaRPr lang="en-US" altLang="ja-JP" dirty="0" smtClean="0"/>
          </a:p>
          <a:p>
            <a:endParaRPr kumimoji="1" lang="en-US" altLang="ja-JP" dirty="0"/>
          </a:p>
          <a:p>
            <a:pPr lvl="1"/>
            <a:endParaRPr kumimoji="1" lang="en-US" altLang="ja-JP" dirty="0" smtClean="0"/>
          </a:p>
          <a:p>
            <a:pPr lvl="1"/>
            <a:endParaRPr lang="en-US" altLang="ja-JP" dirty="0" smtClean="0"/>
          </a:p>
          <a:p>
            <a:pPr lvl="1"/>
            <a:endParaRPr lang="en-US" altLang="ja-JP" dirty="0"/>
          </a:p>
          <a:p>
            <a:pPr lvl="1"/>
            <a:endParaRPr lang="en-US" altLang="ja-JP" dirty="0" smtClean="0"/>
          </a:p>
          <a:p>
            <a:r>
              <a:rPr lang="en-US" altLang="ja-JP" b="1" dirty="0" smtClean="0"/>
              <a:t>Contiguous deployment (can also consider FR2 PCell)</a:t>
            </a:r>
            <a:endParaRPr lang="en-US" altLang="ja-JP" b="1" dirty="0"/>
          </a:p>
        </p:txBody>
      </p:sp>
      <p:sp>
        <p:nvSpPr>
          <p:cNvPr id="4" name="楕円 3"/>
          <p:cNvSpPr/>
          <p:nvPr/>
        </p:nvSpPr>
        <p:spPr>
          <a:xfrm>
            <a:off x="1658602" y="2275956"/>
            <a:ext cx="4457707" cy="675075"/>
          </a:xfrm>
          <a:prstGeom prst="ellipse">
            <a:avLst/>
          </a:prstGeom>
          <a:solidFill>
            <a:srgbClr val="E2FF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FR1/LTE Anchor</a:t>
            </a:r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楕円 4"/>
          <p:cNvSpPr/>
          <p:nvPr/>
        </p:nvSpPr>
        <p:spPr>
          <a:xfrm>
            <a:off x="3055969" y="1595047"/>
            <a:ext cx="1305145" cy="315035"/>
          </a:xfrm>
          <a:prstGeom prst="ellipse">
            <a:avLst/>
          </a:prstGeom>
          <a:solidFill>
            <a:srgbClr val="FFE7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6" name="楕円 5"/>
          <p:cNvSpPr/>
          <p:nvPr/>
        </p:nvSpPr>
        <p:spPr>
          <a:xfrm>
            <a:off x="3898075" y="1797569"/>
            <a:ext cx="1305145" cy="315035"/>
          </a:xfrm>
          <a:prstGeom prst="ellipse">
            <a:avLst/>
          </a:prstGeom>
          <a:solidFill>
            <a:srgbClr val="FFE7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7" name="楕円 6"/>
          <p:cNvSpPr/>
          <p:nvPr/>
        </p:nvSpPr>
        <p:spPr>
          <a:xfrm>
            <a:off x="5868781" y="1595046"/>
            <a:ext cx="1305145" cy="315035"/>
          </a:xfrm>
          <a:prstGeom prst="ellipse">
            <a:avLst/>
          </a:prstGeom>
          <a:solidFill>
            <a:srgbClr val="FFE7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8" name="楕円 7"/>
          <p:cNvSpPr/>
          <p:nvPr/>
        </p:nvSpPr>
        <p:spPr>
          <a:xfrm>
            <a:off x="7307658" y="1778362"/>
            <a:ext cx="1305145" cy="315035"/>
          </a:xfrm>
          <a:prstGeom prst="ellipse">
            <a:avLst/>
          </a:prstGeom>
          <a:solidFill>
            <a:srgbClr val="FFE7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9" name="楕円 8"/>
          <p:cNvSpPr/>
          <p:nvPr/>
        </p:nvSpPr>
        <p:spPr>
          <a:xfrm>
            <a:off x="4243844" y="1538790"/>
            <a:ext cx="1305145" cy="315035"/>
          </a:xfrm>
          <a:prstGeom prst="ellipse">
            <a:avLst/>
          </a:prstGeom>
          <a:solidFill>
            <a:srgbClr val="FFE7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10" name="楕円 9"/>
          <p:cNvSpPr/>
          <p:nvPr/>
        </p:nvSpPr>
        <p:spPr>
          <a:xfrm>
            <a:off x="5718387" y="2275956"/>
            <a:ext cx="4457707" cy="675075"/>
          </a:xfrm>
          <a:prstGeom prst="ellipse">
            <a:avLst/>
          </a:prstGeom>
          <a:solidFill>
            <a:srgbClr val="E2FF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FR1/LTE Anchor</a:t>
            </a:r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480794" y="3125217"/>
            <a:ext cx="7947176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+mn-lt"/>
                <a:ea typeface="+mn-ea"/>
              </a:rPr>
              <a:t>W</a:t>
            </a:r>
            <a:r>
              <a:rPr lang="en-US" altLang="ja-JP" dirty="0" smtClean="0">
                <a:latin typeface="+mn-lt"/>
                <a:ea typeface="+mn-ea"/>
              </a:rPr>
              <a:t>ill still remain in Rel-18 era (due to lack of coverage, site/cost limitation etc.)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460485" y="5612680"/>
            <a:ext cx="7045070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latin typeface="+mn-lt"/>
                <a:ea typeface="+mn-ea"/>
              </a:rPr>
              <a:t>Promising for e.g. </a:t>
            </a:r>
            <a:r>
              <a:rPr lang="en-US" altLang="ja-JP" dirty="0">
                <a:latin typeface="+mn-lt"/>
                <a:ea typeface="+mn-ea"/>
              </a:rPr>
              <a:t>l</a:t>
            </a:r>
            <a:r>
              <a:rPr lang="en-US" altLang="ja-JP" dirty="0" smtClean="0">
                <a:latin typeface="+mn-lt"/>
                <a:ea typeface="+mn-ea"/>
              </a:rPr>
              <a:t>ow-latency services, densely populated urban area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480794" y="3485257"/>
            <a:ext cx="4720844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latin typeface="+mn-lt"/>
                <a:ea typeface="+mn-ea"/>
              </a:rPr>
              <a:t>Key challenge: Frequent SCG addition/failure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15" name="楕円 14"/>
          <p:cNvSpPr/>
          <p:nvPr/>
        </p:nvSpPr>
        <p:spPr>
          <a:xfrm>
            <a:off x="3395700" y="4945538"/>
            <a:ext cx="1305145" cy="315035"/>
          </a:xfrm>
          <a:prstGeom prst="ellipse">
            <a:avLst/>
          </a:prstGeom>
          <a:solidFill>
            <a:srgbClr val="FFE7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16" name="楕円 15"/>
          <p:cNvSpPr/>
          <p:nvPr/>
        </p:nvSpPr>
        <p:spPr>
          <a:xfrm>
            <a:off x="4202930" y="4734145"/>
            <a:ext cx="1305145" cy="315035"/>
          </a:xfrm>
          <a:prstGeom prst="ellipse">
            <a:avLst/>
          </a:prstGeom>
          <a:solidFill>
            <a:srgbClr val="FFE7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17" name="楕円 16"/>
          <p:cNvSpPr/>
          <p:nvPr/>
        </p:nvSpPr>
        <p:spPr>
          <a:xfrm>
            <a:off x="4391789" y="4997359"/>
            <a:ext cx="1305145" cy="315035"/>
          </a:xfrm>
          <a:prstGeom prst="ellipse">
            <a:avLst/>
          </a:prstGeom>
          <a:solidFill>
            <a:srgbClr val="FFE7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18" name="楕円 17"/>
          <p:cNvSpPr/>
          <p:nvPr/>
        </p:nvSpPr>
        <p:spPr>
          <a:xfrm>
            <a:off x="5182911" y="4813931"/>
            <a:ext cx="1305145" cy="315035"/>
          </a:xfrm>
          <a:prstGeom prst="ellipse">
            <a:avLst/>
          </a:prstGeom>
          <a:solidFill>
            <a:srgbClr val="FFE7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19" name="楕円 18"/>
          <p:cNvSpPr/>
          <p:nvPr/>
        </p:nvSpPr>
        <p:spPr>
          <a:xfrm>
            <a:off x="5467654" y="5016556"/>
            <a:ext cx="1305145" cy="315035"/>
          </a:xfrm>
          <a:prstGeom prst="ellipse">
            <a:avLst/>
          </a:prstGeom>
          <a:solidFill>
            <a:srgbClr val="FFE7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1460485" y="5994285"/>
            <a:ext cx="7399013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latin typeface="+mn-lt"/>
                <a:ea typeface="+mn-ea"/>
              </a:rPr>
              <a:t>Key challenge: Continuity/reliability of FR2 usage</a:t>
            </a:r>
            <a:r>
              <a:rPr lang="ja-JP" altLang="en-US" dirty="0">
                <a:latin typeface="+mn-lt"/>
                <a:ea typeface="+mn-ea"/>
              </a:rPr>
              <a:t> </a:t>
            </a:r>
            <a:r>
              <a:rPr lang="en-US" altLang="ja-JP" dirty="0" smtClean="0">
                <a:latin typeface="+mn-lt"/>
                <a:ea typeface="+mn-ea"/>
              </a:rPr>
              <a:t>and user data transfer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9176649" y="1595046"/>
            <a:ext cx="1798890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+mn-lt"/>
                <a:ea typeface="+mn-ea"/>
              </a:rPr>
              <a:t>FR2 add-on cells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856271" y="4796224"/>
            <a:ext cx="1039067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+mn-lt"/>
                <a:ea typeface="+mn-ea"/>
              </a:rPr>
              <a:t>FR2 cells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23" name="右矢印 22"/>
          <p:cNvSpPr/>
          <p:nvPr/>
        </p:nvSpPr>
        <p:spPr>
          <a:xfrm>
            <a:off x="895729" y="3207721"/>
            <a:ext cx="495055" cy="245214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4" name="右矢印 23"/>
          <p:cNvSpPr/>
          <p:nvPr/>
        </p:nvSpPr>
        <p:spPr>
          <a:xfrm>
            <a:off x="875420" y="5671408"/>
            <a:ext cx="495055" cy="245214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87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FR2 Mobility </a:t>
            </a:r>
            <a:r>
              <a:rPr kumimoji="1" lang="en-US" altLang="ja-JP" dirty="0" smtClean="0">
                <a:solidFill>
                  <a:schemeClr val="bg1">
                    <a:lumMod val="50000"/>
                  </a:schemeClr>
                </a:solidFill>
              </a:rPr>
              <a:t>– Evolution</a:t>
            </a:r>
            <a:endParaRPr kumimoji="1" lang="ja-JP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2871543"/>
          </a:xfrm>
        </p:spPr>
        <p:txBody>
          <a:bodyPr/>
          <a:lstStyle/>
          <a:p>
            <a:r>
              <a:rPr lang="en-US" altLang="ja-JP" b="1" dirty="0" smtClean="0"/>
              <a:t>Non-Contiguous </a:t>
            </a:r>
            <a:r>
              <a:rPr lang="en-US" altLang="ja-JP" b="1" dirty="0"/>
              <a:t>D</a:t>
            </a:r>
            <a:r>
              <a:rPr lang="en-US" altLang="ja-JP" b="1" dirty="0" smtClean="0"/>
              <a:t>eployment</a:t>
            </a:r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en-US" altLang="ja-JP" b="1" dirty="0"/>
              <a:t>Contiguous </a:t>
            </a:r>
            <a:r>
              <a:rPr lang="en-US" altLang="ja-JP" b="1" dirty="0" smtClean="0"/>
              <a:t>Deployment</a:t>
            </a:r>
            <a:endParaRPr lang="en-US" altLang="ja-JP" b="1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411382" y="5345775"/>
            <a:ext cx="941014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u="sng" dirty="0" smtClean="0">
                <a:latin typeface="+mn-lt"/>
                <a:ea typeface="+mn-ea"/>
              </a:rPr>
              <a:t>Rel-18 Direction</a:t>
            </a:r>
          </a:p>
          <a:p>
            <a:r>
              <a:rPr kumimoji="1" lang="en-US" altLang="ja-JP" dirty="0" smtClean="0">
                <a:latin typeface="+mn-lt"/>
                <a:ea typeface="+mn-ea"/>
              </a:rPr>
              <a:t>Further improvement of latency and reliability of mobility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746638" y="3921071"/>
            <a:ext cx="4634727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u="sng" dirty="0" smtClean="0">
                <a:latin typeface="+mn-lt"/>
                <a:ea typeface="+mn-ea"/>
              </a:rPr>
              <a:t>Improvements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 smtClean="0">
                <a:latin typeface="+mn-lt"/>
                <a:ea typeface="+mn-ea"/>
              </a:rPr>
              <a:t>Fast mobility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 smtClean="0">
                <a:latin typeface="+mn-lt"/>
                <a:ea typeface="+mn-ea"/>
              </a:rPr>
              <a:t>Reliability of user data during handover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407815" y="2263442"/>
            <a:ext cx="1056828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u="sng" dirty="0" smtClean="0">
                <a:latin typeface="+mn-lt"/>
                <a:ea typeface="+mn-ea"/>
              </a:rPr>
              <a:t>Rel-18 Direction</a:t>
            </a:r>
          </a:p>
          <a:p>
            <a:r>
              <a:rPr lang="en-US" altLang="ja-JP" dirty="0" smtClean="0">
                <a:latin typeface="+mn-lt"/>
                <a:ea typeface="+mn-ea"/>
              </a:rPr>
              <a:t>Further o</a:t>
            </a:r>
            <a:r>
              <a:rPr kumimoji="1" lang="en-US" altLang="ja-JP" dirty="0" smtClean="0">
                <a:latin typeface="+mn-lt"/>
                <a:ea typeface="+mn-ea"/>
              </a:rPr>
              <a:t>ptimizations</a:t>
            </a:r>
            <a:r>
              <a:rPr lang="en-US" altLang="ja-JP" dirty="0" smtClean="0">
                <a:latin typeface="+mn-lt"/>
                <a:ea typeface="+mn-ea"/>
              </a:rPr>
              <a:t> against frequent SCG addition/failure, in terms of efficiency as well as latency</a:t>
            </a:r>
            <a:endParaRPr kumimoji="1" lang="en-US" altLang="ja-JP" dirty="0" smtClean="0">
              <a:latin typeface="+mn-lt"/>
              <a:ea typeface="+mn-ea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697145" y="1403775"/>
            <a:ext cx="225395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u="sng" dirty="0" smtClean="0">
                <a:latin typeface="+mn-lt"/>
                <a:ea typeface="+mn-ea"/>
              </a:rPr>
              <a:t>Improvements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 smtClean="0">
                <a:latin typeface="+mn-lt"/>
                <a:ea typeface="+mn-ea"/>
              </a:rPr>
              <a:t>Fast SCG addition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60385" y="1403775"/>
            <a:ext cx="320472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u="sng" dirty="0" smtClean="0">
                <a:latin typeface="+mn-lt"/>
                <a:ea typeface="+mn-ea"/>
              </a:rPr>
              <a:t>Features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 smtClean="0">
                <a:latin typeface="+mn-lt"/>
                <a:ea typeface="+mn-ea"/>
              </a:rPr>
              <a:t>Conditional PSCell addition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60385" y="3921071"/>
            <a:ext cx="3092065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u="sng" dirty="0" smtClean="0">
                <a:latin typeface="+mn-lt"/>
                <a:ea typeface="+mn-ea"/>
              </a:rPr>
              <a:t>Features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  <a:ea typeface="+mn-ea"/>
              </a:rPr>
              <a:t>Conditional handover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  <a:ea typeface="+mn-ea"/>
              </a:rPr>
              <a:t>Conditional PSCell change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>
                <a:latin typeface="+mn-lt"/>
                <a:ea typeface="+mn-ea"/>
              </a:rPr>
              <a:t>DAPS handover</a:t>
            </a:r>
          </a:p>
        </p:txBody>
      </p:sp>
      <p:sp>
        <p:nvSpPr>
          <p:cNvPr id="25" name="右矢印 24"/>
          <p:cNvSpPr/>
          <p:nvPr/>
        </p:nvSpPr>
        <p:spPr>
          <a:xfrm>
            <a:off x="895729" y="2483895"/>
            <a:ext cx="495055" cy="245214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6" name="右矢印 25"/>
          <p:cNvSpPr/>
          <p:nvPr/>
        </p:nvSpPr>
        <p:spPr>
          <a:xfrm>
            <a:off x="875420" y="5569051"/>
            <a:ext cx="495055" cy="245214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5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FR2 Mobility </a:t>
            </a:r>
            <a:r>
              <a:rPr kumimoji="1" lang="en-US" altLang="ja-JP" dirty="0" smtClean="0">
                <a:solidFill>
                  <a:schemeClr val="bg1">
                    <a:lumMod val="50000"/>
                  </a:schemeClr>
                </a:solidFill>
              </a:rPr>
              <a:t>– Proposals</a:t>
            </a:r>
            <a:endParaRPr kumimoji="1" lang="ja-JP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105727"/>
          </a:xfrm>
        </p:spPr>
        <p:txBody>
          <a:bodyPr/>
          <a:lstStyle/>
          <a:p>
            <a:r>
              <a:rPr lang="en-US" altLang="ja-JP" b="1" dirty="0" smtClean="0"/>
              <a:t>Rel-18 work should address non-contiguous FR2 deployments as SCG/SCell, as well as enhance the possibility/usability of FR2 PCell deployments</a:t>
            </a:r>
          </a:p>
          <a:p>
            <a:pPr marL="0" indent="0">
              <a:buNone/>
            </a:pPr>
            <a:endParaRPr lang="en-US" altLang="ja-JP" b="1" dirty="0" smtClean="0"/>
          </a:p>
          <a:p>
            <a:r>
              <a:rPr lang="en-US" altLang="ja-JP" b="1" dirty="0"/>
              <a:t>Further optimizations against frequent SCG </a:t>
            </a:r>
            <a:r>
              <a:rPr lang="en-US" altLang="ja-JP" b="1" dirty="0" smtClean="0"/>
              <a:t>addition/failure</a:t>
            </a:r>
            <a:endParaRPr lang="en-US" altLang="ja-JP" b="1" dirty="0"/>
          </a:p>
          <a:p>
            <a:pPr lvl="1"/>
            <a:r>
              <a:rPr lang="en-US" altLang="ja-JP" dirty="0"/>
              <a:t>SCG deactivation for non-contiguous deployments</a:t>
            </a:r>
          </a:p>
          <a:p>
            <a:pPr lvl="2"/>
            <a:r>
              <a:rPr lang="en-US" altLang="ja-JP" dirty="0"/>
              <a:t>Efficient SCG deactivation, </a:t>
            </a:r>
            <a:r>
              <a:rPr lang="en-US" altLang="ja-JP" dirty="0" smtClean="0"/>
              <a:t>e.g. </a:t>
            </a:r>
            <a:r>
              <a:rPr lang="en-US" altLang="ja-JP" dirty="0"/>
              <a:t>UE autonomous SCG deactivation</a:t>
            </a:r>
          </a:p>
          <a:p>
            <a:pPr lvl="2"/>
            <a:r>
              <a:rPr lang="en-US" altLang="ja-JP" dirty="0"/>
              <a:t>Fast and efficient SCG re-activation, e.g. w/o random access (potential Rel-17 leftover)</a:t>
            </a:r>
          </a:p>
          <a:p>
            <a:pPr marL="0" indent="0">
              <a:buNone/>
            </a:pPr>
            <a:endParaRPr lang="en-US" altLang="ja-JP" b="1" dirty="0" smtClean="0"/>
          </a:p>
          <a:p>
            <a:r>
              <a:rPr lang="en-US" altLang="ja-JP" b="1" dirty="0" smtClean="0"/>
              <a:t>Further </a:t>
            </a:r>
            <a:r>
              <a:rPr lang="en-US" altLang="ja-JP" b="1" dirty="0"/>
              <a:t>improvement of </a:t>
            </a:r>
            <a:r>
              <a:rPr lang="en-US" altLang="ja-JP" b="1" dirty="0" smtClean="0"/>
              <a:t>latency of mobility and reliability of user data during mobility</a:t>
            </a:r>
            <a:endParaRPr lang="en-US" altLang="ja-JP" b="1" dirty="0"/>
          </a:p>
          <a:p>
            <a:pPr lvl="1"/>
            <a:r>
              <a:rPr lang="en-US" altLang="ja-JP" dirty="0"/>
              <a:t>Fast SCG/PCell Change (e.g. L1/L2-based </a:t>
            </a:r>
            <a:r>
              <a:rPr lang="en-US" altLang="ja-JP" dirty="0" smtClean="0"/>
              <a:t>mobility, see our MIMO slides)</a:t>
            </a:r>
            <a:endParaRPr lang="en-US" altLang="ja-JP" dirty="0"/>
          </a:p>
          <a:p>
            <a:pPr lvl="1"/>
            <a:r>
              <a:rPr lang="en-US" altLang="ja-JP" dirty="0" smtClean="0"/>
              <a:t>Multi-TRP operation through inter-gNB coordination (see our motivation paper)</a:t>
            </a:r>
          </a:p>
          <a:p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0495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(Appendix) SCG Deactivation for FR2 mobility and blockage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3"/>
            <a:ext cx="11760200" cy="5106001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dirty="0"/>
              <a:t>DOCOMO would like to enhance fast recovery for FR2 </a:t>
            </a:r>
            <a:r>
              <a:rPr kumimoji="1" lang="en-US" altLang="ja-JP" dirty="0" smtClean="0"/>
              <a:t>mobility (Case 1) </a:t>
            </a:r>
            <a:r>
              <a:rPr kumimoji="1" lang="en-US" altLang="ja-JP" dirty="0"/>
              <a:t>and SCG failure due to SCG </a:t>
            </a:r>
            <a:r>
              <a:rPr kumimoji="1" lang="en-US" altLang="ja-JP" dirty="0" smtClean="0"/>
              <a:t>blockage </a:t>
            </a:r>
            <a:r>
              <a:rPr kumimoji="1" lang="en-US" altLang="ja-JP" dirty="0"/>
              <a:t>(</a:t>
            </a:r>
            <a:r>
              <a:rPr kumimoji="1" lang="en-US" altLang="ja-JP" dirty="0" smtClean="0"/>
              <a:t>Case 2</a:t>
            </a:r>
            <a:r>
              <a:rPr kumimoji="1" lang="en-US" altLang="ja-JP" dirty="0"/>
              <a:t>)</a:t>
            </a:r>
            <a:endParaRPr lang="en-US" altLang="ja-JP" dirty="0"/>
          </a:p>
          <a:p>
            <a:r>
              <a:rPr kumimoji="1" lang="en-US" altLang="ja-JP" dirty="0"/>
              <a:t>Background and problem</a:t>
            </a:r>
          </a:p>
          <a:p>
            <a:pPr lvl="1"/>
            <a:r>
              <a:rPr lang="en-US" altLang="ja-JP" dirty="0" smtClean="0"/>
              <a:t>Case 1: Mobility in non-contiguous deployments</a:t>
            </a:r>
            <a:endParaRPr kumimoji="1" lang="en-US" altLang="ja-JP" dirty="0"/>
          </a:p>
          <a:p>
            <a:pPr lvl="2"/>
            <a:r>
              <a:rPr lang="en-US" altLang="ja-JP" dirty="0"/>
              <a:t>For FR2, </a:t>
            </a:r>
            <a:r>
              <a:rPr lang="en-GB" altLang="ja-JP" dirty="0"/>
              <a:t>scenario that </a:t>
            </a:r>
            <a:r>
              <a:rPr lang="en-GB" altLang="ja-JP" dirty="0" err="1"/>
              <a:t>PSCells</a:t>
            </a:r>
            <a:r>
              <a:rPr lang="en-GB" altLang="ja-JP" dirty="0"/>
              <a:t> are placed in isolation is considered</a:t>
            </a:r>
          </a:p>
          <a:p>
            <a:pPr lvl="2"/>
            <a:r>
              <a:rPr lang="en-GB" altLang="ja-JP" dirty="0"/>
              <a:t>In the case, SCG failure happens between </a:t>
            </a:r>
            <a:r>
              <a:rPr lang="en-GB" altLang="ja-JP" dirty="0" err="1"/>
              <a:t>PSCells</a:t>
            </a:r>
            <a:endParaRPr lang="en-GB" altLang="ja-JP" dirty="0"/>
          </a:p>
          <a:p>
            <a:pPr marL="0" indent="0">
              <a:buNone/>
            </a:pPr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/>
              <a:t>Potential solution for solving above problem</a:t>
            </a:r>
          </a:p>
          <a:p>
            <a:pPr lvl="1"/>
            <a:r>
              <a:rPr kumimoji="1" lang="en-US" altLang="ja-JP" dirty="0"/>
              <a:t>Enhance SCG deactivation </a:t>
            </a:r>
            <a:r>
              <a:rPr kumimoji="1" lang="en-US" altLang="ja-JP" dirty="0" smtClean="0"/>
              <a:t>(depending </a:t>
            </a:r>
            <a:r>
              <a:rPr kumimoji="1" lang="en-US" altLang="ja-JP" dirty="0"/>
              <a:t>on progress of R17 DCCA WI)</a:t>
            </a:r>
          </a:p>
          <a:p>
            <a:pPr lvl="2"/>
            <a:r>
              <a:rPr lang="en-US" altLang="ja-JP" dirty="0"/>
              <a:t>A UE is deactivated autonomously while SCG failure happens</a:t>
            </a:r>
          </a:p>
          <a:p>
            <a:pPr lvl="2"/>
            <a:r>
              <a:rPr kumimoji="1" lang="en-US" altLang="ja-JP" dirty="0"/>
              <a:t>The UE is re-activated with RACH when SCG link is </a:t>
            </a:r>
            <a:r>
              <a:rPr kumimoji="1" lang="en-US" altLang="ja-JP" dirty="0" smtClean="0"/>
              <a:t>recovered</a:t>
            </a:r>
          </a:p>
        </p:txBody>
      </p:sp>
      <p:pic>
        <p:nvPicPr>
          <p:cNvPr id="4" name="図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325470" y="2618910"/>
            <a:ext cx="3004194" cy="1845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図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98" b="60150"/>
          <a:stretch/>
        </p:blipFill>
        <p:spPr bwMode="auto">
          <a:xfrm>
            <a:off x="740405" y="2773045"/>
            <a:ext cx="1741973" cy="655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図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155" y="3145047"/>
            <a:ext cx="2941955" cy="189484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コンテンツ プレースホルダー 2"/>
          <p:cNvSpPr txBox="1">
            <a:spLocks/>
          </p:cNvSpPr>
          <p:nvPr/>
        </p:nvSpPr>
        <p:spPr bwMode="auto">
          <a:xfrm>
            <a:off x="6686611" y="1628800"/>
            <a:ext cx="5289489" cy="149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>
            <a:lvl1pPr marL="353450" indent="-353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Font typeface="Wingdings" pitchFamily="2" charset="2"/>
              <a:buChar char="n"/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92608" indent="-239161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Font typeface="Arial" pitchFamily="34" charset="0"/>
              <a:buChar char="•"/>
              <a:defRPr kumimoji="1" sz="19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2pPr>
            <a:lvl3pPr marL="831770" indent="-23916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1070927" indent="-239161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itchFamily="18" charset="0"/>
              <a:buChar char="–"/>
              <a:defRPr kumimoji="1" sz="15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1310089" indent="-239161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ü"/>
              <a:defRPr kumimoji="1" sz="15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3352464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3962005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4571544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5181082" indent="-304768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/>
            <a:r>
              <a:rPr lang="en-US" altLang="ja-JP" kern="0" dirty="0" smtClean="0"/>
              <a:t>Case 2: Blockage</a:t>
            </a:r>
            <a:endParaRPr lang="en-US" altLang="ja-JP" kern="0" dirty="0"/>
          </a:p>
          <a:p>
            <a:pPr lvl="2"/>
            <a:r>
              <a:rPr lang="en-GB" altLang="ja-JP" dirty="0"/>
              <a:t>Even if the UE is located near the </a:t>
            </a:r>
            <a:r>
              <a:rPr lang="en-GB" altLang="ja-JP" dirty="0" err="1"/>
              <a:t>center</a:t>
            </a:r>
            <a:r>
              <a:rPr lang="en-GB" altLang="ja-JP" dirty="0"/>
              <a:t> of the cell, SCG RLF is considered to occur when using FR2</a:t>
            </a:r>
          </a:p>
          <a:p>
            <a:pPr lvl="2"/>
            <a:r>
              <a:rPr lang="en-GB" altLang="ja-JP" dirty="0"/>
              <a:t>Early recovery of the SCG </a:t>
            </a:r>
            <a:r>
              <a:rPr lang="en-GB" altLang="ja-JP" dirty="0" smtClean="0"/>
              <a:t>radio </a:t>
            </a:r>
            <a:r>
              <a:rPr lang="en-GB" altLang="ja-JP" dirty="0"/>
              <a:t>l</a:t>
            </a:r>
            <a:r>
              <a:rPr lang="en-GB" altLang="ja-JP" dirty="0" smtClean="0"/>
              <a:t>ink </a:t>
            </a:r>
            <a:r>
              <a:rPr lang="en-GB" altLang="ja-JP" dirty="0"/>
              <a:t>can be expected</a:t>
            </a:r>
            <a:endParaRPr lang="ja-JP" altLang="en-US" kern="0" dirty="0"/>
          </a:p>
        </p:txBody>
      </p:sp>
      <p:pic>
        <p:nvPicPr>
          <p:cNvPr id="9" name="図 8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6825" r="580"/>
          <a:stretch/>
        </p:blipFill>
        <p:spPr bwMode="auto">
          <a:xfrm>
            <a:off x="7837306" y="5141775"/>
            <a:ext cx="2969347" cy="116570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四角形吹き出し 9"/>
          <p:cNvSpPr/>
          <p:nvPr/>
        </p:nvSpPr>
        <p:spPr>
          <a:xfrm>
            <a:off x="9451050" y="6307481"/>
            <a:ext cx="1640505" cy="450050"/>
          </a:xfrm>
          <a:prstGeom prst="wedgeRectCallout">
            <a:avLst>
              <a:gd name="adj1" fmla="val -41102"/>
              <a:gd name="adj2" fmla="val -12220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deactivate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四角形吹き出し 10"/>
          <p:cNvSpPr/>
          <p:nvPr/>
        </p:nvSpPr>
        <p:spPr>
          <a:xfrm>
            <a:off x="7552404" y="6286233"/>
            <a:ext cx="1640505" cy="450050"/>
          </a:xfrm>
          <a:prstGeom prst="wedgeRectCallout">
            <a:avLst>
              <a:gd name="adj1" fmla="val 46053"/>
              <a:gd name="adj2" fmla="val -114819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r</a:t>
            </a:r>
            <a:r>
              <a:rPr kumimoji="1" lang="en-US" altLang="ja-JP" dirty="0">
                <a:solidFill>
                  <a:schemeClr val="tx1"/>
                </a:solidFill>
              </a:rPr>
              <a:t>e-activate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2" name="四角形吹き出し 11"/>
          <p:cNvSpPr/>
          <p:nvPr/>
        </p:nvSpPr>
        <p:spPr>
          <a:xfrm>
            <a:off x="3841152" y="2933944"/>
            <a:ext cx="1640505" cy="607568"/>
          </a:xfrm>
          <a:prstGeom prst="wedgeRectCallout">
            <a:avLst>
              <a:gd name="adj1" fmla="val -102113"/>
              <a:gd name="adj2" fmla="val 146858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SCG failure happens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26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728BE3-DE9D-42D5-843B-863D04422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(Appendix) Previous </a:t>
            </a:r>
            <a:r>
              <a:rPr lang="en-US" altLang="zh-CN" dirty="0"/>
              <a:t>mobility </a:t>
            </a:r>
            <a:r>
              <a:rPr lang="en-US" altLang="zh-CN" dirty="0" smtClean="0"/>
              <a:t>enhancements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EB83F82-72D1-4414-92B6-DB7C674E27EA}"/>
              </a:ext>
            </a:extLst>
          </p:cNvPr>
          <p:cNvGrpSpPr/>
          <p:nvPr/>
        </p:nvGrpSpPr>
        <p:grpSpPr>
          <a:xfrm>
            <a:off x="254162" y="1268760"/>
            <a:ext cx="11670977" cy="4455494"/>
            <a:chOff x="336550" y="1268760"/>
            <a:chExt cx="11670977" cy="445549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26E255E-B629-4AC6-B2A4-CF61D30ABB38}"/>
                </a:ext>
              </a:extLst>
            </p:cNvPr>
            <p:cNvSpPr/>
            <p:nvPr/>
          </p:nvSpPr>
          <p:spPr bwMode="auto">
            <a:xfrm>
              <a:off x="336550" y="1268760"/>
              <a:ext cx="5579430" cy="123534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342900" marR="0" indent="-34290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Make-before-break(Rel-14)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Objective</a:t>
              </a:r>
              <a:r>
                <a:rPr lang="zh-CN" altLang="en-US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： </a:t>
              </a:r>
              <a:r>
                <a:rPr lang="en-US" altLang="zh-CN" dirty="0">
                  <a:solidFill>
                    <a:schemeClr val="accent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Reduce Interruption Time</a:t>
              </a:r>
              <a:endParaRPr lang="en-US" altLang="zh-CN" dirty="0">
                <a:solidFill>
                  <a:schemeClr val="tx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Method</a:t>
              </a:r>
              <a:r>
                <a:rPr kumimoji="1" lang="zh-CN" altLang="en-US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： </a:t>
              </a:r>
              <a:r>
                <a:rPr kumimoji="1"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Soft handover</a:t>
              </a:r>
            </a:p>
            <a:p>
              <a:pPr marL="800100" lvl="1" indent="-342900" eaLnBrk="1" hangingPunct="1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Constraints</a:t>
              </a:r>
              <a:r>
                <a:rPr lang="zh-CN" altLang="en-US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： </a:t>
              </a: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Dual RF chain</a:t>
              </a:r>
              <a:endParaRPr kumimoji="1" lang="en-US" altLang="zh-CN" dirty="0">
                <a:solidFill>
                  <a:schemeClr val="accent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7A2FF8D-52EF-49E4-BC04-791CEE1E7413}"/>
                </a:ext>
              </a:extLst>
            </p:cNvPr>
            <p:cNvSpPr/>
            <p:nvPr/>
          </p:nvSpPr>
          <p:spPr bwMode="auto">
            <a:xfrm>
              <a:off x="342900" y="3545395"/>
              <a:ext cx="5579430" cy="125175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342900" marR="0" indent="-34290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RACH-less(Rel-14)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Objective</a:t>
              </a:r>
              <a:r>
                <a:rPr lang="zh-CN" altLang="en-US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： </a:t>
              </a:r>
              <a:r>
                <a:rPr lang="en-US" altLang="zh-CN" dirty="0">
                  <a:solidFill>
                    <a:schemeClr val="accent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Reduce Interruption Time</a:t>
              </a:r>
              <a:endParaRPr lang="en-US" altLang="zh-CN" dirty="0">
                <a:solidFill>
                  <a:schemeClr val="tx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endParaRPr>
            </a:p>
            <a:p>
              <a:pPr marL="342900" marR="0" indent="-34290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</a:pPr>
              <a:r>
                <a:rPr kumimoji="1"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Method</a:t>
              </a:r>
              <a:r>
                <a:rPr kumimoji="1" lang="zh-CN" altLang="en-US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： </a:t>
              </a:r>
              <a:r>
                <a:rPr kumimoji="1"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Skipping RA procedure</a:t>
              </a:r>
            </a:p>
            <a:p>
              <a:pPr marL="800100" lvl="1" indent="-342900" eaLnBrk="1" hangingPunct="1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Constraints</a:t>
              </a:r>
              <a:r>
                <a:rPr lang="zh-CN" altLang="en-US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： </a:t>
              </a: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UL timing can be reused</a:t>
              </a:r>
              <a:endParaRPr kumimoji="1" lang="zh-CN" altLang="en-US" dirty="0">
                <a:solidFill>
                  <a:schemeClr val="tx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506C236-AD8F-4C8F-AA67-2A4642E0D350}"/>
                </a:ext>
              </a:extLst>
            </p:cNvPr>
            <p:cNvSpPr/>
            <p:nvPr/>
          </p:nvSpPr>
          <p:spPr bwMode="auto">
            <a:xfrm>
              <a:off x="6456040" y="1268760"/>
              <a:ext cx="5551487" cy="1575175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342900" marR="0" indent="-34290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Conditional HO(Rel-16)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Objective: </a:t>
              </a:r>
              <a:r>
                <a:rPr lang="en-US" altLang="zh-CN" dirty="0">
                  <a:solidFill>
                    <a:srgbClr val="FF0000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Improve Robustness/reliability</a:t>
              </a: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
</a:t>
              </a:r>
              <a:r>
                <a:rPr kumimoji="1"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Method</a:t>
              </a:r>
              <a:r>
                <a:rPr kumimoji="1" lang="zh-CN" altLang="en-US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： </a:t>
              </a:r>
              <a:r>
                <a:rPr kumimoji="1"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Preparation-Suspension-Execution</a:t>
              </a:r>
              <a:endParaRPr lang="en-US" altLang="zh-CN" dirty="0">
                <a:solidFill>
                  <a:schemeClr val="tx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endParaRPr>
            </a:p>
            <a:p>
              <a:pPr marL="800100" lvl="1" indent="-342900" eaLnBrk="1" hangingPunct="1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Prepare multiple Target cells
Hold-off time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66C29F2-5E67-4526-A417-1D5B4AA5B818}"/>
                </a:ext>
              </a:extLst>
            </p:cNvPr>
            <p:cNvSpPr/>
            <p:nvPr/>
          </p:nvSpPr>
          <p:spPr bwMode="auto">
            <a:xfrm>
              <a:off x="6456040" y="3545395"/>
              <a:ext cx="5551487" cy="2178859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342900" marR="0" indent="-34290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Dual Active Protocol Stack(Rel-16)</a:t>
              </a:r>
            </a:p>
            <a:p>
              <a:pPr marL="342900" marR="0" indent="-34290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Objective</a:t>
              </a:r>
              <a:r>
                <a:rPr lang="zh-CN" altLang="en-US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： </a:t>
              </a:r>
              <a:r>
                <a:rPr kumimoji="1" lang="en-US" altLang="zh-CN" dirty="0">
                  <a:solidFill>
                    <a:schemeClr val="accent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Reduce Interruption Time</a:t>
              </a:r>
              <a:endParaRPr lang="en-US" altLang="zh-CN" dirty="0">
                <a:solidFill>
                  <a:schemeClr val="tx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endParaRPr>
            </a:p>
            <a:p>
              <a:pPr marL="342900" marR="0" indent="-34290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</a:pPr>
              <a:r>
                <a:rPr kumimoji="1"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Method</a:t>
              </a:r>
              <a:r>
                <a:rPr kumimoji="1" lang="zh-CN" altLang="en-US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： </a:t>
              </a:r>
              <a:r>
                <a:rPr kumimoji="1"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Soft Handover</a:t>
              </a:r>
              <a:endParaRPr lang="en-US" altLang="zh-CN" dirty="0">
                <a:solidFill>
                  <a:schemeClr val="tx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endParaRPr>
            </a:p>
            <a:p>
              <a:pPr marL="800100" lvl="1" indent="-342900" eaLnBrk="1" hangingPunct="1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Uplink</a:t>
              </a:r>
              <a:r>
                <a:rPr lang="zh-CN" altLang="en-US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： </a:t>
              </a: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Legacy way</a:t>
              </a:r>
            </a:p>
            <a:p>
              <a:pPr marL="800100" lvl="1" indent="-342900" eaLnBrk="1" hangingPunct="1">
                <a:buFont typeface="Arial" panose="020B0604020202020204" pitchFamily="34" charset="0"/>
                <a:buChar char="•"/>
              </a:pPr>
              <a:r>
                <a:rPr kumimoji="1"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Downlink</a:t>
              </a:r>
              <a:r>
                <a:rPr kumimoji="1" lang="zh-CN" altLang="en-US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： </a:t>
              </a:r>
              <a:r>
                <a:rPr kumimoji="1"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Simultaneous transmission</a:t>
              </a:r>
            </a:p>
            <a:p>
              <a:pPr marL="800100" lvl="1" indent="-342900" eaLnBrk="1" hangingPunct="1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tx1"/>
                  </a:solidFill>
                  <a:latin typeface="MS PGothic" panose="020B0600070205080204" pitchFamily="34" charset="-128"/>
                  <a:ea typeface="MS PGothic" panose="020B0600070205080204" pitchFamily="34" charset="-128"/>
                  <a:cs typeface="+mj-cs"/>
                </a:rPr>
                <a:t>Common PDCP in order to guarantee SN sequence</a:t>
              </a:r>
              <a:endParaRPr kumimoji="1" lang="zh-CN" altLang="en-US" dirty="0">
                <a:solidFill>
                  <a:schemeClr val="tx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474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Uplink </a:t>
            </a:r>
            <a:r>
              <a:rPr lang="en-US" altLang="ja-JP" dirty="0"/>
              <a:t>Flow Control </a:t>
            </a:r>
            <a:r>
              <a:rPr kumimoji="1" lang="en-US" altLang="ja-JP" dirty="0" smtClean="0"/>
              <a:t>Enhancements for DC </a:t>
            </a:r>
            <a:r>
              <a:rPr kumimoji="1" lang="en-US" altLang="ja-JP" dirty="0" smtClean="0">
                <a:solidFill>
                  <a:schemeClr val="bg1">
                    <a:lumMod val="50000"/>
                  </a:schemeClr>
                </a:solidFill>
              </a:rPr>
              <a:t>– Background</a:t>
            </a:r>
            <a:endParaRPr kumimoji="1" lang="ja-JP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701992"/>
          </a:xfrm>
        </p:spPr>
        <p:txBody>
          <a:bodyPr/>
          <a:lstStyle/>
          <a:p>
            <a:r>
              <a:rPr kumimoji="1" lang="en-US" altLang="ja-JP" dirty="0" smtClean="0"/>
              <a:t>EN-DC UL throughput issues</a:t>
            </a:r>
          </a:p>
          <a:p>
            <a:pPr lvl="1"/>
            <a:r>
              <a:rPr lang="en-US" altLang="ja-JP" dirty="0" smtClean="0"/>
              <a:t>At NR cell edge, low UL throughput is observed when UL is not transmitted on LTE link (e.g. due to </a:t>
            </a:r>
            <a:r>
              <a:rPr lang="en-US" altLang="ja-JP" dirty="0" err="1" smtClean="0"/>
              <a:t>ulDataSplitThreshold</a:t>
            </a:r>
            <a:r>
              <a:rPr lang="en-US" altLang="ja-JP" dirty="0" smtClean="0"/>
              <a:t>).</a:t>
            </a:r>
          </a:p>
          <a:p>
            <a:pPr lvl="1"/>
            <a:r>
              <a:rPr lang="en-US" altLang="ja-JP" dirty="0" smtClean="0"/>
              <a:t>When NR quality is good, low UL throughput due to transmitting on worse LTE link causing reordering delays is a concern</a:t>
            </a:r>
            <a:endParaRPr kumimoji="1" lang="ja-JP" altLang="en-US" dirty="0"/>
          </a:p>
        </p:txBody>
      </p:sp>
      <p:grpSp>
        <p:nvGrpSpPr>
          <p:cNvPr id="18" name="グループ化 17"/>
          <p:cNvGrpSpPr/>
          <p:nvPr/>
        </p:nvGrpSpPr>
        <p:grpSpPr>
          <a:xfrm>
            <a:off x="1325470" y="3598753"/>
            <a:ext cx="4293636" cy="1884658"/>
            <a:chOff x="1487329" y="3794592"/>
            <a:chExt cx="2451473" cy="1348187"/>
          </a:xfrm>
        </p:grpSpPr>
        <p:sp>
          <p:nvSpPr>
            <p:cNvPr id="4" name="楕円 3"/>
            <p:cNvSpPr/>
            <p:nvPr/>
          </p:nvSpPr>
          <p:spPr>
            <a:xfrm>
              <a:off x="1487329" y="4222251"/>
              <a:ext cx="2451473" cy="920528"/>
            </a:xfrm>
            <a:prstGeom prst="ellipse">
              <a:avLst/>
            </a:prstGeom>
            <a:solidFill>
              <a:srgbClr val="66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kumimoji="0" lang="ja-JP" altLang="en-US" sz="900" kern="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5" name="楕円 4"/>
            <p:cNvSpPr/>
            <p:nvPr/>
          </p:nvSpPr>
          <p:spPr>
            <a:xfrm>
              <a:off x="2186393" y="4300212"/>
              <a:ext cx="1467832" cy="735518"/>
            </a:xfrm>
            <a:prstGeom prst="ellipse">
              <a:avLst/>
            </a:prstGeom>
            <a:solidFill>
              <a:srgbClr val="FFCC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kumimoji="0" lang="ja-JP" altLang="en-US" sz="900" kern="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pic>
          <p:nvPicPr>
            <p:cNvPr id="6" name="Picture 5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4319" y="4107359"/>
              <a:ext cx="235229" cy="5277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5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0218" y="4107359"/>
              <a:ext cx="235229" cy="5277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左矢印 7"/>
            <p:cNvSpPr/>
            <p:nvPr/>
          </p:nvSpPr>
          <p:spPr>
            <a:xfrm rot="9225658">
              <a:off x="2563538" y="4605554"/>
              <a:ext cx="773381" cy="78484"/>
            </a:xfrm>
            <a:prstGeom prst="leftArrow">
              <a:avLst/>
            </a:prstGeom>
            <a:solidFill>
              <a:srgbClr val="FF5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kumimoji="0" lang="ja-JP" altLang="en-US" sz="1500" kern="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 rot="9240000">
              <a:off x="2802333" y="4504010"/>
              <a:ext cx="131821" cy="100678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kumimoji="0" lang="ja-JP" altLang="en-US" sz="1500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0" name="正方形/長方形 9"/>
            <p:cNvSpPr/>
            <p:nvPr/>
          </p:nvSpPr>
          <p:spPr>
            <a:xfrm rot="9240000">
              <a:off x="2471184" y="4630964"/>
              <a:ext cx="353902" cy="71527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kumimoji="0" lang="en-US" altLang="ja-JP" sz="1500" kern="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…</a:t>
              </a:r>
              <a:endParaRPr kumimoji="0" lang="ja-JP" altLang="en-US" sz="1500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1827899" y="3794592"/>
              <a:ext cx="527564" cy="312879"/>
            </a:xfrm>
            <a:prstGeom prst="rect">
              <a:avLst/>
            </a:prstGeom>
            <a:noFill/>
          </p:spPr>
          <p:txBody>
            <a:bodyPr wrap="none" lIns="54000" tIns="27000" rIns="54000" bIns="27000" rtlCol="0">
              <a:spAutoFit/>
            </a:bodyPr>
            <a:lstStyle/>
            <a:p>
              <a:r>
                <a:rPr lang="en-US" altLang="ja-JP" sz="1500" dirty="0" err="1">
                  <a:solidFill>
                    <a:srgbClr val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eNB</a:t>
              </a:r>
              <a:endParaRPr lang="ja-JP" altLang="en-US" sz="15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3260216" y="3794592"/>
              <a:ext cx="534437" cy="312879"/>
            </a:xfrm>
            <a:prstGeom prst="rect">
              <a:avLst/>
            </a:prstGeom>
            <a:noFill/>
          </p:spPr>
          <p:txBody>
            <a:bodyPr wrap="none" lIns="54000" tIns="27000" rIns="54000" bIns="27000" rtlCol="0">
              <a:spAutoFit/>
            </a:bodyPr>
            <a:lstStyle/>
            <a:p>
              <a:r>
                <a:rPr lang="en-US" altLang="ja-JP" sz="1500" dirty="0" err="1">
                  <a:solidFill>
                    <a:srgbClr val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gNB</a:t>
              </a:r>
              <a:endParaRPr lang="ja-JP" altLang="en-US" sz="15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pic>
          <p:nvPicPr>
            <p:cNvPr id="14" name="Picture 2" descr="携帯電話 に対する画像結果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372414" y="4687396"/>
              <a:ext cx="154627" cy="25000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テキスト ボックス 16"/>
          <p:cNvSpPr txBox="1"/>
          <p:nvPr/>
        </p:nvSpPr>
        <p:spPr>
          <a:xfrm>
            <a:off x="1325470" y="5509616"/>
            <a:ext cx="429363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>
                <a:latin typeface="+mn-lt"/>
                <a:ea typeface="+mn-ea"/>
              </a:rPr>
              <a:t>Poor UL </a:t>
            </a:r>
            <a:r>
              <a:rPr lang="en-US" altLang="ja-JP" dirty="0" smtClean="0">
                <a:latin typeface="+mn-lt"/>
                <a:ea typeface="+mn-ea"/>
              </a:rPr>
              <a:t>quality</a:t>
            </a:r>
            <a:r>
              <a:rPr kumimoji="1" lang="en-US" altLang="ja-JP" dirty="0" smtClean="0">
                <a:latin typeface="+mn-lt"/>
                <a:ea typeface="+mn-ea"/>
              </a:rPr>
              <a:t> due to</a:t>
            </a:r>
          </a:p>
          <a:p>
            <a:pPr algn="ctr"/>
            <a:r>
              <a:rPr lang="en-US" altLang="ja-JP" dirty="0" smtClean="0">
                <a:latin typeface="+mn-lt"/>
                <a:ea typeface="+mn-ea"/>
              </a:rPr>
              <a:t>not transmitting data on good LTE link</a:t>
            </a:r>
            <a:endParaRPr kumimoji="1" lang="en-US" altLang="ja-JP" dirty="0" smtClean="0">
              <a:latin typeface="+mn-lt"/>
              <a:ea typeface="+mn-ea"/>
            </a:endParaRPr>
          </a:p>
          <a:p>
            <a:pPr algn="ctr"/>
            <a:r>
              <a:rPr lang="en-US" altLang="ja-JP" dirty="0" smtClean="0">
                <a:latin typeface="+mn-lt"/>
                <a:ea typeface="+mn-ea"/>
              </a:rPr>
              <a:t>(e.g. due </a:t>
            </a:r>
            <a:r>
              <a:rPr lang="en-US" altLang="ja-JP" dirty="0">
                <a:latin typeface="+mn-lt"/>
                <a:ea typeface="+mn-ea"/>
              </a:rPr>
              <a:t>to </a:t>
            </a:r>
            <a:r>
              <a:rPr lang="en-US" altLang="ja-JP" dirty="0" err="1">
                <a:latin typeface="+mn-lt"/>
                <a:ea typeface="+mn-ea"/>
              </a:rPr>
              <a:t>ulDataSplitThreshold</a:t>
            </a:r>
            <a:r>
              <a:rPr lang="en-US" altLang="ja-JP" dirty="0">
                <a:latin typeface="+mn-lt"/>
                <a:ea typeface="+mn-ea"/>
              </a:rPr>
              <a:t>)</a:t>
            </a:r>
            <a:endParaRPr lang="ja-JP" altLang="en-US" dirty="0">
              <a:latin typeface="+mn-lt"/>
              <a:ea typeface="+mn-ea"/>
            </a:endParaRPr>
          </a:p>
        </p:txBody>
      </p:sp>
      <p:sp>
        <p:nvSpPr>
          <p:cNvPr id="19" name="楕円 18"/>
          <p:cNvSpPr/>
          <p:nvPr/>
        </p:nvSpPr>
        <p:spPr>
          <a:xfrm>
            <a:off x="6494604" y="4196586"/>
            <a:ext cx="4293636" cy="1286825"/>
          </a:xfrm>
          <a:prstGeom prst="ellipse">
            <a:avLst/>
          </a:prstGeom>
          <a:solidFill>
            <a:srgbClr val="66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kumimoji="0" lang="ja-JP" altLang="en-US" sz="900" kern="0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0" name="楕円 19"/>
          <p:cNvSpPr/>
          <p:nvPr/>
        </p:nvSpPr>
        <p:spPr>
          <a:xfrm>
            <a:off x="7722021" y="4305569"/>
            <a:ext cx="2570837" cy="1028196"/>
          </a:xfrm>
          <a:prstGeom prst="ellipse">
            <a:avLst/>
          </a:prstGeom>
          <a:solidFill>
            <a:srgbClr val="FFCC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kumimoji="0" lang="ja-JP" altLang="en-US" sz="900" kern="0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21" name="Picture 5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884" y="4035976"/>
            <a:ext cx="411992" cy="737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5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9791" y="4035976"/>
            <a:ext cx="411992" cy="737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左矢印 22"/>
          <p:cNvSpPr/>
          <p:nvPr/>
        </p:nvSpPr>
        <p:spPr>
          <a:xfrm rot="9225658">
            <a:off x="9153898" y="4489409"/>
            <a:ext cx="558613" cy="322748"/>
          </a:xfrm>
          <a:prstGeom prst="leftArrow">
            <a:avLst/>
          </a:prstGeom>
          <a:solidFill>
            <a:srgbClr val="FF505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kumimoji="0" lang="ja-JP" altLang="en-US" sz="1500" kern="0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/>
          <p:cNvSpPr/>
          <p:nvPr/>
        </p:nvSpPr>
        <p:spPr>
          <a:xfrm rot="9240000">
            <a:off x="9266336" y="4327579"/>
            <a:ext cx="230878" cy="140740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kumimoji="0" lang="ja-JP" altLang="en-US" sz="1500" kern="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 rot="9240000">
            <a:off x="8815977" y="4459901"/>
            <a:ext cx="619842" cy="99989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kumimoji="0" lang="en-US" altLang="ja-JP" sz="1500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…</a:t>
            </a:r>
            <a:endParaRPr kumimoji="0" lang="ja-JP" altLang="en-US" sz="1500" kern="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7091096" y="3598753"/>
            <a:ext cx="924003" cy="437380"/>
          </a:xfrm>
          <a:prstGeom prst="rect">
            <a:avLst/>
          </a:prstGeom>
          <a:noFill/>
        </p:spPr>
        <p:txBody>
          <a:bodyPr wrap="none" lIns="54000" tIns="27000" rIns="54000" bIns="27000" rtlCol="0">
            <a:spAutoFit/>
          </a:bodyPr>
          <a:lstStyle/>
          <a:p>
            <a:r>
              <a:rPr lang="en-US" altLang="ja-JP" sz="1500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eNB</a:t>
            </a:r>
            <a:endParaRPr lang="ja-JP" altLang="en-US" sz="15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9599730" y="3598753"/>
            <a:ext cx="936040" cy="437380"/>
          </a:xfrm>
          <a:prstGeom prst="rect">
            <a:avLst/>
          </a:prstGeom>
          <a:noFill/>
        </p:spPr>
        <p:txBody>
          <a:bodyPr wrap="none" lIns="54000" tIns="27000" rIns="54000" bIns="27000" rtlCol="0">
            <a:spAutoFit/>
          </a:bodyPr>
          <a:lstStyle/>
          <a:p>
            <a:r>
              <a:rPr lang="en-US" altLang="ja-JP" sz="1500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gNB</a:t>
            </a:r>
            <a:endParaRPr lang="ja-JP" altLang="en-US" sz="15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28" name="Picture 2" descr="携帯電話 に対する画像結果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840513" y="4789699"/>
            <a:ext cx="270822" cy="3494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左矢印 28"/>
          <p:cNvSpPr/>
          <p:nvPr/>
        </p:nvSpPr>
        <p:spPr>
          <a:xfrm rot="1240274">
            <a:off x="7542943" y="4522735"/>
            <a:ext cx="1268430" cy="128277"/>
          </a:xfrm>
          <a:prstGeom prst="leftArrow">
            <a:avLst/>
          </a:prstGeom>
          <a:solidFill>
            <a:srgbClr val="FF66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kumimoji="0" lang="ja-JP" altLang="en-US" sz="1500" kern="0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 rot="12083787">
            <a:off x="8052650" y="4321360"/>
            <a:ext cx="230878" cy="140740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kumimoji="0" lang="ja-JP" altLang="en-US" sz="1500" kern="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1" name="正方形/長方形 30"/>
          <p:cNvSpPr/>
          <p:nvPr/>
        </p:nvSpPr>
        <p:spPr>
          <a:xfrm rot="12240127">
            <a:off x="8182920" y="4557417"/>
            <a:ext cx="619842" cy="99989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kumimoji="0" lang="en-US" altLang="ja-JP" sz="1500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…</a:t>
            </a:r>
            <a:endParaRPr kumimoji="0" lang="ja-JP" altLang="en-US" sz="1500" kern="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6494604" y="5589807"/>
            <a:ext cx="429363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>
                <a:latin typeface="+mn-lt"/>
                <a:ea typeface="+mn-ea"/>
              </a:rPr>
              <a:t>Poor UL quality due to</a:t>
            </a:r>
          </a:p>
          <a:p>
            <a:pPr algn="ctr"/>
            <a:r>
              <a:rPr lang="en-US" altLang="ja-JP" dirty="0" smtClean="0">
                <a:latin typeface="+mn-lt"/>
                <a:ea typeface="+mn-ea"/>
              </a:rPr>
              <a:t>transmitting data on poor LTE link</a:t>
            </a:r>
          </a:p>
          <a:p>
            <a:pPr algn="ctr"/>
            <a:r>
              <a:rPr lang="en-US" altLang="ja-JP" dirty="0" smtClean="0">
                <a:latin typeface="+mn-lt"/>
                <a:ea typeface="+mn-ea"/>
              </a:rPr>
              <a:t>causing reordering delays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34" name="左矢印 33"/>
          <p:cNvSpPr/>
          <p:nvPr/>
        </p:nvSpPr>
        <p:spPr>
          <a:xfrm rot="2807366">
            <a:off x="2373420" y="4393732"/>
            <a:ext cx="516806" cy="499169"/>
          </a:xfrm>
          <a:prstGeom prst="leftArrow">
            <a:avLst/>
          </a:prstGeom>
          <a:noFill/>
          <a:ln w="25400" cap="flat" cmpd="sng" algn="ctr">
            <a:solidFill>
              <a:srgbClr val="FF66FF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kumimoji="0" lang="ja-JP" altLang="en-US" sz="1500" kern="0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897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Uplink </a:t>
            </a:r>
            <a:r>
              <a:rPr lang="en-US" altLang="ja-JP" dirty="0" smtClean="0"/>
              <a:t>Flow Control Enhancements </a:t>
            </a:r>
            <a:r>
              <a:rPr lang="en-US" altLang="ja-JP" dirty="0"/>
              <a:t>for </a:t>
            </a:r>
            <a:r>
              <a:rPr lang="en-US" altLang="ja-JP" dirty="0" smtClean="0"/>
              <a:t>DC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– 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117217"/>
          </a:xfrm>
        </p:spPr>
        <p:txBody>
          <a:bodyPr/>
          <a:lstStyle/>
          <a:p>
            <a:r>
              <a:rPr kumimoji="1" lang="en-US" altLang="ja-JP" dirty="0" smtClean="0"/>
              <a:t>Rel-18 DCCA enhancement to discuss and resolve low UL throughput problem. </a:t>
            </a:r>
          </a:p>
          <a:p>
            <a:pPr lvl="1"/>
            <a:r>
              <a:rPr kumimoji="1" lang="en-US" altLang="ja-JP" dirty="0" smtClean="0"/>
              <a:t>Wor</a:t>
            </a:r>
            <a:r>
              <a:rPr lang="en-US" altLang="ja-JP" dirty="0" smtClean="0"/>
              <a:t>k on a </a:t>
            </a:r>
            <a:r>
              <a:rPr lang="en-US" altLang="ja-JP" dirty="0"/>
              <a:t>smart UL flow control </a:t>
            </a:r>
            <a:r>
              <a:rPr lang="en-US" altLang="ja-JP" dirty="0" smtClean="0"/>
              <a:t>method at </a:t>
            </a:r>
            <a:r>
              <a:rPr lang="en-US" altLang="ja-JP" dirty="0"/>
              <a:t>UE side by considering the </a:t>
            </a:r>
            <a:r>
              <a:rPr lang="en-US" altLang="ja-JP" dirty="0" smtClean="0"/>
              <a:t>condition of each leg.</a:t>
            </a:r>
            <a:endParaRPr lang="en-US" altLang="ja-JP" dirty="0"/>
          </a:p>
          <a:p>
            <a:endParaRPr kumimoji="1" lang="ja-JP" altLang="en-US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2450595" y="3598753"/>
            <a:ext cx="4293636" cy="1884658"/>
            <a:chOff x="1487329" y="3794592"/>
            <a:chExt cx="2451473" cy="1348187"/>
          </a:xfrm>
        </p:grpSpPr>
        <p:sp>
          <p:nvSpPr>
            <p:cNvPr id="5" name="楕円 4"/>
            <p:cNvSpPr/>
            <p:nvPr/>
          </p:nvSpPr>
          <p:spPr>
            <a:xfrm>
              <a:off x="1487329" y="4222251"/>
              <a:ext cx="2451473" cy="920528"/>
            </a:xfrm>
            <a:prstGeom prst="ellipse">
              <a:avLst/>
            </a:prstGeom>
            <a:solidFill>
              <a:srgbClr val="66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kumimoji="0" lang="ja-JP" altLang="en-US" sz="900" kern="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6" name="楕円 5"/>
            <p:cNvSpPr/>
            <p:nvPr/>
          </p:nvSpPr>
          <p:spPr>
            <a:xfrm>
              <a:off x="2186393" y="4300212"/>
              <a:ext cx="1467832" cy="735518"/>
            </a:xfrm>
            <a:prstGeom prst="ellipse">
              <a:avLst/>
            </a:prstGeom>
            <a:solidFill>
              <a:srgbClr val="FFCC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kumimoji="0" lang="ja-JP" altLang="en-US" sz="900" kern="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pic>
          <p:nvPicPr>
            <p:cNvPr id="7" name="Picture 5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4319" y="4107359"/>
              <a:ext cx="235229" cy="5277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5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0218" y="4107359"/>
              <a:ext cx="235229" cy="5277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左矢印 8"/>
            <p:cNvSpPr/>
            <p:nvPr/>
          </p:nvSpPr>
          <p:spPr>
            <a:xfrm rot="9225658">
              <a:off x="2568228" y="4582920"/>
              <a:ext cx="773381" cy="130228"/>
            </a:xfrm>
            <a:prstGeom prst="leftArrow">
              <a:avLst/>
            </a:prstGeom>
            <a:solidFill>
              <a:srgbClr val="FF5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kumimoji="0" lang="ja-JP" altLang="en-US" sz="1500" kern="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0" name="正方形/長方形 9"/>
            <p:cNvSpPr/>
            <p:nvPr/>
          </p:nvSpPr>
          <p:spPr>
            <a:xfrm rot="9240000">
              <a:off x="2802333" y="4504010"/>
              <a:ext cx="131821" cy="100678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kumimoji="0" lang="ja-JP" altLang="en-US" sz="1500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1" name="正方形/長方形 10"/>
            <p:cNvSpPr/>
            <p:nvPr/>
          </p:nvSpPr>
          <p:spPr>
            <a:xfrm rot="9240000">
              <a:off x="2471184" y="4630964"/>
              <a:ext cx="353902" cy="71527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kumimoji="0" lang="en-US" altLang="ja-JP" sz="1500" kern="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…</a:t>
              </a:r>
              <a:endParaRPr kumimoji="0" lang="ja-JP" altLang="en-US" sz="1500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1827899" y="3794592"/>
              <a:ext cx="527564" cy="312879"/>
            </a:xfrm>
            <a:prstGeom prst="rect">
              <a:avLst/>
            </a:prstGeom>
            <a:noFill/>
          </p:spPr>
          <p:txBody>
            <a:bodyPr wrap="none" lIns="54000" tIns="27000" rIns="54000" bIns="27000" rtlCol="0">
              <a:spAutoFit/>
            </a:bodyPr>
            <a:lstStyle/>
            <a:p>
              <a:r>
                <a:rPr lang="en-US" altLang="ja-JP" sz="1500" dirty="0" err="1">
                  <a:solidFill>
                    <a:srgbClr val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eNB</a:t>
              </a:r>
              <a:endParaRPr lang="ja-JP" altLang="en-US" sz="15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3260216" y="3794592"/>
              <a:ext cx="534437" cy="312879"/>
            </a:xfrm>
            <a:prstGeom prst="rect">
              <a:avLst/>
            </a:prstGeom>
            <a:noFill/>
          </p:spPr>
          <p:txBody>
            <a:bodyPr wrap="none" lIns="54000" tIns="27000" rIns="54000" bIns="27000" rtlCol="0">
              <a:spAutoFit/>
            </a:bodyPr>
            <a:lstStyle/>
            <a:p>
              <a:r>
                <a:rPr lang="en-US" altLang="ja-JP" sz="1500" dirty="0" err="1">
                  <a:solidFill>
                    <a:srgbClr val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gNB</a:t>
              </a:r>
              <a:endParaRPr lang="ja-JP" altLang="en-US" sz="15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pic>
          <p:nvPicPr>
            <p:cNvPr id="14" name="Picture 2" descr="携帯電話 に対する画像結果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372414" y="4687396"/>
              <a:ext cx="154627" cy="25000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左矢印 14"/>
            <p:cNvSpPr/>
            <p:nvPr/>
          </p:nvSpPr>
          <p:spPr>
            <a:xfrm rot="3219619">
              <a:off x="1957538" y="4393779"/>
              <a:ext cx="535781" cy="132167"/>
            </a:xfrm>
            <a:prstGeom prst="leftArrow">
              <a:avLst/>
            </a:prstGeom>
            <a:solidFill>
              <a:srgbClr val="FF66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kumimoji="0" lang="ja-JP" altLang="en-US" sz="1500" kern="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7" name="正方形/長方形 16"/>
            <p:cNvSpPr/>
            <p:nvPr/>
          </p:nvSpPr>
          <p:spPr>
            <a:xfrm rot="13953474">
              <a:off x="2273327" y="4396756"/>
              <a:ext cx="165158" cy="80356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kumimoji="0" lang="ja-JP" altLang="en-US" sz="1500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 rot="14758477">
              <a:off x="2209800" y="4567794"/>
              <a:ext cx="443403" cy="57089"/>
            </a:xfrm>
            <a:prstGeom prst="rect">
              <a:avLst/>
            </a:prstGeom>
            <a:noFill/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kumimoji="0" lang="en-US" altLang="ja-JP" sz="1500" kern="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…</a:t>
              </a:r>
              <a:endParaRPr kumimoji="0" lang="ja-JP" altLang="en-US" sz="1500" kern="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6" name="テキスト ボックス 15"/>
          <p:cNvSpPr txBox="1"/>
          <p:nvPr/>
        </p:nvSpPr>
        <p:spPr>
          <a:xfrm>
            <a:off x="5106734" y="4846822"/>
            <a:ext cx="337537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+mn-lt"/>
                <a:ea typeface="+mn-ea"/>
              </a:rPr>
              <a:t>UE 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703362" y="4787270"/>
            <a:ext cx="4210509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+mn-lt"/>
                <a:ea typeface="+mn-ea"/>
              </a:rPr>
              <a:t>Conditions of </a:t>
            </a:r>
            <a:r>
              <a:rPr lang="en-US" altLang="ja-JP" dirty="0">
                <a:latin typeface="+mn-lt"/>
                <a:ea typeface="+mn-ea"/>
              </a:rPr>
              <a:t>each leg to be considered by UE to adaptively control sending UL data </a:t>
            </a:r>
            <a:r>
              <a:rPr lang="en-US" altLang="ja-JP" dirty="0" smtClean="0">
                <a:latin typeface="+mn-lt"/>
                <a:ea typeface="+mn-ea"/>
              </a:rPr>
              <a:t>flow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8041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C3549E12D5AFF64E862580E1CEE52AE3" ma:contentTypeVersion="13" ma:contentTypeDescription="新建文档。" ma:contentTypeScope="" ma:versionID="5f8e05dca0ea71553724fe08090b7c16">
  <xsd:schema xmlns:xsd="http://www.w3.org/2001/XMLSchema" xmlns:xs="http://www.w3.org/2001/XMLSchema" xmlns:p="http://schemas.microsoft.com/office/2006/metadata/properties" xmlns:ns3="c61a25db-9b18-4920-ab2c-0e64ad008678" xmlns:ns4="36738d95-949f-4689-9b53-0d186961a75d" targetNamespace="http://schemas.microsoft.com/office/2006/metadata/properties" ma:root="true" ma:fieldsID="bdb48b14e9536f1fa0409033ef52a624" ns3:_="" ns4:_="">
    <xsd:import namespace="c61a25db-9b18-4920-ab2c-0e64ad008678"/>
    <xsd:import namespace="36738d95-949f-4689-9b53-0d186961a75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1a25db-9b18-4920-ab2c-0e64ad0086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738d95-949f-4689-9b53-0d186961a75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共享对象: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共享对象详细信息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共享提示哈希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F0EF07-DBFE-4F4D-9B06-352B6C7CE6FE}">
  <ds:schemaRefs>
    <ds:schemaRef ds:uri="http://schemas.openxmlformats.org/package/2006/metadata/core-properties"/>
    <ds:schemaRef ds:uri="http://purl.org/dc/elements/1.1/"/>
    <ds:schemaRef ds:uri="c61a25db-9b18-4920-ab2c-0e64ad008678"/>
    <ds:schemaRef ds:uri="36738d95-949f-4689-9b53-0d186961a75d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49F1C6C-0AE4-42E3-9CF2-9823B070E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61a25db-9b18-4920-ab2c-0e64ad008678"/>
    <ds:schemaRef ds:uri="36738d95-949f-4689-9b53-0d186961a7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11393</TotalTime>
  <Words>666</Words>
  <Application>Microsoft Office PowerPoint</Application>
  <PresentationFormat>ワイド画面</PresentationFormat>
  <Paragraphs>129</Paragraphs>
  <Slides>9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9" baseType="lpstr">
      <vt:lpstr>Meiryo UI</vt:lpstr>
      <vt:lpstr>MS PGothic</vt:lpstr>
      <vt:lpstr>MS PGothic</vt:lpstr>
      <vt:lpstr>ＭＳ Ｐ明朝</vt:lpstr>
      <vt:lpstr>メイリオ</vt:lpstr>
      <vt:lpstr>Arial</vt:lpstr>
      <vt:lpstr>Calibri</vt:lpstr>
      <vt:lpstr>Times New Roman</vt:lpstr>
      <vt:lpstr>Wingdings</vt:lpstr>
      <vt:lpstr>1_標準デザイン</vt:lpstr>
      <vt:lpstr>Views on Rel-18 Mobility &amp; DC/CA</vt:lpstr>
      <vt:lpstr>Contents</vt:lpstr>
      <vt:lpstr>FR2 Mobility – Views on FR2 Deployment</vt:lpstr>
      <vt:lpstr>FR2 Mobility – Evolution</vt:lpstr>
      <vt:lpstr>FR2 Mobility – Proposals</vt:lpstr>
      <vt:lpstr>(Appendix) SCG Deactivation for FR2 mobility and blockage</vt:lpstr>
      <vt:lpstr>(Appendix) Previous mobility enhancements</vt:lpstr>
      <vt:lpstr>Uplink Flow Control Enhancements for DC – Background</vt:lpstr>
      <vt:lpstr>Uplink Flow Control Enhancements for DC – Proposal</vt:lpstr>
    </vt:vector>
  </TitlesOfParts>
  <Company>株式会社NTTドコモ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DOCOMO (Masato)</cp:lastModifiedBy>
  <cp:revision>766</cp:revision>
  <dcterms:created xsi:type="dcterms:W3CDTF">2008-05-20T02:15:22Z</dcterms:created>
  <dcterms:modified xsi:type="dcterms:W3CDTF">2021-06-07T10:22:42Z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0x010100C3549E12D5AFF64E862580E1CEE52AE3</vt:lpwstr>
  </property>
</Properties>
</file>