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2"/>
  </p:notesMasterIdLst>
  <p:sldIdLst>
    <p:sldId id="276" r:id="rId2"/>
    <p:sldId id="278" r:id="rId3"/>
    <p:sldId id="284" r:id="rId4"/>
    <p:sldId id="277" r:id="rId5"/>
    <p:sldId id="285" r:id="rId6"/>
    <p:sldId id="282" r:id="rId7"/>
    <p:sldId id="274" r:id="rId8"/>
    <p:sldId id="280" r:id="rId9"/>
    <p:sldId id="286" r:id="rId10"/>
    <p:sldId id="281" r:id="rId11"/>
  </p:sldIdLst>
  <p:sldSz cx="11431588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>
          <p15:clr>
            <a:srgbClr val="A4A3A4"/>
          </p15:clr>
        </p15:guide>
        <p15:guide id="2" pos="36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67A6"/>
    <a:srgbClr val="A50034"/>
    <a:srgbClr val="E46C0A"/>
    <a:srgbClr val="6B6B6B"/>
    <a:srgbClr val="000046"/>
    <a:srgbClr val="336699"/>
    <a:srgbClr val="D60093"/>
    <a:srgbClr val="D9CBB5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4" autoAdjust="0"/>
    <p:restoredTop sz="22581" autoAdjust="0"/>
  </p:normalViewPr>
  <p:slideViewPr>
    <p:cSldViewPr>
      <p:cViewPr varScale="1">
        <p:scale>
          <a:sx n="75" d="100"/>
          <a:sy n="75" d="100"/>
        </p:scale>
        <p:origin x="1334" y="62"/>
      </p:cViewPr>
      <p:guideLst>
        <p:guide orient="horz" pos="2700"/>
        <p:guide pos="36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2021-06-07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7146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4717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9011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63266" y="2342034"/>
            <a:ext cx="971685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B62E7C-D413-4B02-81D4-4ABE86909D37}" type="datetime1">
              <a:rPr lang="ko-KR" altLang="en-US" smtClean="0"/>
              <a:t>2021-06-07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144810" y="181794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Rel-18 workshop</a:t>
            </a:r>
          </a:p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Meeting, June 28 - July 2, 2021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8380090" y="23660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RWS-210233</a:t>
            </a:r>
            <a:endParaRPr lang="en-US" altLang="ko-KR" sz="2400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963266" y="4494857"/>
            <a:ext cx="9793088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963266" y="4422849"/>
            <a:ext cx="9793088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4050018" y="4860606"/>
            <a:ext cx="333155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5175794" y="-5175792"/>
            <a:ext cx="1080000" cy="11431588"/>
          </a:xfrm>
          <a:prstGeom prst="rect">
            <a:avLst/>
          </a:prstGeom>
          <a:solidFill>
            <a:srgbClr val="A5003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1500" y="80268"/>
            <a:ext cx="10288588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71500" y="1333922"/>
            <a:ext cx="10288588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76E8E64-0CD4-4E9F-9B15-08F91DE42A32}" type="datetime1">
              <a:rPr lang="ko-KR" altLang="en-US" smtClean="0"/>
              <a:t>2021-06-07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9" name="직사각형 8"/>
          <p:cNvSpPr/>
          <p:nvPr userDrawn="1"/>
        </p:nvSpPr>
        <p:spPr>
          <a:xfrm>
            <a:off x="72802" y="8273112"/>
            <a:ext cx="5715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altLang="ko-KR" sz="1100" b="1" i="1" dirty="0" smtClean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RWS-210233</a:t>
            </a:r>
            <a:endParaRPr lang="ko-KR" altLang="en-US" sz="1100" b="1" i="1">
              <a:solidFill>
                <a:srgbClr val="A50034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3017" y="5508627"/>
            <a:ext cx="971685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03017" y="3633392"/>
            <a:ext cx="971685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557578A-C615-426C-9C5E-F222907CCCEC}" type="datetime1">
              <a:rPr lang="ko-KR" altLang="en-US" smtClean="0"/>
              <a:t>2021-06-07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571500" y="342900"/>
            <a:ext cx="10288588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571500" y="1549946"/>
            <a:ext cx="10288588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71500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57EBBDE-5A34-40D6-8A0A-CC59B3DF21B2}" type="datetime1">
              <a:rPr lang="ko-KR" altLang="en-US" smtClean="0"/>
              <a:t>2021-06-07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905250" y="7945438"/>
            <a:ext cx="3621088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193088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5571778" y="8271824"/>
            <a:ext cx="5715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ko-KR" sz="1100" dirty="0" smtClean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Copyright 2021. LG Electronics Inc. All rights reserved. </a:t>
            </a:r>
            <a:endParaRPr lang="ko-KR" altLang="en-US" sz="1100">
              <a:solidFill>
                <a:srgbClr val="A50034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 smtClean="0"/>
              <a:t>ML-aided Predictive Mobility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Potential objectives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Identify possible scenarios that benefit from ML-aided mobility and link management (RAN2/RAN1)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Evaluate </a:t>
            </a:r>
            <a:r>
              <a:rPr lang="en-US" altLang="ko-KR" dirty="0" smtClean="0"/>
              <a:t>performance benefits </a:t>
            </a:r>
            <a:r>
              <a:rPr lang="en-US" altLang="ko-KR" dirty="0"/>
              <a:t>and feasibility of ML-aided mobility and link </a:t>
            </a:r>
            <a:r>
              <a:rPr lang="en-US" altLang="ko-KR" dirty="0" smtClean="0"/>
              <a:t>management (</a:t>
            </a:r>
            <a:r>
              <a:rPr lang="en-US" altLang="ko-KR" dirty="0" err="1" smtClean="0"/>
              <a:t>RAN1</a:t>
            </a:r>
            <a:r>
              <a:rPr lang="en-US" altLang="ko-KR" dirty="0" smtClean="0"/>
              <a:t>/</a:t>
            </a:r>
            <a:r>
              <a:rPr lang="en-US" altLang="ko-KR" dirty="0" err="1" smtClean="0"/>
              <a:t>RAN2</a:t>
            </a:r>
            <a:r>
              <a:rPr lang="en-US" altLang="ko-KR" dirty="0"/>
              <a:t>)</a:t>
            </a:r>
          </a:p>
          <a:p>
            <a:endParaRPr lang="en-US" altLang="ko-KR" dirty="0"/>
          </a:p>
          <a:p>
            <a:r>
              <a:rPr lang="en-US" altLang="ko-KR" dirty="0"/>
              <a:t>Study necessary enhancements to support ML-aided mobility and link management in areas including but not limited to RRM, RLM, and mobility procedures (</a:t>
            </a:r>
            <a:r>
              <a:rPr lang="en-US" altLang="ko-KR" dirty="0" smtClean="0"/>
              <a:t>RAN2/RAN3)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Study possible methodologies for testing and evaluation of ML-aided mobility and link management procedures (RAN4)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288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iagram of Deep Neural Networ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63"/>
          <a:stretch/>
        </p:blipFill>
        <p:spPr bwMode="auto">
          <a:xfrm>
            <a:off x="9613305" y="5294362"/>
            <a:ext cx="1818283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Challenges in </a:t>
            </a:r>
            <a:r>
              <a:rPr lang="en-US" altLang="ko-KR" dirty="0" smtClean="0"/>
              <a:t>comm. networks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/>
              <a:t>Extreme </a:t>
            </a:r>
            <a:r>
              <a:rPr lang="en-US" altLang="ko-KR" dirty="0" smtClean="0"/>
              <a:t>and diverse KPIs </a:t>
            </a:r>
            <a:r>
              <a:rPr lang="en-US" altLang="ko-KR" dirty="0"/>
              <a:t>for </a:t>
            </a:r>
            <a:r>
              <a:rPr lang="en-US" altLang="ko-KR" dirty="0" smtClean="0"/>
              <a:t>5G and beyond communication systems</a:t>
            </a:r>
            <a:endParaRPr lang="en-US" altLang="ko-KR" dirty="0"/>
          </a:p>
          <a:p>
            <a:pPr lvl="1"/>
            <a:r>
              <a:rPr lang="en-US" altLang="ko-KR" dirty="0"/>
              <a:t>Advanced services such as </a:t>
            </a:r>
            <a:r>
              <a:rPr lang="en-US" altLang="ko-KR" dirty="0" smtClean="0"/>
              <a:t>XR/AR and industrial applications </a:t>
            </a:r>
            <a:r>
              <a:rPr lang="en-US" altLang="ko-KR" dirty="0"/>
              <a:t>require joint fulfillment of very high data rate, very robust connectivity, and very low delay 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pPr lvl="1"/>
            <a:r>
              <a:rPr lang="en-US" altLang="ko-KR" dirty="0" smtClean="0"/>
              <a:t>Sufficient network </a:t>
            </a:r>
            <a:r>
              <a:rPr lang="en-US" altLang="ko-KR" dirty="0"/>
              <a:t>capacity and </a:t>
            </a:r>
            <a:r>
              <a:rPr lang="en-US" altLang="ko-KR" dirty="0" smtClean="0"/>
              <a:t>flexible </a:t>
            </a:r>
            <a:r>
              <a:rPr lang="en-US" altLang="ko-KR" dirty="0"/>
              <a:t>network provisioning </a:t>
            </a:r>
            <a:r>
              <a:rPr lang="en-US" altLang="ko-KR" dirty="0" smtClean="0"/>
              <a:t>and adaptation are important for low CAPEX/OPEX of mobile network. </a:t>
            </a:r>
          </a:p>
          <a:p>
            <a:pPr lvl="1"/>
            <a:r>
              <a:rPr lang="en-US" altLang="ko-KR" dirty="0" smtClean="0"/>
              <a:t>KPIs </a:t>
            </a:r>
            <a:r>
              <a:rPr lang="en-US" altLang="ko-KR" dirty="0"/>
              <a:t>of communication systems are getting more stringent and </a:t>
            </a:r>
            <a:r>
              <a:rPr lang="en-US" altLang="ko-KR" dirty="0" smtClean="0"/>
              <a:t>diverse. However, joint </a:t>
            </a:r>
            <a:r>
              <a:rPr lang="en-US" altLang="ko-KR" dirty="0"/>
              <a:t>optimization of such KPIs is extremely challenging. </a:t>
            </a:r>
            <a:endParaRPr lang="en-US" altLang="ko-KR" dirty="0" smtClean="0"/>
          </a:p>
          <a:p>
            <a:r>
              <a:rPr lang="en-US" altLang="ko-KR" dirty="0" smtClean="0"/>
              <a:t>Utilization of Machine Learning for complex problems</a:t>
            </a:r>
          </a:p>
          <a:p>
            <a:pPr lvl="1"/>
            <a:r>
              <a:rPr lang="en-US" altLang="ko-KR" dirty="0" smtClean="0"/>
              <a:t>Due to recent success of deep learning, ML is re-gaining attention from whole industries. </a:t>
            </a:r>
          </a:p>
          <a:p>
            <a:pPr lvl="1"/>
            <a:r>
              <a:rPr lang="en-US" altLang="ko-KR" dirty="0" smtClean="0"/>
              <a:t>Function-approximation </a:t>
            </a:r>
            <a:r>
              <a:rPr lang="en-US" altLang="ko-KR" dirty="0"/>
              <a:t>capabilities of ML are useful for jointly optimizing diverse KPIs in complex systems.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In </a:t>
            </a:r>
            <a:r>
              <a:rPr lang="en-US" altLang="ko-KR" dirty="0"/>
              <a:t>particular, prediction capabilities of ML allow for close-to-optimal mobility decisions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Reciprocal evolution of communication and ML </a:t>
            </a:r>
            <a:endParaRPr lang="en-US" altLang="ko-KR" dirty="0"/>
          </a:p>
          <a:p>
            <a:pPr lvl="1"/>
            <a:r>
              <a:rPr lang="en-US" altLang="ko-KR" dirty="0"/>
              <a:t>Communication for ML (C4ML): Communication enables distributed learning and task processing for efficient ML</a:t>
            </a:r>
          </a:p>
          <a:p>
            <a:pPr lvl="1"/>
            <a:r>
              <a:rPr lang="en-US" altLang="ko-KR" dirty="0"/>
              <a:t> ML for communication (ML4C): Machine learning enables better communication performance and control strategy 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600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Adoption of ML in comm. industry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ITU-T</a:t>
            </a:r>
            <a:endParaRPr lang="en-US" altLang="ko-KR" dirty="0"/>
          </a:p>
          <a:p>
            <a:pPr lvl="1"/>
            <a:r>
              <a:rPr lang="en-US" altLang="ko-KR" dirty="0"/>
              <a:t>ITU-TY.3170 series for machine learning in future </a:t>
            </a:r>
            <a:r>
              <a:rPr lang="en-US" altLang="ko-KR" dirty="0" smtClean="0"/>
              <a:t>network, specifying several ITU recommendations.</a:t>
            </a:r>
            <a:endParaRPr lang="en-US" altLang="ko-KR" dirty="0"/>
          </a:p>
          <a:p>
            <a:r>
              <a:rPr lang="en-US" altLang="ko-KR" dirty="0"/>
              <a:t>5GAA Study on </a:t>
            </a:r>
            <a:r>
              <a:rPr lang="en-US" altLang="ko-KR" dirty="0" err="1"/>
              <a:t>QoS</a:t>
            </a:r>
            <a:r>
              <a:rPr lang="en-US" altLang="ko-KR" dirty="0"/>
              <a:t> prediction framework:</a:t>
            </a:r>
          </a:p>
          <a:p>
            <a:pPr lvl="1"/>
            <a:r>
              <a:rPr lang="en-US" altLang="ko-KR" dirty="0" smtClean="0"/>
              <a:t>Work Item </a:t>
            </a:r>
            <a:r>
              <a:rPr lang="en-US" altLang="ko-KR" i="1" dirty="0" smtClean="0"/>
              <a:t>NESQO and </a:t>
            </a:r>
            <a:r>
              <a:rPr lang="en-US" altLang="ko-KR" i="1" dirty="0" err="1" smtClean="0"/>
              <a:t>eNESQO</a:t>
            </a:r>
            <a:r>
              <a:rPr lang="en-US" altLang="ko-KR" dirty="0" smtClean="0"/>
              <a:t> on study of a </a:t>
            </a:r>
            <a:r>
              <a:rPr lang="en-US" altLang="ko-KR" dirty="0"/>
              <a:t>framework for </a:t>
            </a:r>
            <a:r>
              <a:rPr lang="en-US" altLang="ko-KR" dirty="0" err="1"/>
              <a:t>QoS</a:t>
            </a:r>
            <a:r>
              <a:rPr lang="en-US" altLang="ko-KR" dirty="0"/>
              <a:t> </a:t>
            </a:r>
            <a:r>
              <a:rPr lang="en-US" altLang="ko-KR" dirty="0" smtClean="0"/>
              <a:t>prediction and network reaction to such predictions, to </a:t>
            </a:r>
            <a:r>
              <a:rPr lang="en-US" altLang="ko-KR" dirty="0"/>
              <a:t>meet automotive requirements of advanced services</a:t>
            </a:r>
            <a:r>
              <a:rPr lang="en-US" altLang="ko-KR" dirty="0" smtClean="0"/>
              <a:t>.. </a:t>
            </a:r>
            <a:endParaRPr lang="en-US" altLang="ko-KR" dirty="0"/>
          </a:p>
          <a:p>
            <a:r>
              <a:rPr lang="en-US" altLang="ko-KR" dirty="0" smtClean="0"/>
              <a:t>3GPP</a:t>
            </a:r>
            <a:endParaRPr lang="en-US" altLang="ko-KR" dirty="0"/>
          </a:p>
          <a:p>
            <a:pPr lvl="1"/>
            <a:r>
              <a:rPr lang="en-US" altLang="ko-KR" dirty="0" smtClean="0"/>
              <a:t>SA1 study on ML model distribution, applications and traffic analytics  in TR 22.874. </a:t>
            </a:r>
          </a:p>
          <a:p>
            <a:pPr lvl="1"/>
            <a:r>
              <a:rPr lang="en-US" altLang="ko-KR" dirty="0" smtClean="0"/>
              <a:t>SA2 study on architectures and procedures for </a:t>
            </a:r>
            <a:r>
              <a:rPr lang="en-GB" altLang="ko-KR" dirty="0" smtClean="0"/>
              <a:t>Network Data Analytics Function (NWDAF) in TR 23.288 </a:t>
            </a:r>
          </a:p>
          <a:p>
            <a:pPr lvl="1"/>
            <a:r>
              <a:rPr lang="en-US" altLang="ko-KR" dirty="0" smtClean="0"/>
              <a:t>RAN3 study on ML </a:t>
            </a:r>
            <a:r>
              <a:rPr lang="en-US" altLang="ko-KR" dirty="0"/>
              <a:t>applications </a:t>
            </a:r>
            <a:r>
              <a:rPr lang="en-US" altLang="ko-KR" dirty="0" smtClean="0"/>
              <a:t>in Rel-17 for NG-RAN intelligence.</a:t>
            </a: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Adoption of ML into radio interfaces is uncharted</a:t>
            </a:r>
            <a:r>
              <a:rPr lang="en-US" altLang="ko-KR" dirty="0" smtClean="0"/>
              <a:t>. Adoption </a:t>
            </a:r>
            <a:r>
              <a:rPr lang="en-US" altLang="ko-KR" dirty="0"/>
              <a:t>of ML into radio </a:t>
            </a:r>
            <a:r>
              <a:rPr lang="en-US" altLang="ko-KR" dirty="0" smtClean="0"/>
              <a:t>interface gives rise to profound questions and re-thinking. </a:t>
            </a:r>
            <a:endParaRPr lang="en-US" altLang="ko-KR" dirty="0"/>
          </a:p>
          <a:p>
            <a:pPr lvl="1"/>
            <a:r>
              <a:rPr lang="en-US" altLang="ko-KR" dirty="0"/>
              <a:t>Rel-18 is </a:t>
            </a:r>
            <a:r>
              <a:rPr lang="en-US" altLang="ko-KR" dirty="0" smtClean="0"/>
              <a:t>a critical point in 3GPP milestone toward 5G Advance and 6G</a:t>
            </a:r>
            <a:r>
              <a:rPr lang="en-US" altLang="ko-KR" dirty="0"/>
              <a:t>. </a:t>
            </a:r>
          </a:p>
          <a:p>
            <a:pPr lvl="1"/>
            <a:endParaRPr lang="en-US" altLang="ko-KR" dirty="0"/>
          </a:p>
          <a:p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1107282" y="7390660"/>
            <a:ext cx="9577064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571500" lvl="1" indent="0" latinLnBrk="1">
              <a:spcBef>
                <a:spcPct val="20000"/>
              </a:spcBef>
            </a:pPr>
            <a:r>
              <a:rPr kumimoji="0" lang="en-US" altLang="ko-KR" sz="2400" dirty="0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Rel-18 </a:t>
            </a:r>
            <a:r>
              <a:rPr kumimoji="0" lang="en-US" altLang="ko-KR" sz="2400" dirty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is the right time </a:t>
            </a:r>
            <a:r>
              <a:rPr kumimoji="0" lang="en-US" altLang="ko-KR" sz="2400" dirty="0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to study adoption of ML into </a:t>
            </a:r>
            <a:r>
              <a:rPr kumimoji="0" lang="en-US" altLang="ko-KR" sz="2400" b="1" dirty="0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radio </a:t>
            </a:r>
            <a:r>
              <a:rPr kumimoji="0" lang="en-US" altLang="ko-KR" sz="2400" b="1" dirty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interfaces</a:t>
            </a:r>
            <a:r>
              <a:rPr kumimoji="0" lang="en-US" altLang="ko-KR" sz="2400" dirty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418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Areas for ML </a:t>
            </a:r>
            <a:r>
              <a:rPr lang="en-US" altLang="ko-KR" dirty="0"/>
              <a:t>in </a:t>
            </a:r>
            <a:r>
              <a:rPr lang="en-US" altLang="ko-KR" dirty="0" smtClean="0"/>
              <a:t>radio interface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Potential </a:t>
            </a:r>
            <a:r>
              <a:rPr lang="en-US" altLang="ko-KR" i="1" dirty="0" smtClean="0"/>
              <a:t>high-layer</a:t>
            </a:r>
            <a:r>
              <a:rPr lang="en-US" altLang="ko-KR" dirty="0" smtClean="0"/>
              <a:t> areas for ML adoption  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b="1" dirty="0" smtClean="0"/>
          </a:p>
          <a:p>
            <a:pPr lvl="1"/>
            <a:r>
              <a:rPr lang="en-US" altLang="ko-KR" b="1" dirty="0" smtClean="0"/>
              <a:t>Scheduling</a:t>
            </a:r>
          </a:p>
          <a:p>
            <a:pPr lvl="2"/>
            <a:r>
              <a:rPr lang="en-US" altLang="ko-KR" dirty="0" smtClean="0"/>
              <a:t>Predictive BSR</a:t>
            </a:r>
          </a:p>
          <a:p>
            <a:pPr lvl="2"/>
            <a:r>
              <a:rPr lang="en-US" altLang="ko-KR" dirty="0" smtClean="0"/>
              <a:t>Predictive traffic prioritization, radio resource selection and duplication control</a:t>
            </a:r>
          </a:p>
          <a:p>
            <a:pPr lvl="1"/>
            <a:r>
              <a:rPr lang="en-US" altLang="ko-KR" b="1" dirty="0" smtClean="0"/>
              <a:t>Access Control </a:t>
            </a:r>
          </a:p>
          <a:p>
            <a:pPr lvl="2"/>
            <a:r>
              <a:rPr lang="en-US" altLang="ko-KR" dirty="0" smtClean="0"/>
              <a:t>Access control with predictive access cost evaluation</a:t>
            </a:r>
          </a:p>
          <a:p>
            <a:pPr lvl="2"/>
            <a:r>
              <a:rPr lang="en-US" altLang="ko-KR" dirty="0" smtClean="0"/>
              <a:t>Intelligent RACH resource selection and prioritization </a:t>
            </a:r>
          </a:p>
          <a:p>
            <a:pPr lvl="1"/>
            <a:r>
              <a:rPr lang="en-US" altLang="ko-KR" b="1" dirty="0" smtClean="0"/>
              <a:t>Mobility</a:t>
            </a:r>
          </a:p>
          <a:p>
            <a:pPr lvl="2"/>
            <a:r>
              <a:rPr lang="en-US" altLang="ko-KR" dirty="0" smtClean="0"/>
              <a:t>Predictive mobility decision </a:t>
            </a:r>
          </a:p>
          <a:p>
            <a:pPr lvl="2"/>
            <a:r>
              <a:rPr lang="en-US" altLang="ko-KR" dirty="0" smtClean="0"/>
              <a:t>Predictive RRM framework</a:t>
            </a:r>
          </a:p>
          <a:p>
            <a:pPr lvl="1"/>
            <a:r>
              <a:rPr lang="en-US" altLang="ko-KR" b="1" dirty="0" smtClean="0"/>
              <a:t>Link Management</a:t>
            </a:r>
          </a:p>
          <a:p>
            <a:pPr lvl="2"/>
            <a:r>
              <a:rPr lang="en-US" altLang="ko-KR" dirty="0" smtClean="0"/>
              <a:t>Predictive cell management for </a:t>
            </a:r>
            <a:r>
              <a:rPr lang="en-US" altLang="ko-KR" dirty="0" err="1" smtClean="0"/>
              <a:t>SCells</a:t>
            </a:r>
            <a:r>
              <a:rPr lang="en-US" altLang="ko-KR" dirty="0" smtClean="0"/>
              <a:t>/cell groups </a:t>
            </a:r>
          </a:p>
          <a:p>
            <a:pPr lvl="2"/>
            <a:r>
              <a:rPr lang="en-US" altLang="ko-KR" dirty="0" smtClean="0"/>
              <a:t>Predictive RLM </a:t>
            </a:r>
          </a:p>
          <a:p>
            <a:pPr lvl="1"/>
            <a:r>
              <a:rPr lang="en-US" altLang="ko-KR" dirty="0" smtClean="0"/>
              <a:t>Many other areas… </a:t>
            </a:r>
          </a:p>
          <a:p>
            <a:pPr lvl="1"/>
            <a:endParaRPr lang="en-US" altLang="ko-KR" dirty="0" smtClean="0"/>
          </a:p>
          <a:p>
            <a:endParaRPr lang="en-US" altLang="ko-KR" dirty="0" smtClean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1618" y="1981994"/>
            <a:ext cx="2637448" cy="1296144"/>
          </a:xfrm>
          <a:prstGeom prst="rect">
            <a:avLst/>
          </a:prstGeom>
        </p:spPr>
      </p:pic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100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Areas for ML </a:t>
            </a:r>
            <a:r>
              <a:rPr lang="en-US" altLang="ko-KR" dirty="0"/>
              <a:t>in </a:t>
            </a:r>
            <a:r>
              <a:rPr lang="en-US" altLang="ko-KR" dirty="0" smtClean="0"/>
              <a:t>radio interface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Prioritized areas for ML adoption</a:t>
            </a:r>
          </a:p>
          <a:p>
            <a:pPr lvl="1"/>
            <a:r>
              <a:rPr lang="en-US" altLang="ko-KR" dirty="0" smtClean="0"/>
              <a:t>Mobility and link management are key areas for ML adoptions because these are severely challenged </a:t>
            </a:r>
          </a:p>
          <a:p>
            <a:pPr lvl="2"/>
            <a:r>
              <a:rPr lang="en-US" altLang="ko-KR" dirty="0" smtClean="0"/>
              <a:t>Ultra-dense </a:t>
            </a:r>
            <a:r>
              <a:rPr lang="en-US" altLang="ko-KR" dirty="0" err="1" smtClean="0"/>
              <a:t>mmWave</a:t>
            </a:r>
            <a:r>
              <a:rPr lang="en-US" altLang="ko-KR" dirty="0" smtClean="0"/>
              <a:t> deployments are required to meet very high bandwidth demands.</a:t>
            </a:r>
          </a:p>
          <a:p>
            <a:pPr lvl="2"/>
            <a:r>
              <a:rPr lang="en-US" altLang="ko-KR" dirty="0" smtClean="0"/>
              <a:t>Link stability and mobility performance are considered as blocking factors. </a:t>
            </a:r>
          </a:p>
          <a:p>
            <a:pPr lvl="2"/>
            <a:r>
              <a:rPr lang="en-US" altLang="ko-KR" dirty="0" smtClean="0"/>
              <a:t>Reactive mobility and link management in high frequency bands may not be timely enough to cope with highly dynamic link characteristics and stringent </a:t>
            </a:r>
            <a:r>
              <a:rPr lang="en-US" altLang="ko-KR" dirty="0" err="1" smtClean="0"/>
              <a:t>QoS</a:t>
            </a:r>
            <a:r>
              <a:rPr lang="en-US" altLang="ko-KR" dirty="0" smtClean="0"/>
              <a:t> requirements  </a:t>
            </a:r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endParaRPr lang="en-US" altLang="ko-KR" dirty="0" smtClean="0"/>
          </a:p>
        </p:txBody>
      </p:sp>
      <p:sp>
        <p:nvSpPr>
          <p:cNvPr id="4" name="직사각형 3"/>
          <p:cNvSpPr/>
          <p:nvPr/>
        </p:nvSpPr>
        <p:spPr>
          <a:xfrm>
            <a:off x="1179290" y="6807412"/>
            <a:ext cx="9577064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571500" lvl="1" indent="0" latinLnBrk="1">
              <a:spcBef>
                <a:spcPct val="20000"/>
              </a:spcBef>
            </a:pPr>
            <a:r>
              <a:rPr kumimoji="0" lang="en-US" altLang="ko-KR" sz="2400" dirty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The current design of mobility and link management in 3GPP system is purely reactive (or short-term gain based), which often limits actual performance.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rcRect t="10778"/>
          <a:stretch/>
        </p:blipFill>
        <p:spPr>
          <a:xfrm>
            <a:off x="5128362" y="4358258"/>
            <a:ext cx="6214665" cy="1848259"/>
          </a:xfrm>
          <a:prstGeom prst="rect">
            <a:avLst/>
          </a:prstGeom>
        </p:spPr>
      </p:pic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/>
          <a:srcRect t="9802" r="54332"/>
          <a:stretch/>
        </p:blipFill>
        <p:spPr>
          <a:xfrm>
            <a:off x="823933" y="4583723"/>
            <a:ext cx="1997397" cy="1459838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5573155" y="6148487"/>
            <a:ext cx="52398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Exemplary test </a:t>
            </a:r>
            <a:r>
              <a:rPr lang="en-US" altLang="ko-KR" sz="1200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results: SCG mobility from 28GHz to sub-6GHz, provided </a:t>
            </a:r>
            <a:r>
              <a:rPr lang="en-US" altLang="ko-KR" sz="12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by SKT </a:t>
            </a:r>
            <a:endParaRPr lang="ko-KR" altLang="en-US">
              <a:solidFill>
                <a:srgbClr val="FF0000"/>
              </a:solidFill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 l="48998" t="17827"/>
          <a:stretch/>
        </p:blipFill>
        <p:spPr>
          <a:xfrm>
            <a:off x="2625675" y="4538867"/>
            <a:ext cx="2373301" cy="1414977"/>
          </a:xfrm>
          <a:prstGeom prst="rect">
            <a:avLst/>
          </a:prstGeom>
        </p:spPr>
      </p:pic>
      <p:sp>
        <p:nvSpPr>
          <p:cNvPr id="8" name="모서리가 둥근 직사각형 7"/>
          <p:cNvSpPr/>
          <p:nvPr/>
        </p:nvSpPr>
        <p:spPr>
          <a:xfrm>
            <a:off x="675234" y="4538868"/>
            <a:ext cx="4330889" cy="1504693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5459130" y="4436740"/>
            <a:ext cx="1080120" cy="1534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5459130" y="5354049"/>
            <a:ext cx="1080120" cy="8433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300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Potentials of ML-aided mobility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ML-aided mobility </a:t>
            </a:r>
          </a:p>
          <a:p>
            <a:pPr lvl="1"/>
            <a:r>
              <a:rPr lang="en-US" altLang="ko-KR" dirty="0"/>
              <a:t>ML’s prediction capabilities allow for close-to-optimal mobility decisions.</a:t>
            </a:r>
          </a:p>
          <a:p>
            <a:pPr lvl="2"/>
            <a:r>
              <a:rPr lang="en-US" altLang="ko-KR" dirty="0" smtClean="0"/>
              <a:t>Predictive mobility can be useful to avoid handover failures (too early/too late/wrong cell HO). </a:t>
            </a:r>
          </a:p>
          <a:p>
            <a:pPr lvl="2"/>
            <a:r>
              <a:rPr lang="en-US" altLang="ko-KR" dirty="0" smtClean="0"/>
              <a:t>Predictive mobility can be also useful to jointly meet both user </a:t>
            </a:r>
            <a:r>
              <a:rPr lang="en-US" altLang="ko-KR" dirty="0" err="1" smtClean="0"/>
              <a:t>QoE</a:t>
            </a:r>
            <a:r>
              <a:rPr lang="en-US" altLang="ko-KR" dirty="0" smtClean="0"/>
              <a:t> and network KPIs. </a:t>
            </a:r>
          </a:p>
          <a:p>
            <a:r>
              <a:rPr lang="en-US" altLang="ko-KR" dirty="0" smtClean="0"/>
              <a:t>Preliminary simulation results </a:t>
            </a:r>
          </a:p>
          <a:p>
            <a:pPr lvl="1"/>
            <a:r>
              <a:rPr lang="en-US" altLang="ko-KR" dirty="0" smtClean="0"/>
              <a:t>ML-based handover decision can increase system performance.</a:t>
            </a:r>
            <a:endParaRPr lang="en-US" altLang="ko-KR" dirty="0"/>
          </a:p>
          <a:p>
            <a:pPr lvl="1"/>
            <a:r>
              <a:rPr lang="en-US" altLang="ko-KR" dirty="0" smtClean="0"/>
              <a:t>ML-based handover decision can reduce the rate of ping-pong. </a:t>
            </a:r>
            <a:endParaRPr lang="en-US" altLang="ko-KR" dirty="0"/>
          </a:p>
          <a:p>
            <a:endParaRPr lang="ko-KR" altLang="en-US" dirty="0"/>
          </a:p>
          <a:p>
            <a:endParaRPr lang="ko-KR" altLang="en-US" dirty="0"/>
          </a:p>
        </p:txBody>
      </p:sp>
      <p:grpSp>
        <p:nvGrpSpPr>
          <p:cNvPr id="7" name="그룹 6"/>
          <p:cNvGrpSpPr/>
          <p:nvPr/>
        </p:nvGrpSpPr>
        <p:grpSpPr>
          <a:xfrm>
            <a:off x="1581430" y="4849094"/>
            <a:ext cx="8268728" cy="3096344"/>
            <a:chOff x="1395314" y="5366370"/>
            <a:chExt cx="8268728" cy="3096344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95314" y="5366370"/>
              <a:ext cx="8094622" cy="3096344"/>
            </a:xfrm>
            <a:prstGeom prst="rect">
              <a:avLst/>
            </a:prstGeom>
          </p:spPr>
        </p:pic>
        <p:sp>
          <p:nvSpPr>
            <p:cNvPr id="5" name="직사각형 4"/>
            <p:cNvSpPr/>
            <p:nvPr/>
          </p:nvSpPr>
          <p:spPr>
            <a:xfrm>
              <a:off x="4051990" y="5601254"/>
              <a:ext cx="1296144" cy="1800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8367898" y="5393222"/>
              <a:ext cx="1296144" cy="21602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170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Two </a:t>
            </a:r>
            <a:r>
              <a:rPr lang="en-US" altLang="ko-KR" dirty="0" smtClean="0"/>
              <a:t>tracks for mobility in Rel-18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For mobility in Rel-18, two tracks can run in parallel:</a:t>
            </a:r>
          </a:p>
          <a:p>
            <a:endParaRPr lang="en-US" altLang="ko-KR" dirty="0"/>
          </a:p>
          <a:p>
            <a:r>
              <a:rPr lang="en-US" altLang="ko-KR" dirty="0" smtClean="0"/>
              <a:t>TRACK1</a:t>
            </a:r>
            <a:r>
              <a:rPr lang="en-US" altLang="ko-KR" dirty="0"/>
              <a:t>: Incremental evolution of technologies</a:t>
            </a:r>
          </a:p>
          <a:p>
            <a:pPr lvl="1"/>
            <a:r>
              <a:rPr lang="en-US" altLang="ko-KR" dirty="0" smtClean="0"/>
              <a:t>Enhancements of single-connectivity based mobility (e.g. DAPS, CHO); and/or</a:t>
            </a:r>
          </a:p>
          <a:p>
            <a:pPr lvl="1"/>
            <a:r>
              <a:rPr lang="en-US" altLang="ko-KR" dirty="0" smtClean="0"/>
              <a:t>Enhancements </a:t>
            </a:r>
            <a:r>
              <a:rPr lang="en-US" altLang="ko-KR" dirty="0"/>
              <a:t>of multi-connectivity based </a:t>
            </a:r>
            <a:r>
              <a:rPr lang="en-US" altLang="ko-KR" dirty="0" smtClean="0"/>
              <a:t>mobility; and/or </a:t>
            </a:r>
            <a:endParaRPr lang="en-US" altLang="ko-KR" dirty="0"/>
          </a:p>
          <a:p>
            <a:pPr lvl="1"/>
            <a:r>
              <a:rPr lang="en-US" altLang="ko-KR" dirty="0" smtClean="0"/>
              <a:t>Enhancements </a:t>
            </a:r>
            <a:r>
              <a:rPr lang="en-US" altLang="ko-KR" dirty="0"/>
              <a:t>of </a:t>
            </a:r>
            <a:r>
              <a:rPr lang="en-US" altLang="ko-KR" dirty="0" smtClean="0"/>
              <a:t>inter-cell multi-TRP </a:t>
            </a:r>
            <a:r>
              <a:rPr lang="en-US" altLang="ko-KR" dirty="0"/>
              <a:t>based mobility 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TRACK2</a:t>
            </a:r>
            <a:r>
              <a:rPr lang="en-US" altLang="ko-KR" dirty="0"/>
              <a:t>: Exploration for ML-assisted mobility and link management </a:t>
            </a:r>
          </a:p>
          <a:p>
            <a:pPr lvl="1"/>
            <a:r>
              <a:rPr lang="en-US" altLang="ko-KR" dirty="0" smtClean="0"/>
              <a:t>Study </a:t>
            </a:r>
            <a:r>
              <a:rPr lang="en-US" altLang="ko-KR" dirty="0"/>
              <a:t>on support of ML over radio interface is essential to identify achievable gain of ML as well as necessary enhancements of radio interfaces.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Mobility </a:t>
            </a:r>
            <a:r>
              <a:rPr lang="en-US" altLang="ko-KR" dirty="0"/>
              <a:t>and link management are key areas for ML applications over radio interfaces 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>
              <a:solidFill>
                <a:srgbClr val="FF000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141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ym typeface="Wingdings" panose="05000000000000000000" pitchFamily="2" charset="2"/>
              </a:rPr>
              <a:t>ML-aided predictive mobility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Axis for classification of ML-aided mobility </a:t>
            </a:r>
          </a:p>
          <a:p>
            <a:pPr lvl="1"/>
            <a:r>
              <a:rPr lang="en-US" altLang="ko-KR" dirty="0"/>
              <a:t>Axis </a:t>
            </a:r>
            <a:r>
              <a:rPr lang="en-US" altLang="ko-KR" dirty="0" smtClean="0"/>
              <a:t>1: Network-triggered versus UE-triggered</a:t>
            </a:r>
          </a:p>
          <a:p>
            <a:pPr lvl="2"/>
            <a:r>
              <a:rPr lang="en-US" altLang="ko-KR" sz="2000" dirty="0" smtClean="0"/>
              <a:t>Network triggered mobility, such as legacy handover including DAPS</a:t>
            </a:r>
          </a:p>
          <a:p>
            <a:pPr lvl="2"/>
            <a:r>
              <a:rPr lang="en-US" altLang="ko-KR" sz="2000" dirty="0" smtClean="0"/>
              <a:t>UE triggered mobility, such as CHO, CPAC</a:t>
            </a:r>
          </a:p>
          <a:p>
            <a:pPr lvl="1"/>
            <a:r>
              <a:rPr lang="en-US" altLang="ko-KR" dirty="0"/>
              <a:t>Axis </a:t>
            </a:r>
            <a:r>
              <a:rPr lang="en-US" altLang="ko-KR" dirty="0" smtClean="0"/>
              <a:t>2: UE-centric prediction versus network-centric prediction</a:t>
            </a:r>
          </a:p>
          <a:p>
            <a:pPr lvl="2"/>
            <a:r>
              <a:rPr lang="en-US" altLang="ko-KR" sz="2000" dirty="0" smtClean="0"/>
              <a:t>Network-centric prediction is baseline. </a:t>
            </a:r>
          </a:p>
          <a:p>
            <a:pPr lvl="2"/>
            <a:r>
              <a:rPr lang="en-US" altLang="ko-KR" sz="2000" dirty="0" smtClean="0"/>
              <a:t>UE-centric prediction may provide extra benefit if UE’s real-time local information is exploited for prediction as well as prediction model updates. 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Classification of ML-aided mobility</a:t>
            </a:r>
            <a:endParaRPr lang="en-US" altLang="ko-KR" dirty="0"/>
          </a:p>
          <a:p>
            <a:pPr lvl="1"/>
            <a:r>
              <a:rPr lang="en-US" altLang="ko-KR" b="1" dirty="0" smtClean="0"/>
              <a:t>Category A</a:t>
            </a:r>
            <a:r>
              <a:rPr lang="en-US" altLang="ko-KR" b="1" dirty="0"/>
              <a:t>) Handover control with network-centric prediction </a:t>
            </a:r>
          </a:p>
          <a:p>
            <a:pPr lvl="2"/>
            <a:r>
              <a:rPr lang="en-US" altLang="ko-KR" dirty="0"/>
              <a:t>A-1) Network performs real-time prediction and network triggers handover </a:t>
            </a:r>
          </a:p>
          <a:p>
            <a:pPr lvl="2"/>
            <a:r>
              <a:rPr lang="en-US" altLang="ko-KR" dirty="0"/>
              <a:t>A-2) Network performs real-time prediction and UE triggers handover. </a:t>
            </a:r>
            <a:endParaRPr lang="en-US" altLang="ko-KR" sz="2000" b="1" dirty="0"/>
          </a:p>
          <a:p>
            <a:pPr lvl="1"/>
            <a:r>
              <a:rPr lang="en-US" altLang="ko-KR" b="1" dirty="0"/>
              <a:t>Category B) Handover control with UE-centric prediction</a:t>
            </a:r>
          </a:p>
          <a:p>
            <a:pPr lvl="2"/>
            <a:r>
              <a:rPr lang="en-US" altLang="ko-KR" dirty="0"/>
              <a:t>B-1) UE performs real-time predictions and network triggers handover </a:t>
            </a:r>
          </a:p>
          <a:p>
            <a:pPr lvl="2"/>
            <a:r>
              <a:rPr lang="en-US" altLang="ko-KR" dirty="0"/>
              <a:t>B-2) UE performs real-time predictions and UE triggers handover </a:t>
            </a:r>
          </a:p>
          <a:p>
            <a:endParaRPr lang="en-US" altLang="ko-KR" sz="3200" dirty="0"/>
          </a:p>
          <a:p>
            <a:pPr lvl="1"/>
            <a:endParaRPr lang="ko-KR" altLang="en-US" sz="24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4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ym typeface="Wingdings" panose="05000000000000000000" pitchFamily="2" charset="2"/>
              </a:rPr>
              <a:t>ML-aided predictive </a:t>
            </a:r>
            <a:r>
              <a:rPr lang="en-US" altLang="ko-KR" dirty="0" smtClean="0">
                <a:sym typeface="Wingdings" panose="05000000000000000000" pitchFamily="2" charset="2"/>
              </a:rPr>
              <a:t>mobility and LM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71500" y="1333922"/>
            <a:ext cx="10288588" cy="6912768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3200" dirty="0"/>
              <a:t>Prediction tasks for ML-aided </a:t>
            </a:r>
            <a:r>
              <a:rPr lang="en-US" altLang="ko-KR" sz="3200" dirty="0" smtClean="0"/>
              <a:t>mobility and link management  </a:t>
            </a:r>
            <a:endParaRPr lang="en-US" altLang="ko-KR" sz="3200" dirty="0"/>
          </a:p>
          <a:p>
            <a:pPr lvl="1"/>
            <a:r>
              <a:rPr lang="en-US" altLang="ko-KR" sz="2400" dirty="0" smtClean="0"/>
              <a:t>ML-enabled </a:t>
            </a:r>
            <a:r>
              <a:rPr lang="en-US" altLang="ko-KR" sz="2400" dirty="0"/>
              <a:t>prediction of link quality </a:t>
            </a:r>
          </a:p>
          <a:p>
            <a:pPr lvl="2"/>
            <a:r>
              <a:rPr lang="en-US" altLang="ko-KR" sz="2000" dirty="0"/>
              <a:t>Human mobility prediction with sensor </a:t>
            </a:r>
            <a:r>
              <a:rPr lang="en-US" altLang="ko-KR" sz="2000" dirty="0" smtClean="0"/>
              <a:t>fusion, LOS/NLOS </a:t>
            </a:r>
            <a:r>
              <a:rPr lang="en-US" altLang="ko-KR" sz="2000" dirty="0"/>
              <a:t>prediction</a:t>
            </a:r>
          </a:p>
          <a:p>
            <a:pPr lvl="2"/>
            <a:r>
              <a:rPr lang="en-US" altLang="ko-KR" sz="2000" dirty="0"/>
              <a:t>Prediction of beam/cell quality measurements and reporting  </a:t>
            </a:r>
          </a:p>
          <a:p>
            <a:pPr lvl="2"/>
            <a:r>
              <a:rPr lang="en-US" altLang="ko-KR" sz="2000" dirty="0"/>
              <a:t>Prediction of </a:t>
            </a:r>
            <a:r>
              <a:rPr lang="en-US" altLang="ko-KR" sz="2000" dirty="0" smtClean="0"/>
              <a:t>RLM, Predictive RRM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ML-assisted </a:t>
            </a:r>
            <a:r>
              <a:rPr lang="en-US" altLang="ko-KR" sz="2400" dirty="0"/>
              <a:t>mobility decision</a:t>
            </a:r>
          </a:p>
          <a:p>
            <a:pPr lvl="2"/>
            <a:r>
              <a:rPr lang="en-US" altLang="ko-KR" sz="2000" dirty="0"/>
              <a:t>Prediction of optimal mobility </a:t>
            </a:r>
            <a:r>
              <a:rPr lang="en-US" altLang="ko-KR" sz="2000" dirty="0" smtClean="0"/>
              <a:t>timing, mobility </a:t>
            </a:r>
            <a:r>
              <a:rPr lang="en-US" altLang="ko-KR" sz="2000" dirty="0"/>
              <a:t>candidate cell/beam </a:t>
            </a:r>
            <a:endParaRPr lang="en-US" altLang="ko-KR" sz="2000" dirty="0" smtClean="0"/>
          </a:p>
          <a:p>
            <a:pPr lvl="2"/>
            <a:r>
              <a:rPr lang="en-US" altLang="ko-KR" sz="2000" dirty="0" err="1"/>
              <a:t>QoS</a:t>
            </a:r>
            <a:r>
              <a:rPr lang="en-US" altLang="ko-KR" sz="2000" dirty="0"/>
              <a:t> prediction </a:t>
            </a:r>
          </a:p>
          <a:p>
            <a:pPr lvl="1"/>
            <a:r>
              <a:rPr lang="en-US" altLang="ko-KR" sz="2200" dirty="0" smtClean="0"/>
              <a:t>ML-assisted link management </a:t>
            </a:r>
          </a:p>
          <a:p>
            <a:pPr lvl="2"/>
            <a:r>
              <a:rPr lang="en-US" altLang="ko-KR" dirty="0" smtClean="0"/>
              <a:t>Predictive SCell/cell group management, possibly including activation/deactivation state control and addition/removal/change of SCell/cell group</a:t>
            </a:r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Further considerations</a:t>
            </a:r>
            <a:endParaRPr lang="en-US" altLang="ko-KR" dirty="0"/>
          </a:p>
          <a:p>
            <a:pPr lvl="1"/>
            <a:r>
              <a:rPr lang="en-US" altLang="ko-KR" dirty="0"/>
              <a:t>Whether and how training models should be consolidated between UE and </a:t>
            </a:r>
            <a:r>
              <a:rPr lang="en-US" altLang="ko-KR" dirty="0" smtClean="0"/>
              <a:t>network?</a:t>
            </a:r>
            <a:endParaRPr lang="en-US" altLang="ko-KR" dirty="0"/>
          </a:p>
          <a:p>
            <a:pPr lvl="1"/>
            <a:r>
              <a:rPr lang="en-US" altLang="ko-KR" dirty="0"/>
              <a:t>How can accommodate diverse training models and their evolution?</a:t>
            </a:r>
          </a:p>
          <a:p>
            <a:pPr lvl="1"/>
            <a:r>
              <a:rPr lang="en-US" altLang="ko-KR" dirty="0" smtClean="0"/>
              <a:t>What </a:t>
            </a:r>
            <a:r>
              <a:rPr lang="en-US" altLang="ko-KR" dirty="0"/>
              <a:t>assistance information and how often such information should be provided to prediction entity?</a:t>
            </a:r>
          </a:p>
          <a:p>
            <a:pPr lvl="1"/>
            <a:r>
              <a:rPr lang="en-US" altLang="ko-KR" dirty="0"/>
              <a:t>How to manage confidence level of prediction results? </a:t>
            </a:r>
            <a:r>
              <a:rPr lang="en-US" altLang="ko-KR" dirty="0" smtClean="0"/>
              <a:t>How to cope with time-varying prediction errors?</a:t>
            </a:r>
          </a:p>
          <a:p>
            <a:pPr lvl="1"/>
            <a:r>
              <a:rPr lang="en-US" altLang="ko-KR" dirty="0" smtClean="0"/>
              <a:t>How to validate prediction operations and inter-operability across different prediction models and across different prediction entities?</a:t>
            </a:r>
            <a:endParaRPr lang="ko-KR" altLang="en-US" sz="32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966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28083</TotalTime>
  <Words>1027</Words>
  <Application>Microsoft Office PowerPoint</Application>
  <PresentationFormat>사용자 지정</PresentationFormat>
  <Paragraphs>128</Paragraphs>
  <Slides>10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8" baseType="lpstr">
      <vt:lpstr>LG스마트체 Bold</vt:lpstr>
      <vt:lpstr>LG스마트체 Regular</vt:lpstr>
      <vt:lpstr>굴림</vt:lpstr>
      <vt:lpstr>맑은 고딕</vt:lpstr>
      <vt:lpstr>Arial</vt:lpstr>
      <vt:lpstr>Calibri</vt:lpstr>
      <vt:lpstr>Wingdings</vt:lpstr>
      <vt:lpstr>Office 테마</vt:lpstr>
      <vt:lpstr>ML-aided Predictive Mobility</vt:lpstr>
      <vt:lpstr>Challenges in comm. networks</vt:lpstr>
      <vt:lpstr>Adoption of ML in comm. industry</vt:lpstr>
      <vt:lpstr>Areas for ML in radio interface</vt:lpstr>
      <vt:lpstr>Areas for ML in radio interface</vt:lpstr>
      <vt:lpstr>Potentials of ML-aided mobility</vt:lpstr>
      <vt:lpstr>Two tracks for mobility in Rel-18</vt:lpstr>
      <vt:lpstr>ML-aided predictive mobility</vt:lpstr>
      <vt:lpstr>ML-aided predictive mobility and LM</vt:lpstr>
      <vt:lpstr>Potential objectives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</cp:lastModifiedBy>
  <cp:revision>2104</cp:revision>
  <dcterms:created xsi:type="dcterms:W3CDTF">2016-10-11T04:12:52Z</dcterms:created>
  <dcterms:modified xsi:type="dcterms:W3CDTF">2021-06-07T06:01:51Z</dcterms:modified>
</cp:coreProperties>
</file>