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6" r:id="rId2"/>
    <p:sldId id="277" r:id="rId3"/>
    <p:sldId id="278" r:id="rId4"/>
    <p:sldId id="279" r:id="rId5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A50034"/>
    <a:srgbClr val="E46C0A"/>
    <a:srgbClr val="6B6B6B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75" d="100"/>
          <a:sy n="75" d="100"/>
        </p:scale>
        <p:origin x="970" y="72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RWS-210232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err="1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</a:t>
            </a:r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-210232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Enhancement </a:t>
            </a:r>
            <a:r>
              <a:rPr lang="en-US" altLang="ko-KR" b="1" dirty="0" smtClean="0"/>
              <a:t>for </a:t>
            </a:r>
            <a:r>
              <a:rPr lang="en-US" altLang="ko-KR" b="1" dirty="0" smtClean="0"/>
              <a:t>NTN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912768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sz="3400" dirty="0"/>
              <a:t>In Rel-17, average per-UE throughput is quite restricted, because only single connection is supported per UE</a:t>
            </a:r>
            <a:r>
              <a:rPr lang="en-US" altLang="ko-KR" sz="3400" dirty="0" smtClean="0"/>
              <a:t>.</a:t>
            </a:r>
          </a:p>
          <a:p>
            <a:endParaRPr lang="en-US" altLang="ko-KR" sz="3400" b="0" dirty="0"/>
          </a:p>
          <a:p>
            <a:r>
              <a:rPr lang="en-US" altLang="ko-KR" sz="3400" dirty="0" smtClean="0"/>
              <a:t>To meet the service requirements for satellite access, CA/DC </a:t>
            </a:r>
            <a:r>
              <a:rPr lang="en-US" altLang="ko-KR" sz="3400" dirty="0"/>
              <a:t>should be supported to increase the </a:t>
            </a:r>
            <a:r>
              <a:rPr lang="en-US" altLang="ko-KR" sz="3400" dirty="0" smtClean="0"/>
              <a:t>throughput </a:t>
            </a:r>
            <a:r>
              <a:rPr lang="en-US" altLang="ko-KR" sz="3400" dirty="0"/>
              <a:t>from NTN cell</a:t>
            </a:r>
            <a:r>
              <a:rPr lang="en-US" altLang="ko-KR" sz="3400" dirty="0" smtClean="0"/>
              <a:t>.</a:t>
            </a:r>
          </a:p>
          <a:p>
            <a:pPr lvl="1"/>
            <a:r>
              <a:rPr lang="en-US" altLang="ko-KR" sz="2500" dirty="0" smtClean="0"/>
              <a:t>KPIs for 5G system with satellite access (refer </a:t>
            </a:r>
            <a:r>
              <a:rPr lang="en-US" altLang="ko-KR" sz="2500" dirty="0" smtClean="0"/>
              <a:t>to </a:t>
            </a:r>
            <a:r>
              <a:rPr lang="en-US" altLang="ko-KR" sz="2500" dirty="0" smtClean="0"/>
              <a:t>TS 22.261):</a:t>
            </a:r>
            <a:endParaRPr lang="en-US" altLang="ko-KR" sz="2500" dirty="0" smtClean="0"/>
          </a:p>
          <a:p>
            <a:pPr lvl="2"/>
            <a:r>
              <a:rPr lang="en-US" altLang="ko-KR" sz="2500" dirty="0" smtClean="0"/>
              <a:t>50 Mbit/s for </a:t>
            </a:r>
            <a:r>
              <a:rPr lang="en-US" altLang="ko-KR" sz="2500" dirty="0" smtClean="0"/>
              <a:t>vehicular </a:t>
            </a:r>
            <a:r>
              <a:rPr lang="en-US" altLang="ko-KR" sz="2500" dirty="0" smtClean="0"/>
              <a:t>connectivity</a:t>
            </a:r>
          </a:p>
          <a:p>
            <a:pPr lvl="2"/>
            <a:r>
              <a:rPr lang="en-US" altLang="ko-KR" sz="2500" dirty="0" smtClean="0"/>
              <a:t>360 Mbit/s/plane for </a:t>
            </a:r>
            <a:r>
              <a:rPr lang="en-US" altLang="ko-KR" sz="2500" dirty="0" smtClean="0"/>
              <a:t>airplanes </a:t>
            </a:r>
            <a:r>
              <a:rPr lang="en-US" altLang="ko-KR" sz="2500" dirty="0" smtClean="0"/>
              <a:t>connectivity</a:t>
            </a:r>
          </a:p>
          <a:p>
            <a:endParaRPr lang="en-US" altLang="ko-KR" sz="3400" dirty="0"/>
          </a:p>
          <a:p>
            <a:r>
              <a:rPr lang="en-US" altLang="ko-KR" sz="3400" dirty="0" smtClean="0"/>
              <a:t>In NTN, there are various cases which may bring radio link failure to UE.</a:t>
            </a:r>
          </a:p>
          <a:p>
            <a:pPr lvl="1"/>
            <a:r>
              <a:rPr lang="en-US" altLang="ko-KR" sz="2600" b="0" dirty="0" smtClean="0"/>
              <a:t>e.g. feeder-link switch, disappearance of LEO satellite, and bad weather.</a:t>
            </a:r>
          </a:p>
          <a:p>
            <a:pPr lvl="1"/>
            <a:r>
              <a:rPr lang="en-US" altLang="ko-KR" sz="2600" dirty="0" smtClean="0"/>
              <a:t>If RLF </a:t>
            </a:r>
            <a:r>
              <a:rPr lang="en-US" altLang="ko-KR" sz="2600" dirty="0" smtClean="0"/>
              <a:t>happens, the UE performs</a:t>
            </a:r>
            <a:r>
              <a:rPr lang="en-US" altLang="ko-KR" sz="2600" dirty="0" smtClean="0"/>
              <a:t> RRC re-establishment procedure. But, due to long propagation </a:t>
            </a:r>
            <a:r>
              <a:rPr lang="en-US" altLang="ko-KR" sz="2600" dirty="0" smtClean="0"/>
              <a:t>delay in NTN, </a:t>
            </a:r>
            <a:r>
              <a:rPr lang="en-US" altLang="ko-KR" sz="2600" dirty="0" smtClean="0"/>
              <a:t>the </a:t>
            </a:r>
            <a:r>
              <a:rPr lang="en-US" altLang="ko-KR" sz="2600" dirty="0" smtClean="0"/>
              <a:t>service interruption time </a:t>
            </a:r>
            <a:r>
              <a:rPr lang="en-US" altLang="ko-KR" sz="2600" dirty="0" smtClean="0"/>
              <a:t>would be</a:t>
            </a:r>
            <a:r>
              <a:rPr lang="en-US" altLang="ko-KR" sz="2600" dirty="0" smtClean="0"/>
              <a:t> </a:t>
            </a:r>
            <a:r>
              <a:rPr lang="en-US" altLang="ko-KR" sz="2600" dirty="0" smtClean="0"/>
              <a:t>very </a:t>
            </a:r>
            <a:r>
              <a:rPr lang="en-US" altLang="ko-KR" sz="2600" dirty="0" smtClean="0"/>
              <a:t>long and may not be tolerable.</a:t>
            </a:r>
            <a:endParaRPr lang="en-US" altLang="ko-KR" sz="2600" dirty="0" smtClean="0"/>
          </a:p>
          <a:p>
            <a:endParaRPr lang="en-US" altLang="ko-KR" sz="3400" b="0" dirty="0" smtClean="0"/>
          </a:p>
          <a:p>
            <a:r>
              <a:rPr lang="en-US" altLang="ko-KR" sz="3400" dirty="0" smtClean="0">
                <a:solidFill>
                  <a:srgbClr val="FF0000"/>
                </a:solidFill>
              </a:rPr>
              <a:t>If </a:t>
            </a:r>
            <a:r>
              <a:rPr lang="en-US" altLang="ko-KR" sz="3400" dirty="0">
                <a:solidFill>
                  <a:srgbClr val="FF0000"/>
                </a:solidFill>
              </a:rPr>
              <a:t>CA/DC is </a:t>
            </a:r>
            <a:r>
              <a:rPr lang="en-US" altLang="ko-KR" sz="3400" dirty="0" smtClean="0">
                <a:solidFill>
                  <a:srgbClr val="FF0000"/>
                </a:solidFill>
              </a:rPr>
              <a:t>supported in NTN, </a:t>
            </a:r>
            <a:r>
              <a:rPr lang="en-US" altLang="ko-KR" sz="3400" dirty="0" smtClean="0">
                <a:solidFill>
                  <a:srgbClr val="FF0000"/>
                </a:solidFill>
              </a:rPr>
              <a:t>data rate </a:t>
            </a:r>
            <a:r>
              <a:rPr lang="en-US" altLang="ko-KR" sz="3400" dirty="0" smtClean="0">
                <a:solidFill>
                  <a:srgbClr val="FF0000"/>
                </a:solidFill>
              </a:rPr>
              <a:t>will be increased and UE </a:t>
            </a:r>
            <a:r>
              <a:rPr lang="en-US" altLang="ko-KR" sz="3400" dirty="0">
                <a:solidFill>
                  <a:srgbClr val="FF0000"/>
                </a:solidFill>
              </a:rPr>
              <a:t>can recover the link failure </a:t>
            </a:r>
            <a:r>
              <a:rPr lang="en-US" altLang="ko-KR" sz="3400" dirty="0" smtClean="0">
                <a:solidFill>
                  <a:srgbClr val="FF0000"/>
                </a:solidFill>
              </a:rPr>
              <a:t>quickly</a:t>
            </a:r>
            <a:r>
              <a:rPr lang="en-US" altLang="ko-KR" sz="3400" dirty="0" smtClean="0">
                <a:solidFill>
                  <a:srgbClr val="FF0000"/>
                </a:solidFill>
              </a:rPr>
              <a:t> </a:t>
            </a:r>
            <a:r>
              <a:rPr lang="en-US" altLang="ko-KR" sz="3400" dirty="0">
                <a:solidFill>
                  <a:srgbClr val="FF0000"/>
                </a:solidFill>
              </a:rPr>
              <a:t>via </a:t>
            </a:r>
            <a:r>
              <a:rPr lang="en-US" altLang="ko-KR" sz="3400" dirty="0" smtClean="0">
                <a:solidFill>
                  <a:srgbClr val="FF0000"/>
                </a:solidFill>
              </a:rPr>
              <a:t>another node.</a:t>
            </a:r>
            <a:endParaRPr lang="en-US" altLang="ko-KR" sz="3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853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90550" y="1308485"/>
            <a:ext cx="10288588" cy="6480720"/>
          </a:xfrm>
        </p:spPr>
        <p:txBody>
          <a:bodyPr>
            <a:normAutofit/>
          </a:bodyPr>
          <a:lstStyle/>
          <a:p>
            <a:r>
              <a:rPr lang="en-US" altLang="ko-KR" sz="2600" dirty="0" smtClean="0"/>
              <a:t>In </a:t>
            </a:r>
            <a:r>
              <a:rPr lang="en-US" altLang="ko-KR" sz="2600" dirty="0"/>
              <a:t>Rel-17, only transparent payload is </a:t>
            </a:r>
            <a:r>
              <a:rPr lang="en-US" altLang="ko-KR" sz="2600" dirty="0" smtClean="0"/>
              <a:t>considered</a:t>
            </a:r>
          </a:p>
          <a:p>
            <a:pPr lvl="1"/>
            <a:r>
              <a:rPr lang="en-US" altLang="ko-KR" sz="1800" dirty="0" smtClean="0"/>
              <a:t>The satellites </a:t>
            </a:r>
            <a:r>
              <a:rPr lang="en-US" altLang="ko-KR" sz="1800" dirty="0" smtClean="0"/>
              <a:t>communicate through </a:t>
            </a:r>
            <a:r>
              <a:rPr lang="en-US" altLang="ko-KR" sz="1800" dirty="0" err="1" smtClean="0"/>
              <a:t>gNBs</a:t>
            </a:r>
            <a:r>
              <a:rPr lang="en-US" altLang="ko-KR" sz="1800" dirty="0" smtClean="0"/>
              <a:t> on the ground, which </a:t>
            </a:r>
            <a:r>
              <a:rPr lang="en-US" altLang="ko-KR" sz="1800" dirty="0" smtClean="0"/>
              <a:t>would</a:t>
            </a:r>
            <a:r>
              <a:rPr lang="en-US" altLang="ko-KR" sz="1800" dirty="0" smtClean="0"/>
              <a:t> </a:t>
            </a:r>
            <a:r>
              <a:rPr lang="en-US" altLang="ko-KR" sz="1800" dirty="0" smtClean="0"/>
              <a:t>result </a:t>
            </a:r>
            <a:r>
              <a:rPr lang="en-US" altLang="ko-KR" sz="1800" dirty="0" smtClean="0"/>
              <a:t>in long </a:t>
            </a:r>
            <a:r>
              <a:rPr lang="en-US" altLang="ko-KR" sz="1800" dirty="0" smtClean="0"/>
              <a:t>signaling latency between the satellites.</a:t>
            </a:r>
          </a:p>
          <a:p>
            <a:r>
              <a:rPr lang="en-US" altLang="ko-KR" sz="2600" dirty="0"/>
              <a:t>If </a:t>
            </a:r>
            <a:r>
              <a:rPr lang="en-US" altLang="ko-KR" sz="2600" dirty="0"/>
              <a:t>regenerative payload using inter-satellite </a:t>
            </a:r>
            <a:r>
              <a:rPr lang="en-US" altLang="ko-KR" sz="2600" dirty="0"/>
              <a:t>link (</a:t>
            </a:r>
            <a:r>
              <a:rPr lang="en-US" altLang="ko-KR" sz="2600" dirty="0"/>
              <a:t>ISL) is supported, the satellites can communicate </a:t>
            </a:r>
            <a:r>
              <a:rPr lang="en-US" altLang="ko-KR" sz="2600" dirty="0"/>
              <a:t>directly, and </a:t>
            </a:r>
            <a:r>
              <a:rPr lang="en-US" altLang="ko-KR" sz="2600" dirty="0"/>
              <a:t>the signaling delay </a:t>
            </a:r>
            <a:r>
              <a:rPr lang="en-US" altLang="ko-KR" sz="2600" dirty="0"/>
              <a:t>can be reduced.</a:t>
            </a:r>
            <a:endParaRPr lang="en-US" altLang="ko-KR" sz="2600" dirty="0"/>
          </a:p>
          <a:p>
            <a:endParaRPr lang="en-US" altLang="ko-KR" sz="2600" b="0" dirty="0"/>
          </a:p>
        </p:txBody>
      </p:sp>
      <p:cxnSp>
        <p:nvCxnSpPr>
          <p:cNvPr id="27" name="직선 화살표 연결선 26"/>
          <p:cNvCxnSpPr/>
          <p:nvPr/>
        </p:nvCxnSpPr>
        <p:spPr>
          <a:xfrm flipV="1">
            <a:off x="3411538" y="3894103"/>
            <a:ext cx="3674216" cy="39600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06629" y="418465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Inter-Satellite Link (ISL)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2058" name="Picture 10" descr="Communication tower, signal tower, wifi antenna, wifi tower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172" y="6987491"/>
            <a:ext cx="403582" cy="69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Communication tower, signal tower, wifi antenna, wifi tower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734" y="6987491"/>
            <a:ext cx="403582" cy="69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직선 연결선 34"/>
          <p:cNvCxnSpPr>
            <a:endCxn id="41" idx="0"/>
          </p:cNvCxnSpPr>
          <p:nvPr/>
        </p:nvCxnSpPr>
        <p:spPr>
          <a:xfrm flipH="1">
            <a:off x="5535300" y="4207407"/>
            <a:ext cx="1894774" cy="143535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>
            <a:endCxn id="41" idx="4"/>
          </p:cNvCxnSpPr>
          <p:nvPr/>
        </p:nvCxnSpPr>
        <p:spPr>
          <a:xfrm flipH="1">
            <a:off x="6148204" y="4369308"/>
            <a:ext cx="1497893" cy="18658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타원 40"/>
          <p:cNvSpPr/>
          <p:nvPr/>
        </p:nvSpPr>
        <p:spPr>
          <a:xfrm rot="18841549">
            <a:off x="5657831" y="5512762"/>
            <a:ext cx="367842" cy="85240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5" name="그룹 44"/>
          <p:cNvGrpSpPr/>
          <p:nvPr/>
        </p:nvGrpSpPr>
        <p:grpSpPr>
          <a:xfrm rot="21081111" flipH="1">
            <a:off x="3243134" y="4386354"/>
            <a:ext cx="2230549" cy="2027762"/>
            <a:chOff x="2992403" y="5475199"/>
            <a:chExt cx="2230549" cy="2027762"/>
          </a:xfrm>
        </p:grpSpPr>
        <p:cxnSp>
          <p:nvCxnSpPr>
            <p:cNvPr id="48" name="직선 연결선 47"/>
            <p:cNvCxnSpPr>
              <a:endCxn id="50" idx="0"/>
            </p:cNvCxnSpPr>
            <p:nvPr/>
          </p:nvCxnSpPr>
          <p:spPr>
            <a:xfrm flipH="1">
              <a:off x="3112155" y="5475199"/>
              <a:ext cx="1894774" cy="1435355"/>
            </a:xfrm>
            <a:prstGeom prst="lin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직선 연결선 48"/>
            <p:cNvCxnSpPr>
              <a:endCxn id="50" idx="4"/>
            </p:cNvCxnSpPr>
            <p:nvPr/>
          </p:nvCxnSpPr>
          <p:spPr>
            <a:xfrm flipH="1">
              <a:off x="3725059" y="5637100"/>
              <a:ext cx="1497893" cy="1865861"/>
            </a:xfrm>
            <a:prstGeom prst="lin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타원 49"/>
            <p:cNvSpPr/>
            <p:nvPr/>
          </p:nvSpPr>
          <p:spPr>
            <a:xfrm rot="18841549">
              <a:off x="3234686" y="6780554"/>
              <a:ext cx="367842" cy="85240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6" name="Picture 8" descr="Phone ringing Free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92" y="5797181"/>
            <a:ext cx="591667" cy="59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번개 46"/>
          <p:cNvSpPr/>
          <p:nvPr/>
        </p:nvSpPr>
        <p:spPr>
          <a:xfrm rot="217556" flipH="1">
            <a:off x="1972326" y="4707311"/>
            <a:ext cx="767401" cy="848391"/>
          </a:xfrm>
          <a:prstGeom prst="lightningBolt">
            <a:avLst/>
          </a:prstGeom>
          <a:solidFill>
            <a:schemeClr val="bg1">
              <a:alpha val="65000"/>
            </a:scheme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번개 53"/>
          <p:cNvSpPr/>
          <p:nvPr/>
        </p:nvSpPr>
        <p:spPr>
          <a:xfrm rot="21088716">
            <a:off x="8204598" y="4330687"/>
            <a:ext cx="844312" cy="1097432"/>
          </a:xfrm>
          <a:prstGeom prst="lightningBolt">
            <a:avLst/>
          </a:prstGeom>
          <a:solidFill>
            <a:schemeClr val="bg1">
              <a:alpha val="65000"/>
            </a:scheme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5368871" y="6374321"/>
            <a:ext cx="481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UE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-70656" y="5890601"/>
            <a:ext cx="1803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NTN gateway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1026" name="Picture 2" descr="satellit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991" y="3728806"/>
            <a:ext cx="540717" cy="54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satellit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81599" y="4083206"/>
            <a:ext cx="540717" cy="54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lipart - Satellite Dish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978" y="5525259"/>
            <a:ext cx="749775" cy="74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Clipart - Satellite Dish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11742" y="5418932"/>
            <a:ext cx="749775" cy="74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9315329" y="5769688"/>
            <a:ext cx="1803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NTN gateway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cxnSp>
        <p:nvCxnSpPr>
          <p:cNvPr id="36" name="직선 화살표 연결선 35"/>
          <p:cNvCxnSpPr/>
          <p:nvPr/>
        </p:nvCxnSpPr>
        <p:spPr>
          <a:xfrm>
            <a:off x="1946267" y="6367414"/>
            <a:ext cx="735332" cy="791786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 flipH="1">
            <a:off x="8668123" y="6108242"/>
            <a:ext cx="457435" cy="879249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24" y="7265447"/>
            <a:ext cx="1154403" cy="981243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633460" y="7413986"/>
            <a:ext cx="180368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Core</a:t>
            </a:r>
          </a:p>
          <a:p>
            <a:pPr algn="ctr" latinLnBrk="1">
              <a:spcBef>
                <a:spcPct val="20000"/>
              </a:spcBef>
            </a:pPr>
            <a:r>
              <a:rPr lang="en-US" altLang="ko-KR" sz="16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Network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 flipH="1">
            <a:off x="6257778" y="7413986"/>
            <a:ext cx="1851025" cy="380357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화살표 연결선 45"/>
          <p:cNvCxnSpPr/>
          <p:nvPr/>
        </p:nvCxnSpPr>
        <p:spPr>
          <a:xfrm flipH="1" flipV="1">
            <a:off x="3296535" y="7389506"/>
            <a:ext cx="1517938" cy="429634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097696" y="7710014"/>
            <a:ext cx="1803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 err="1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gNB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26522" y="7681739"/>
            <a:ext cx="1803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600" dirty="0" err="1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gNB</a:t>
            </a:r>
            <a:endParaRPr lang="ko-KR" altLang="en-US" sz="16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236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 smtClean="0"/>
              <a:t>Support </a:t>
            </a:r>
            <a:r>
              <a:rPr lang="en-US" altLang="ko-KR" sz="2600" dirty="0"/>
              <a:t>CA and DC in NTN networks, including:</a:t>
            </a:r>
          </a:p>
          <a:p>
            <a:pPr lvl="1"/>
            <a:r>
              <a:rPr lang="en-US" altLang="ko-KR" sz="1900" b="0" dirty="0"/>
              <a:t>CA with LEO </a:t>
            </a:r>
            <a:r>
              <a:rPr lang="en-US" altLang="ko-KR" sz="1900" b="0" dirty="0" err="1"/>
              <a:t>PCell</a:t>
            </a:r>
            <a:r>
              <a:rPr lang="en-US" altLang="ko-KR" sz="1900" b="0" dirty="0"/>
              <a:t> + </a:t>
            </a:r>
            <a:r>
              <a:rPr lang="en-US" altLang="ko-KR" sz="1900" b="0" dirty="0" err="1"/>
              <a:t>SCell</a:t>
            </a:r>
            <a:r>
              <a:rPr lang="en-US" altLang="ko-KR" sz="1900" b="0" dirty="0"/>
              <a:t>: Increase data throughput</a:t>
            </a:r>
          </a:p>
          <a:p>
            <a:pPr lvl="1"/>
            <a:r>
              <a:rPr lang="en-US" altLang="ko-KR" sz="1900" b="0" dirty="0"/>
              <a:t>DC with GEO (MN</a:t>
            </a:r>
            <a:r>
              <a:rPr lang="en-US" altLang="ko-KR" sz="1900" b="0" dirty="0" smtClean="0"/>
              <a:t>) + LEO </a:t>
            </a:r>
            <a:r>
              <a:rPr lang="en-US" altLang="ko-KR" sz="1900" b="0" dirty="0"/>
              <a:t>(SN): MN manages UE mobility and MN takes role of data transmission</a:t>
            </a:r>
          </a:p>
          <a:p>
            <a:pPr lvl="1"/>
            <a:r>
              <a:rPr lang="en-US" altLang="ko-KR" sz="1900" b="0" dirty="0"/>
              <a:t>DC with LEO(MN</a:t>
            </a:r>
            <a:r>
              <a:rPr lang="en-US" altLang="ko-KR" sz="1900" b="0" dirty="0" smtClean="0"/>
              <a:t>) + LEO </a:t>
            </a:r>
            <a:r>
              <a:rPr lang="en-US" altLang="ko-KR" sz="1900" b="0" dirty="0"/>
              <a:t>(SN): Increase data throughput</a:t>
            </a:r>
          </a:p>
          <a:p>
            <a:pPr lvl="1"/>
            <a:r>
              <a:rPr lang="en-US" altLang="ko-KR" sz="1900" b="0" dirty="0"/>
              <a:t>DC with TN (MN) + NTN (SN): SN complements weak signal area of MN</a:t>
            </a:r>
          </a:p>
          <a:p>
            <a:endParaRPr lang="en-US" altLang="ko-KR" sz="2600" b="0" dirty="0" smtClean="0"/>
          </a:p>
          <a:p>
            <a:r>
              <a:rPr lang="en-US" altLang="ko-KR" sz="2600" dirty="0" smtClean="0"/>
              <a:t>Support regenerative </a:t>
            </a:r>
            <a:r>
              <a:rPr lang="en-US" altLang="ko-KR" sz="2600" dirty="0"/>
              <a:t>payload </a:t>
            </a:r>
            <a:r>
              <a:rPr lang="en-US" altLang="ko-KR" sz="2600" dirty="0" smtClean="0"/>
              <a:t>using inter-satellite </a:t>
            </a:r>
            <a:r>
              <a:rPr lang="en-US" altLang="ko-KR" sz="2600" dirty="0" smtClean="0"/>
              <a:t>link (</a:t>
            </a:r>
            <a:r>
              <a:rPr lang="en-US" altLang="ko-KR" sz="2600" dirty="0"/>
              <a:t>ISL) </a:t>
            </a:r>
            <a:r>
              <a:rPr lang="en-US" altLang="ko-KR" sz="2600" dirty="0" smtClean="0"/>
              <a:t>to </a:t>
            </a:r>
            <a:r>
              <a:rPr lang="en-US" altLang="ko-KR" sz="2600" dirty="0"/>
              <a:t>reduce signaling latency between </a:t>
            </a:r>
            <a:r>
              <a:rPr lang="en-US" altLang="ko-KR" sz="2600" dirty="0" smtClean="0"/>
              <a:t>satellites.</a:t>
            </a:r>
            <a:endParaRPr lang="en-US" altLang="ko-KR" sz="2600" dirty="0"/>
          </a:p>
          <a:p>
            <a:endParaRPr lang="en-US" altLang="ko-KR" dirty="0" smtClean="0"/>
          </a:p>
          <a:p>
            <a:pPr lvl="3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81337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27632</TotalTime>
  <Words>315</Words>
  <Application>Microsoft Office PowerPoint</Application>
  <PresentationFormat>사용자 지정</PresentationFormat>
  <Paragraphs>37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Enhancement for NTN</vt:lpstr>
      <vt:lpstr>Motivation</vt:lpstr>
      <vt:lpstr>Motivation</vt:lpstr>
      <vt:lpstr>Potential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</cp:lastModifiedBy>
  <cp:revision>2064</cp:revision>
  <dcterms:created xsi:type="dcterms:W3CDTF">2016-10-11T04:12:52Z</dcterms:created>
  <dcterms:modified xsi:type="dcterms:W3CDTF">2021-06-04T03:20:12Z</dcterms:modified>
</cp:coreProperties>
</file>