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6" r:id="rId2"/>
    <p:sldId id="273" r:id="rId3"/>
    <p:sldId id="275" r:id="rId4"/>
    <p:sldId id="274" r:id="rId5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A50034"/>
    <a:srgbClr val="E46C0A"/>
    <a:srgbClr val="6B6B6B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116" d="100"/>
          <a:sy n="116" d="100"/>
        </p:scale>
        <p:origin x="108" y="456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RWS-210229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RWS-210229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Inter-UE duplication avoidance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600" b="0" dirty="0"/>
              <a:t>In an automated system, e.g., smart factory/city, transport/logistic system, in order to achieve higher </a:t>
            </a:r>
            <a:r>
              <a:rPr lang="en-US" altLang="ko-KR" sz="2600" b="0" dirty="0" smtClean="0"/>
              <a:t>reliability, multiple </a:t>
            </a:r>
            <a:r>
              <a:rPr lang="en-US" altLang="ko-KR" sz="2600" b="0" dirty="0"/>
              <a:t>UEs </a:t>
            </a:r>
            <a:r>
              <a:rPr lang="en-US" altLang="ko-KR" sz="2600" b="0" dirty="0" smtClean="0"/>
              <a:t>will be given to the same mission, e.g., monitoring/detecting/report object/problem.</a:t>
            </a:r>
          </a:p>
          <a:p>
            <a:endParaRPr lang="en-US" altLang="ko-KR" sz="2600" b="0" dirty="0"/>
          </a:p>
          <a:p>
            <a:endParaRPr lang="en-US" altLang="ko-KR" sz="2600" b="0" dirty="0" smtClean="0"/>
          </a:p>
          <a:p>
            <a:endParaRPr lang="en-US" altLang="ko-KR" sz="2600" b="0" dirty="0" smtClean="0"/>
          </a:p>
          <a:p>
            <a:endParaRPr lang="en-US" altLang="ko-KR" sz="2600" b="0" dirty="0" smtClean="0"/>
          </a:p>
          <a:p>
            <a:endParaRPr lang="en-US" altLang="ko-KR" sz="2600" b="0" dirty="0"/>
          </a:p>
          <a:p>
            <a:r>
              <a:rPr lang="en-US" altLang="ko-KR" sz="2600" b="0" dirty="0" smtClean="0"/>
              <a:t>The UEs, involved in the same mission, will transmit </a:t>
            </a:r>
            <a:r>
              <a:rPr lang="en-US" altLang="ko-KR" sz="2600" b="0" dirty="0"/>
              <a:t>the same message/information for the same event which occurs at the same </a:t>
            </a:r>
            <a:r>
              <a:rPr lang="en-US" altLang="ko-KR" sz="2600" b="0" dirty="0" smtClean="0"/>
              <a:t>time.</a:t>
            </a:r>
            <a:endParaRPr lang="en-US" altLang="ko-KR" sz="2600" b="0" dirty="0"/>
          </a:p>
          <a:p>
            <a:r>
              <a:rPr lang="en-US" altLang="ko-KR" sz="2600" b="0" dirty="0" smtClean="0"/>
              <a:t>It is expected that very large size of high quality image/video is more widely used in real world due to improved signal processing ability with the help of AI or ML algorithm. </a:t>
            </a:r>
          </a:p>
          <a:p>
            <a:r>
              <a:rPr lang="en-US" altLang="ko-KR" sz="2600" b="0" dirty="0" smtClean="0"/>
              <a:t>Redundant transmission of such large file </a:t>
            </a:r>
            <a:r>
              <a:rPr lang="en-US" altLang="ko-KR" sz="2600" b="0" dirty="0"/>
              <a:t>would cause huge waste of radio </a:t>
            </a:r>
            <a:r>
              <a:rPr lang="en-US" altLang="ko-KR" sz="2600" b="0" dirty="0" smtClean="0"/>
              <a:t>resource.</a:t>
            </a:r>
            <a:endParaRPr lang="en-US" altLang="ko-KR" sz="2600" b="0" dirty="0"/>
          </a:p>
        </p:txBody>
      </p:sp>
      <p:grpSp>
        <p:nvGrpSpPr>
          <p:cNvPr id="15" name="그룹 14"/>
          <p:cNvGrpSpPr/>
          <p:nvPr/>
        </p:nvGrpSpPr>
        <p:grpSpPr>
          <a:xfrm>
            <a:off x="1971066" y="2630066"/>
            <a:ext cx="7921192" cy="1590538"/>
            <a:chOff x="1971066" y="3206130"/>
            <a:chExt cx="7921192" cy="1590538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3063441" y="3206130"/>
              <a:ext cx="6828817" cy="1590538"/>
            </a:xfrm>
            <a:prstGeom prst="roundRect">
              <a:avLst>
                <a:gd name="adj" fmla="val 11190"/>
              </a:avLst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1971066" y="3206130"/>
              <a:ext cx="855638" cy="1590538"/>
            </a:xfrm>
            <a:prstGeom prst="roundRect">
              <a:avLst>
                <a:gd name="adj" fmla="val 17253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73079" y="3831343"/>
              <a:ext cx="1091895" cy="618560"/>
            </a:xfrm>
            <a:prstGeom prst="rect">
              <a:avLst/>
            </a:prstGeom>
          </p:spPr>
        </p:pic>
        <p:pic>
          <p:nvPicPr>
            <p:cNvPr id="5" name="Picture 4" descr="Crane Work Stock Illustrations – 18,835 Crane Work Stock Illustrations,  Vectors &amp; Clipart - Dreamstim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2996" y="3309038"/>
              <a:ext cx="1504854" cy="1337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ree Airport emoticons, Airport icon | Free-Emoticons.com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031" y="3402631"/>
              <a:ext cx="1075734" cy="1075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" descr="Conveyor Vector Illustration. Isometric Industrial Production.. Royalty  Free Cliparts, Vectors, And Stock Illustration. Image 52072208.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5" t="22093" r="9871" b="21805"/>
            <a:stretch/>
          </p:blipFill>
          <p:spPr bwMode="auto">
            <a:xfrm>
              <a:off x="3238266" y="3567615"/>
              <a:ext cx="1416959" cy="953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89471" y="3475165"/>
              <a:ext cx="393975" cy="24940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89471" y="3693372"/>
              <a:ext cx="393975" cy="249400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89471" y="4113454"/>
              <a:ext cx="393975" cy="249400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89471" y="4335857"/>
              <a:ext cx="393975" cy="249400"/>
            </a:xfrm>
            <a:prstGeom prst="rect">
              <a:avLst/>
            </a:prstGeom>
          </p:spPr>
        </p:pic>
        <p:sp>
          <p:nvSpPr>
            <p:cNvPr id="12" name="직사각형 11"/>
            <p:cNvSpPr/>
            <p:nvPr/>
          </p:nvSpPr>
          <p:spPr>
            <a:xfrm rot="5400000">
              <a:off x="2260551" y="3867309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dirty="0" smtClean="0"/>
                <a:t>…</a:t>
              </a:r>
              <a:endParaRPr lang="ko-KR" alt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261684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altLang="ko-KR" sz="2600" b="0" dirty="0" smtClean="0"/>
          </a:p>
          <a:p>
            <a:endParaRPr lang="en-US" altLang="ko-KR" sz="2600" b="0" dirty="0"/>
          </a:p>
          <a:p>
            <a:endParaRPr lang="en-US" altLang="ko-KR" sz="2600" b="0" dirty="0" smtClean="0"/>
          </a:p>
          <a:p>
            <a:endParaRPr lang="en-US" altLang="ko-KR" sz="2600" b="0" dirty="0"/>
          </a:p>
          <a:p>
            <a:endParaRPr lang="en-US" altLang="ko-KR" sz="2600" b="0" dirty="0" smtClean="0"/>
          </a:p>
          <a:p>
            <a:endParaRPr lang="en-US" altLang="ko-KR" sz="2600" b="0" dirty="0"/>
          </a:p>
          <a:p>
            <a:endParaRPr lang="en-US" altLang="ko-KR" sz="2600" b="0" dirty="0" smtClean="0"/>
          </a:p>
          <a:p>
            <a:endParaRPr lang="en-US" altLang="ko-KR" sz="2600" b="0" dirty="0" smtClean="0"/>
          </a:p>
          <a:p>
            <a:endParaRPr lang="en-US" altLang="ko-KR" sz="2600" b="0" dirty="0"/>
          </a:p>
          <a:p>
            <a:endParaRPr lang="en-US" altLang="ko-KR" sz="2600" b="0" dirty="0" smtClean="0"/>
          </a:p>
          <a:p>
            <a:endParaRPr lang="en-US" altLang="ko-KR" sz="2600" b="0" dirty="0" smtClean="0"/>
          </a:p>
          <a:p>
            <a:r>
              <a:rPr lang="en-US" altLang="ko-KR" sz="2600" b="0" dirty="0" smtClean="0"/>
              <a:t>Further, transmission of the same information/message, which the NW already knows, only delays the transmission of the next message/information, which is not desirable for e.g., urgent detection of sequential problem.</a:t>
            </a:r>
          </a:p>
          <a:p>
            <a:endParaRPr lang="en-US" altLang="ko-KR" sz="2600" b="0" dirty="0"/>
          </a:p>
          <a:p>
            <a:r>
              <a:rPr lang="en-US" altLang="ko-KR" sz="2600" b="0" dirty="0" smtClean="0"/>
              <a:t>Therefore, redundant </a:t>
            </a:r>
            <a:r>
              <a:rPr lang="en-US" altLang="ko-KR" sz="2600" b="0" dirty="0"/>
              <a:t>transmission of the same message/information from multiple UEs for a same </a:t>
            </a:r>
            <a:r>
              <a:rPr lang="en-US" altLang="ko-KR" sz="2600" b="0" dirty="0" smtClean="0"/>
              <a:t>event should be minimized as much as possible.</a:t>
            </a:r>
            <a:endParaRPr lang="en-US" altLang="ko-KR" sz="2600" b="0" dirty="0"/>
          </a:p>
        </p:txBody>
      </p:sp>
      <p:grpSp>
        <p:nvGrpSpPr>
          <p:cNvPr id="4" name="그룹 3"/>
          <p:cNvGrpSpPr/>
          <p:nvPr/>
        </p:nvGrpSpPr>
        <p:grpSpPr>
          <a:xfrm>
            <a:off x="1835613" y="1554424"/>
            <a:ext cx="7408574" cy="3595922"/>
            <a:chOff x="5922621" y="2192780"/>
            <a:chExt cx="7969717" cy="3868286"/>
          </a:xfrm>
        </p:grpSpPr>
        <p:sp>
          <p:nvSpPr>
            <p:cNvPr id="5" name="직사각형 4"/>
            <p:cNvSpPr/>
            <p:nvPr/>
          </p:nvSpPr>
          <p:spPr>
            <a:xfrm>
              <a:off x="5922621" y="2192780"/>
              <a:ext cx="7969717" cy="386828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7059" y="4054625"/>
              <a:ext cx="393975" cy="2494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92570" y="4181524"/>
              <a:ext cx="393975" cy="249400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99571" y="4054625"/>
              <a:ext cx="393975" cy="24940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27854" y="4179325"/>
              <a:ext cx="393975" cy="249400"/>
            </a:xfrm>
            <a:prstGeom prst="rect">
              <a:avLst/>
            </a:prstGeom>
          </p:spPr>
        </p:pic>
        <p:pic>
          <p:nvPicPr>
            <p:cNvPr id="10" name="Picture 2" descr="Production Line Isometric 3D Concept Set Stock Illustration - Illustration  of conveyor, controlled: 13204646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78" r="1586" b="54562"/>
            <a:stretch/>
          </p:blipFill>
          <p:spPr bwMode="auto">
            <a:xfrm>
              <a:off x="8002495" y="4322788"/>
              <a:ext cx="3654620" cy="1448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3199" y="4351724"/>
              <a:ext cx="393975" cy="249400"/>
            </a:xfrm>
            <a:prstGeom prst="rect">
              <a:avLst/>
            </a:prstGeom>
          </p:spPr>
        </p:pic>
        <p:pic>
          <p:nvPicPr>
            <p:cNvPr id="12" name="Picture 6" descr="Free Vector | Robot icons s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89" t="30797" r="49446" b="55145"/>
            <a:stretch/>
          </p:blipFill>
          <p:spPr bwMode="auto">
            <a:xfrm>
              <a:off x="10386336" y="2883840"/>
              <a:ext cx="823565" cy="506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직사각형 12"/>
            <p:cNvSpPr/>
            <p:nvPr/>
          </p:nvSpPr>
          <p:spPr>
            <a:xfrm>
              <a:off x="8198644" y="3847188"/>
              <a:ext cx="596638" cy="25391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Event1</a:t>
              </a:r>
              <a:endPara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  <p:sp>
          <p:nvSpPr>
            <p:cNvPr id="14" name="자유형 13"/>
            <p:cNvSpPr/>
            <p:nvPr/>
          </p:nvSpPr>
          <p:spPr>
            <a:xfrm rot="20520303">
              <a:off x="8593129" y="3168216"/>
              <a:ext cx="1687850" cy="275639"/>
            </a:xfrm>
            <a:custGeom>
              <a:avLst/>
              <a:gdLst>
                <a:gd name="connsiteX0" fmla="*/ 0 w 3931920"/>
                <a:gd name="connsiteY0" fmla="*/ 682748 h 682748"/>
                <a:gd name="connsiteX1" fmla="*/ 1965960 w 3931920"/>
                <a:gd name="connsiteY1" fmla="*/ 4568 h 682748"/>
                <a:gd name="connsiteX2" fmla="*/ 3931920 w 3931920"/>
                <a:gd name="connsiteY2" fmla="*/ 438908 h 68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31920" h="682748">
                  <a:moveTo>
                    <a:pt x="0" y="682748"/>
                  </a:moveTo>
                  <a:cubicBezTo>
                    <a:pt x="655320" y="363978"/>
                    <a:pt x="1310640" y="45208"/>
                    <a:pt x="1965960" y="4568"/>
                  </a:cubicBezTo>
                  <a:cubicBezTo>
                    <a:pt x="2621280" y="-36072"/>
                    <a:pt x="3276600" y="201418"/>
                    <a:pt x="3931920" y="438908"/>
                  </a:cubicBezTo>
                </a:path>
              </a:pathLst>
            </a:custGeom>
            <a:noFill/>
            <a:ln w="12700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8732403" y="3979000"/>
              <a:ext cx="596638" cy="25391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Event1</a:t>
              </a:r>
              <a:endPara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9344091" y="3850958"/>
              <a:ext cx="1133288" cy="2648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Event1, Event2</a:t>
              </a:r>
              <a:endPara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 rot="20105700">
              <a:off x="8865437" y="3312476"/>
              <a:ext cx="1562128" cy="275639"/>
            </a:xfrm>
            <a:custGeom>
              <a:avLst/>
              <a:gdLst>
                <a:gd name="connsiteX0" fmla="*/ 0 w 3931920"/>
                <a:gd name="connsiteY0" fmla="*/ 682748 h 682748"/>
                <a:gd name="connsiteX1" fmla="*/ 1965960 w 3931920"/>
                <a:gd name="connsiteY1" fmla="*/ 4568 h 682748"/>
                <a:gd name="connsiteX2" fmla="*/ 3931920 w 3931920"/>
                <a:gd name="connsiteY2" fmla="*/ 438908 h 68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31920" h="682748">
                  <a:moveTo>
                    <a:pt x="0" y="682748"/>
                  </a:moveTo>
                  <a:cubicBezTo>
                    <a:pt x="655320" y="363978"/>
                    <a:pt x="1310640" y="45208"/>
                    <a:pt x="1965960" y="4568"/>
                  </a:cubicBezTo>
                  <a:cubicBezTo>
                    <a:pt x="2621280" y="-36072"/>
                    <a:pt x="3276600" y="201418"/>
                    <a:pt x="3931920" y="438908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자유형 17"/>
            <p:cNvSpPr/>
            <p:nvPr/>
          </p:nvSpPr>
          <p:spPr>
            <a:xfrm rot="19548577">
              <a:off x="9491753" y="3447315"/>
              <a:ext cx="1061560" cy="173637"/>
            </a:xfrm>
            <a:custGeom>
              <a:avLst/>
              <a:gdLst>
                <a:gd name="connsiteX0" fmla="*/ 0 w 3931920"/>
                <a:gd name="connsiteY0" fmla="*/ 682748 h 682748"/>
                <a:gd name="connsiteX1" fmla="*/ 1965960 w 3931920"/>
                <a:gd name="connsiteY1" fmla="*/ 4568 h 682748"/>
                <a:gd name="connsiteX2" fmla="*/ 3931920 w 3931920"/>
                <a:gd name="connsiteY2" fmla="*/ 438908 h 68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31920" h="682748">
                  <a:moveTo>
                    <a:pt x="0" y="682748"/>
                  </a:moveTo>
                  <a:cubicBezTo>
                    <a:pt x="655320" y="363978"/>
                    <a:pt x="1310640" y="45208"/>
                    <a:pt x="1965960" y="4568"/>
                  </a:cubicBezTo>
                  <a:cubicBezTo>
                    <a:pt x="2621280" y="-36072"/>
                    <a:pt x="3276600" y="201418"/>
                    <a:pt x="3931920" y="438908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11315896" y="2736078"/>
              <a:ext cx="2021150" cy="7615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lvl="0"/>
              <a:r>
                <a:rPr lang="en-US" altLang="ko-KR" sz="1000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Cam1/Event1: Thank </a:t>
              </a:r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you </a:t>
              </a:r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  <a:sym typeface="Wingdings" panose="05000000000000000000" pitchFamily="2" charset="2"/>
                </a:rPr>
                <a:t></a:t>
              </a:r>
              <a:endPara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  <a:p>
              <a:pPr lvl="0"/>
              <a:r>
                <a:rPr lang="en-US" altLang="ko-KR" sz="1000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Cam2/Event1: I knew it!</a:t>
              </a:r>
            </a:p>
            <a:p>
              <a:pPr lvl="0"/>
              <a:r>
                <a:rPr lang="en-US" altLang="ko-KR" sz="1000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Cam3/Event1: I knew it</a:t>
              </a:r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!!</a:t>
              </a:r>
            </a:p>
            <a:p>
              <a:pPr lvl="0"/>
              <a:r>
                <a:rPr lang="en-US" altLang="ko-KR" sz="1000" dirty="0" smtClean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Cam3/Event2: It’s late!</a:t>
              </a:r>
              <a:endPara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9186545" y="3397296"/>
              <a:ext cx="1033332" cy="40011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lvl="0" algn="ctr"/>
              <a:r>
                <a:rPr lang="en-US" altLang="ko-KR" sz="1000" b="1" dirty="0" smtClean="0">
                  <a:solidFill>
                    <a:srgbClr val="FFFF00"/>
                  </a:solidFill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Unnecessary Redundant </a:t>
              </a:r>
              <a:r>
                <a:rPr lang="en-US" altLang="ko-KR" sz="1000" b="1" dirty="0" err="1" smtClean="0">
                  <a:solidFill>
                    <a:srgbClr val="FFFF00"/>
                  </a:solidFill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tx</a:t>
              </a:r>
              <a:endParaRPr lang="en-US" altLang="ko-KR" sz="1000" b="1" dirty="0">
                <a:solidFill>
                  <a:srgbClr val="FFFF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534266" y="2809497"/>
              <a:ext cx="1000432" cy="400110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566738" indent="-16033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1138238" indent="-323850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709738" indent="-485775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2281238" indent="-649288" algn="l" defTabSz="1138238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lvl="0" algn="ctr"/>
              <a:r>
                <a:rPr lang="en-US" altLang="ko-KR" sz="1000" b="1" dirty="0" smtClean="0">
                  <a:solidFill>
                    <a:srgbClr val="FFFF00"/>
                  </a:solidFill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Successfully transmitted</a:t>
              </a:r>
              <a:endParaRPr lang="en-US" altLang="ko-KR" sz="1000" b="1" dirty="0">
                <a:solidFill>
                  <a:srgbClr val="FFFF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85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0" dirty="0" smtClean="0"/>
              <a:t>In order to minimize the redundant transmission of the same message/information between the UEs, who are involved in the same mission, the potential enhancement area includes,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How to inform the UEs in the same group that the transmission of a message/information for a certain event is necessary or not.</a:t>
            </a:r>
          </a:p>
          <a:p>
            <a:pPr lvl="2"/>
            <a:r>
              <a:rPr lang="en-US" altLang="ko-KR" dirty="0" smtClean="0"/>
              <a:t>Evaluate which layer is suitable for handling this feedback.</a:t>
            </a:r>
          </a:p>
          <a:p>
            <a:pPr lvl="2"/>
            <a:r>
              <a:rPr lang="en-US" altLang="ko-KR" dirty="0"/>
              <a:t>Evaluate </a:t>
            </a:r>
            <a:r>
              <a:rPr lang="en-US" altLang="ko-KR" dirty="0" smtClean="0"/>
              <a:t>which information should be provided with this feedback.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How to avoid transmission of a message/information for a certain event if that is informed not necessary?</a:t>
            </a:r>
          </a:p>
          <a:p>
            <a:pPr lvl="2"/>
            <a:r>
              <a:rPr lang="en-US" altLang="ko-KR" dirty="0" smtClean="0"/>
              <a:t>Introduce a layer2 mechanism to avoid redundant transmission based on the feedback. </a:t>
            </a:r>
          </a:p>
          <a:p>
            <a:pPr lvl="3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31410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27615</TotalTime>
  <Words>310</Words>
  <Application>Microsoft Office PowerPoint</Application>
  <PresentationFormat>사용자 지정</PresentationFormat>
  <Paragraphs>47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LG스마트체 Bold</vt:lpstr>
      <vt:lpstr>LG스마트체 Regular</vt:lpstr>
      <vt:lpstr>굴림</vt:lpstr>
      <vt:lpstr>맑은 고딕</vt:lpstr>
      <vt:lpstr>Arial</vt:lpstr>
      <vt:lpstr>Wingdings</vt:lpstr>
      <vt:lpstr>Office 테마</vt:lpstr>
      <vt:lpstr>Inter-UE duplication avoidance</vt:lpstr>
      <vt:lpstr>Motivation</vt:lpstr>
      <vt:lpstr>Motivation</vt:lpstr>
      <vt:lpstr>Potential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LG, SunYoung</cp:lastModifiedBy>
  <cp:revision>2059</cp:revision>
  <dcterms:created xsi:type="dcterms:W3CDTF">2016-10-11T04:12:52Z</dcterms:created>
  <dcterms:modified xsi:type="dcterms:W3CDTF">2021-06-04T01:18:12Z</dcterms:modified>
</cp:coreProperties>
</file>