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76" r:id="rId2"/>
    <p:sldId id="273" r:id="rId3"/>
    <p:sldId id="275" r:id="rId4"/>
    <p:sldId id="274" r:id="rId5"/>
  </p:sldIdLst>
  <p:sldSz cx="11431588"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p15:clr>
            <a:srgbClr val="A4A3A4"/>
          </p15:clr>
        </p15:guide>
        <p15:guide id="2" pos="36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A6"/>
    <a:srgbClr val="A50034"/>
    <a:srgbClr val="E46C0A"/>
    <a:srgbClr val="6B6B6B"/>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64" autoAdjust="0"/>
    <p:restoredTop sz="22581" autoAdjust="0"/>
  </p:normalViewPr>
  <p:slideViewPr>
    <p:cSldViewPr>
      <p:cViewPr varScale="1">
        <p:scale>
          <a:sx n="93" d="100"/>
          <a:sy n="93" d="100"/>
        </p:scale>
        <p:origin x="1512" y="102"/>
      </p:cViewPr>
      <p:guideLst>
        <p:guide orient="horz" pos="2700"/>
        <p:guide pos="3601"/>
      </p:guideLst>
    </p:cSldViewPr>
  </p:slideViewPr>
  <p:notesTextViewPr>
    <p:cViewPr>
      <p:scale>
        <a:sx n="100" d="100"/>
        <a:sy n="100" d="100"/>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2021-06-04</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smtClean="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963266" y="2342034"/>
            <a:ext cx="971685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dirty="0" smtClean="0"/>
              <a:t>마스터 제목 스타일 편집</a:t>
            </a:r>
            <a:endParaRPr lang="ko-KR" altLang="en-US" dirty="0"/>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2021-06-04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sp>
        <p:nvSpPr>
          <p:cNvPr id="8" name="직사각형 7"/>
          <p:cNvSpPr/>
          <p:nvPr userDrawn="1"/>
        </p:nvSpPr>
        <p:spPr>
          <a:xfrm>
            <a:off x="144810" y="181794"/>
            <a:ext cx="5715000"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 Rel-18 workshop</a:t>
            </a:r>
          </a:p>
          <a:p>
            <a:r>
              <a:rPr lang="en-US" altLang="ko-KR" b="1" i="1" dirty="0" smtClean="0">
                <a:solidFill>
                  <a:srgbClr val="6B6B6B"/>
                </a:solidFill>
                <a:latin typeface="Arial" panose="020B0604020202020204" pitchFamily="34" charset="0"/>
                <a:cs typeface="Arial" panose="020B0604020202020204" pitchFamily="34" charset="0"/>
              </a:rPr>
              <a:t>Electronic Meeting, June 28 - July 2, 2021</a:t>
            </a:r>
            <a:endParaRPr lang="en-US" altLang="ko-KR" b="1" i="1" dirty="0">
              <a:solidFill>
                <a:srgbClr val="6B6B6B"/>
              </a:solidFill>
              <a:latin typeface="Arial" panose="020B0604020202020204" pitchFamily="34" charset="0"/>
              <a:cs typeface="Arial" panose="020B0604020202020204" pitchFamily="34" charset="0"/>
            </a:endParaRPr>
          </a:p>
        </p:txBody>
      </p:sp>
      <p:sp>
        <p:nvSpPr>
          <p:cNvPr id="10" name="직사각형 9"/>
          <p:cNvSpPr/>
          <p:nvPr userDrawn="1"/>
        </p:nvSpPr>
        <p:spPr>
          <a:xfrm>
            <a:off x="8380090" y="236606"/>
            <a:ext cx="2906688"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RWS-210228</a:t>
            </a:r>
            <a:endParaRPr lang="en-US" altLang="ko-KR" sz="2400" b="1" i="1" dirty="0">
              <a:solidFill>
                <a:srgbClr val="6B6B6B"/>
              </a:solidFill>
              <a:latin typeface="Arial" panose="020B0604020202020204" pitchFamily="34" charset="0"/>
              <a:cs typeface="Arial" panose="020B0604020202020204" pitchFamily="34" charset="0"/>
            </a:endParaRPr>
          </a:p>
        </p:txBody>
      </p:sp>
      <p:cxnSp>
        <p:nvCxnSpPr>
          <p:cNvPr id="11" name="직선 연결선 10"/>
          <p:cNvCxnSpPr/>
          <p:nvPr userDrawn="1"/>
        </p:nvCxnSpPr>
        <p:spPr>
          <a:xfrm>
            <a:off x="963266" y="4494857"/>
            <a:ext cx="9793088"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963266" y="4422849"/>
            <a:ext cx="9793088"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4050018" y="4860606"/>
            <a:ext cx="333155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5175794" y="-5175792"/>
            <a:ext cx="1080000" cy="11431588"/>
          </a:xfrm>
          <a:prstGeom prst="rect">
            <a:avLst/>
          </a:prstGeom>
          <a:solidFill>
            <a:srgbClr val="A50034"/>
          </a:solidFill>
          <a:ln>
            <a:noFill/>
          </a:ln>
          <a:extLst/>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571500" y="80268"/>
            <a:ext cx="10288588"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smtClean="0"/>
              <a:t>마스터 제목 스타일 편집</a:t>
            </a:r>
            <a:endParaRPr lang="ko-KR" altLang="en-US"/>
          </a:p>
        </p:txBody>
      </p:sp>
      <p:sp>
        <p:nvSpPr>
          <p:cNvPr id="3" name="내용 개체 틀 2"/>
          <p:cNvSpPr>
            <a:spLocks noGrp="1"/>
          </p:cNvSpPr>
          <p:nvPr>
            <p:ph idx="1"/>
          </p:nvPr>
        </p:nvSpPr>
        <p:spPr>
          <a:xfrm>
            <a:off x="571500" y="1333922"/>
            <a:ext cx="10288588"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2021-06-04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a:p>
        </p:txBody>
      </p:sp>
      <p:sp>
        <p:nvSpPr>
          <p:cNvPr id="9" name="직사각형 8"/>
          <p:cNvSpPr/>
          <p:nvPr userDrawn="1"/>
        </p:nvSpPr>
        <p:spPr>
          <a:xfrm>
            <a:off x="72802" y="8273112"/>
            <a:ext cx="5715000" cy="261610"/>
          </a:xfrm>
          <a:prstGeom prst="rect">
            <a:avLst/>
          </a:prstGeom>
        </p:spPr>
        <p:txBody>
          <a:bodyPr>
            <a:spAutoFit/>
          </a:bodyPr>
          <a:lstStyle/>
          <a:p>
            <a:pPr algn="l"/>
            <a:r>
              <a:rPr lang="en-US" altLang="ko-KR" sz="1100" b="1" i="1" dirty="0" smtClean="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RWS-210228</a:t>
            </a:r>
            <a:endParaRPr lang="ko-KR" altLang="en-US" sz="1100" b="1" i="1">
              <a:solidFill>
                <a:srgbClr val="A50034"/>
              </a:solidFill>
              <a:latin typeface="Arial" panose="020B0604020202020204" pitchFamily="34" charset="0"/>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903017" y="5508627"/>
            <a:ext cx="971685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903017" y="3633392"/>
            <a:ext cx="971685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2021-06-04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571500" y="342900"/>
            <a:ext cx="10288588"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smtClean="0"/>
              <a:t>마스터 제목 스타일 편집</a:t>
            </a:r>
          </a:p>
        </p:txBody>
      </p:sp>
      <p:sp>
        <p:nvSpPr>
          <p:cNvPr id="1027" name="텍스트 개체 틀 2"/>
          <p:cNvSpPr>
            <a:spLocks noGrp="1"/>
          </p:cNvSpPr>
          <p:nvPr>
            <p:ph type="body" idx="1"/>
          </p:nvPr>
        </p:nvSpPr>
        <p:spPr bwMode="auto">
          <a:xfrm>
            <a:off x="571500" y="1549946"/>
            <a:ext cx="10288588"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p>
        </p:txBody>
      </p:sp>
      <p:sp>
        <p:nvSpPr>
          <p:cNvPr id="4" name="날짜 개체 틀 3"/>
          <p:cNvSpPr>
            <a:spLocks noGrp="1"/>
          </p:cNvSpPr>
          <p:nvPr>
            <p:ph type="dt" sz="half" idx="2"/>
          </p:nvPr>
        </p:nvSpPr>
        <p:spPr>
          <a:xfrm>
            <a:off x="571500" y="7945438"/>
            <a:ext cx="2667000"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2021-06-04</a:t>
            </a:fld>
            <a:endParaRPr lang="ko-KR" altLang="en-US"/>
          </a:p>
        </p:txBody>
      </p:sp>
      <p:sp>
        <p:nvSpPr>
          <p:cNvPr id="5" name="바닥글 개체 틀 4"/>
          <p:cNvSpPr>
            <a:spLocks noGrp="1"/>
          </p:cNvSpPr>
          <p:nvPr>
            <p:ph type="ftr" sz="quarter" idx="3"/>
          </p:nvPr>
        </p:nvSpPr>
        <p:spPr>
          <a:xfrm>
            <a:off x="3905250" y="7945438"/>
            <a:ext cx="3621088"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8193088" y="7945438"/>
            <a:ext cx="2667000"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8" name="직사각형 7"/>
          <p:cNvSpPr/>
          <p:nvPr userDrawn="1"/>
        </p:nvSpPr>
        <p:spPr>
          <a:xfrm>
            <a:off x="5571778" y="8271824"/>
            <a:ext cx="5715000" cy="261610"/>
          </a:xfrm>
          <a:prstGeom prst="rect">
            <a:avLst/>
          </a:prstGeom>
        </p:spPr>
        <p:txBody>
          <a:bodyPr>
            <a:spAutoFit/>
          </a:bodyPr>
          <a:lstStyle/>
          <a:p>
            <a:pPr algn="r"/>
            <a:r>
              <a:rPr lang="en-US" altLang="ko-KR" sz="1100" dirty="0" smtClean="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Copyright 2021. LG Electronics Inc. All rights reserved. </a:t>
            </a:r>
            <a:endParaRPr lang="ko-KR" altLang="en-US" sz="1100">
              <a:solidFill>
                <a:srgbClr val="A50034"/>
              </a:solidFill>
              <a:latin typeface="Arial" panose="020B0604020202020204" pitchFamily="34" charset="0"/>
              <a:ea typeface="LG스마트체 Regular" panose="020B0600000101010101" pitchFamily="50" charset="-127"/>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Factory IAB</a:t>
            </a:r>
            <a:endParaRPr lang="ko-KR" altLang="en-US"/>
          </a:p>
        </p:txBody>
      </p:sp>
    </p:spTree>
    <p:extLst>
      <p:ext uri="{BB962C8B-B14F-4D97-AF65-F5344CB8AC3E}">
        <p14:creationId xmlns:p14="http://schemas.microsoft.com/office/powerpoint/2010/main" val="3289268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Motivation</a:t>
            </a:r>
            <a:endParaRPr lang="ko-KR" altLang="en-US"/>
          </a:p>
        </p:txBody>
      </p:sp>
      <p:sp>
        <p:nvSpPr>
          <p:cNvPr id="3" name="내용 개체 틀 2"/>
          <p:cNvSpPr>
            <a:spLocks noGrp="1"/>
          </p:cNvSpPr>
          <p:nvPr>
            <p:ph idx="1"/>
          </p:nvPr>
        </p:nvSpPr>
        <p:spPr/>
        <p:txBody>
          <a:bodyPr>
            <a:normAutofit/>
          </a:bodyPr>
          <a:lstStyle/>
          <a:p>
            <a:r>
              <a:rPr lang="en-US" altLang="ko-KR" dirty="0"/>
              <a:t>New market demands for a private network is growing</a:t>
            </a:r>
          </a:p>
          <a:p>
            <a:pPr lvl="1"/>
            <a:r>
              <a:rPr lang="en-US" altLang="ko-KR" sz="2400" dirty="0"/>
              <a:t>More diverse and stringent requirements are expected.</a:t>
            </a:r>
          </a:p>
          <a:p>
            <a:pPr lvl="1"/>
            <a:r>
              <a:rPr lang="en-US" altLang="ko-KR" sz="2400" dirty="0"/>
              <a:t>Deploying wired backhaul within a private network is cost inefficient and inflexible, thus IAB would be considered.</a:t>
            </a:r>
          </a:p>
          <a:p>
            <a:endParaRPr lang="en-US" altLang="ko-KR" dirty="0"/>
          </a:p>
          <a:p>
            <a:r>
              <a:rPr lang="en-US" altLang="ko-KR" dirty="0"/>
              <a:t>However, IAB Rel-16/17 mainly designed for wide-area IAB node to support of wireless backhaul and relay links without the need for densifying the wired transport infrastructure</a:t>
            </a:r>
          </a:p>
          <a:p>
            <a:pPr lvl="1"/>
            <a:r>
              <a:rPr lang="en-US" altLang="ko-KR" sz="2400" dirty="0"/>
              <a:t>Focus on basic procedures and providing general performance.</a:t>
            </a:r>
          </a:p>
          <a:p>
            <a:pPr lvl="1"/>
            <a:r>
              <a:rPr lang="en-US" altLang="ko-KR" sz="2400" dirty="0"/>
              <a:t>Fixed or limited mobility is considered.</a:t>
            </a:r>
          </a:p>
          <a:p>
            <a:endParaRPr lang="en-US" altLang="ko-KR" dirty="0"/>
          </a:p>
          <a:p>
            <a:r>
              <a:rPr lang="en-US" altLang="ko-KR" dirty="0">
                <a:solidFill>
                  <a:srgbClr val="FF0000"/>
                </a:solidFill>
              </a:rPr>
              <a:t>IAB Rel-16/17 has limitations to satisfy new market demands for a private network.</a:t>
            </a:r>
            <a:endParaRPr lang="ko-KR" altLang="en-US" dirty="0">
              <a:solidFill>
                <a:srgbClr val="FF0000"/>
              </a:solidFill>
            </a:endParaRPr>
          </a:p>
        </p:txBody>
      </p:sp>
    </p:spTree>
    <p:extLst>
      <p:ext uri="{BB962C8B-B14F-4D97-AF65-F5344CB8AC3E}">
        <p14:creationId xmlns:p14="http://schemas.microsoft.com/office/powerpoint/2010/main" val="2616841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Motivation</a:t>
            </a:r>
            <a:endParaRPr lang="ko-KR" altLang="en-US"/>
          </a:p>
        </p:txBody>
      </p:sp>
      <p:sp>
        <p:nvSpPr>
          <p:cNvPr id="3" name="내용 개체 틀 2"/>
          <p:cNvSpPr>
            <a:spLocks noGrp="1"/>
          </p:cNvSpPr>
          <p:nvPr>
            <p:ph idx="1"/>
          </p:nvPr>
        </p:nvSpPr>
        <p:spPr>
          <a:xfrm>
            <a:off x="571500" y="1333922"/>
            <a:ext cx="10288588" cy="6768752"/>
          </a:xfrm>
        </p:spPr>
        <p:txBody>
          <a:bodyPr>
            <a:normAutofit fontScale="92500"/>
          </a:bodyPr>
          <a:lstStyle/>
          <a:p>
            <a:r>
              <a:rPr lang="en-US" altLang="ko-KR" dirty="0"/>
              <a:t>Factory IAB network is a promising use case for a private network, but this needs extreme performance</a:t>
            </a:r>
          </a:p>
          <a:p>
            <a:pPr lvl="1"/>
            <a:r>
              <a:rPr lang="en-US" altLang="ko-KR" sz="2400" dirty="0"/>
              <a:t>Fixed or limited mobility for topology adaptation is considered in IAB Rel-16/17. </a:t>
            </a:r>
          </a:p>
          <a:p>
            <a:pPr lvl="2"/>
            <a:r>
              <a:rPr lang="en-US" altLang="ko-KR" sz="2200" dirty="0"/>
              <a:t>However, </a:t>
            </a:r>
            <a:r>
              <a:rPr lang="en-US" altLang="ko-KR" sz="2000" dirty="0"/>
              <a:t>factory IAB would encounter dynamic blockages by mobility of IAB nodes and moving objects. Given that a backhaul link blockage causes severe performance degradation, zero-interruption would be an important factor to increase system performance. D</a:t>
            </a:r>
            <a:r>
              <a:rPr lang="en-US" altLang="ko-KR" sz="2200" dirty="0"/>
              <a:t>ynamic topology adaptation to reduce interruption by mobility should be considered.</a:t>
            </a:r>
          </a:p>
          <a:p>
            <a:pPr lvl="1"/>
            <a:r>
              <a:rPr lang="en-US" altLang="ko-KR" sz="2400" dirty="0" smtClean="0"/>
              <a:t>Static </a:t>
            </a:r>
            <a:r>
              <a:rPr lang="en-US" altLang="ko-KR" sz="2400" dirty="0"/>
              <a:t>topological redundancy is considered in IAB Rel-16/17. </a:t>
            </a:r>
          </a:p>
          <a:p>
            <a:pPr lvl="2"/>
            <a:r>
              <a:rPr lang="en-US" altLang="ko-KR" sz="2200" dirty="0"/>
              <a:t>However, mobility of nodes in factory IAB decreases overall network stability as well as packet routing performance. Given that factory IAB needs higher reliability and lower latency, topological redundancy in IAB Rel-16/17 has limitations to satisfy this stringent requirements for factory IAB. More proactive topological redundancy scheme should be considered.</a:t>
            </a:r>
          </a:p>
          <a:p>
            <a:pPr lvl="1"/>
            <a:r>
              <a:rPr lang="en-US" altLang="ko-KR" sz="2400" dirty="0" smtClean="0"/>
              <a:t>Semi-static </a:t>
            </a:r>
            <a:r>
              <a:rPr lang="en-US" altLang="ko-KR" sz="2400" dirty="0"/>
              <a:t>interference coordination is used in IAB Rel-16/17. </a:t>
            </a:r>
          </a:p>
          <a:p>
            <a:pPr lvl="2"/>
            <a:r>
              <a:rPr lang="en-US" altLang="ko-KR" sz="2200" dirty="0"/>
              <a:t>However, in factory IAB, interference situation changes dynamically due to mobility. Dynamic interference coordination among IAB nodes is needed to overcome interference by full mobility and sustain low interference level.</a:t>
            </a:r>
            <a:endParaRPr lang="en-US" altLang="ko-KR" sz="2200" dirty="0"/>
          </a:p>
        </p:txBody>
      </p:sp>
    </p:spTree>
    <p:extLst>
      <p:ext uri="{BB962C8B-B14F-4D97-AF65-F5344CB8AC3E}">
        <p14:creationId xmlns:p14="http://schemas.microsoft.com/office/powerpoint/2010/main" val="16985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Potential enhancement</a:t>
            </a:r>
            <a:endParaRPr lang="ko-KR" altLang="en-US"/>
          </a:p>
        </p:txBody>
      </p:sp>
      <p:sp>
        <p:nvSpPr>
          <p:cNvPr id="3" name="내용 개체 틀 2"/>
          <p:cNvSpPr>
            <a:spLocks noGrp="1"/>
          </p:cNvSpPr>
          <p:nvPr>
            <p:ph idx="1"/>
          </p:nvPr>
        </p:nvSpPr>
        <p:spPr/>
        <p:txBody>
          <a:bodyPr>
            <a:normAutofit/>
          </a:bodyPr>
          <a:lstStyle/>
          <a:p>
            <a:r>
              <a:rPr lang="en-US" altLang="ko-KR" dirty="0"/>
              <a:t>Dynamic topology adaptation with zero-interruption mobility </a:t>
            </a:r>
          </a:p>
          <a:p>
            <a:pPr lvl="1"/>
            <a:r>
              <a:rPr lang="en-US" altLang="ko-KR" sz="2400" dirty="0"/>
              <a:t>Enhanced DAPS or DC-based zero-interruption mobility.</a:t>
            </a:r>
          </a:p>
          <a:p>
            <a:pPr lvl="1"/>
            <a:r>
              <a:rPr lang="en-US" altLang="ko-KR" sz="2400" dirty="0"/>
              <a:t>Controlled group mobility. </a:t>
            </a:r>
          </a:p>
          <a:p>
            <a:pPr lvl="1"/>
            <a:endParaRPr lang="en-US" altLang="ko-KR" dirty="0"/>
          </a:p>
          <a:p>
            <a:r>
              <a:rPr lang="en-US" altLang="ko-KR" dirty="0"/>
              <a:t>Dynamic topological redundancy with controlled duplication and express routing</a:t>
            </a:r>
          </a:p>
          <a:p>
            <a:pPr lvl="1"/>
            <a:r>
              <a:rPr lang="en-US" altLang="ko-KR" sz="2400" dirty="0"/>
              <a:t>Controlled duplication based transmission. </a:t>
            </a:r>
          </a:p>
          <a:p>
            <a:pPr lvl="1"/>
            <a:r>
              <a:rPr lang="en-US" altLang="ko-KR" sz="2400" dirty="0"/>
              <a:t>Express routing for delayed packets.</a:t>
            </a:r>
          </a:p>
          <a:p>
            <a:pPr lvl="1"/>
            <a:endParaRPr lang="en-US" altLang="ko-KR" dirty="0"/>
          </a:p>
          <a:p>
            <a:r>
              <a:rPr lang="en-US" altLang="ko-KR" dirty="0"/>
              <a:t>Dynamic interference coordination </a:t>
            </a:r>
          </a:p>
          <a:p>
            <a:pPr lvl="1"/>
            <a:r>
              <a:rPr lang="en-US" altLang="ko-KR" sz="2400" dirty="0"/>
              <a:t>CLI enhancements to support dynamic interference coordination for intra- or inter-IAB networks.</a:t>
            </a:r>
            <a:endParaRPr lang="ko-KR" altLang="en-US" sz="2400"/>
          </a:p>
          <a:p>
            <a:endParaRPr lang="ko-KR" altLang="en-US" dirty="0"/>
          </a:p>
        </p:txBody>
      </p:sp>
    </p:spTree>
    <p:extLst>
      <p:ext uri="{BB962C8B-B14F-4D97-AF65-F5344CB8AC3E}">
        <p14:creationId xmlns:p14="http://schemas.microsoft.com/office/powerpoint/2010/main" val="343141055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27625</TotalTime>
  <Words>341</Words>
  <Application>Microsoft Office PowerPoint</Application>
  <PresentationFormat>사용자 지정</PresentationFormat>
  <Paragraphs>30</Paragraphs>
  <Slides>4</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4</vt:i4>
      </vt:variant>
    </vt:vector>
  </HeadingPairs>
  <TitlesOfParts>
    <vt:vector size="10" baseType="lpstr">
      <vt:lpstr>LG스마트체 Bold</vt:lpstr>
      <vt:lpstr>LG스마트체 Regular</vt:lpstr>
      <vt:lpstr>굴림</vt:lpstr>
      <vt:lpstr>맑은 고딕</vt:lpstr>
      <vt:lpstr>Arial</vt:lpstr>
      <vt:lpstr>Office 테마</vt:lpstr>
      <vt:lpstr>Factory IAB</vt:lpstr>
      <vt:lpstr>Motivation</vt:lpstr>
      <vt:lpstr>Motivation</vt:lpstr>
      <vt:lpstr>Potential enhancement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 (Cheol)</cp:lastModifiedBy>
  <cp:revision>2060</cp:revision>
  <dcterms:created xsi:type="dcterms:W3CDTF">2016-10-11T04:12:52Z</dcterms:created>
  <dcterms:modified xsi:type="dcterms:W3CDTF">2021-06-04T01:44:25Z</dcterms:modified>
</cp:coreProperties>
</file>