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76" r:id="rId2"/>
    <p:sldId id="283" r:id="rId3"/>
    <p:sldId id="285" r:id="rId4"/>
    <p:sldId id="282" r:id="rId5"/>
    <p:sldId id="279" r:id="rId6"/>
    <p:sldId id="286" r:id="rId7"/>
  </p:sldIdLst>
  <p:sldSz cx="11431588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00">
          <p15:clr>
            <a:srgbClr val="A4A3A4"/>
          </p15:clr>
        </p15:guide>
        <p15:guide id="2" pos="360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A50034"/>
    <a:srgbClr val="0067A6"/>
    <a:srgbClr val="E46C0A"/>
    <a:srgbClr val="6B6B6B"/>
    <a:srgbClr val="000046"/>
    <a:srgbClr val="336699"/>
    <a:srgbClr val="D60093"/>
    <a:srgbClr val="D9CBB5"/>
    <a:srgbClr val="EEE8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64" autoAdjust="0"/>
    <p:restoredTop sz="22581" autoAdjust="0"/>
  </p:normalViewPr>
  <p:slideViewPr>
    <p:cSldViewPr>
      <p:cViewPr>
        <p:scale>
          <a:sx n="75" d="100"/>
          <a:sy n="75" d="100"/>
        </p:scale>
        <p:origin x="1094" y="-125"/>
      </p:cViewPr>
      <p:guideLst>
        <p:guide orient="horz" pos="2700"/>
        <p:guide pos="360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3082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2021-06-07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63266" y="2342034"/>
            <a:ext cx="971685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2092DD-FC25-421B-8E80-EB7FFD06CCAE}" type="datetimeFigureOut">
              <a:rPr lang="ko-KR" altLang="en-US" smtClean="0"/>
              <a:pPr>
                <a:defRPr/>
              </a:pPr>
              <a:t>2021-06-07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8" name="직사각형 7"/>
          <p:cNvSpPr/>
          <p:nvPr userDrawn="1"/>
        </p:nvSpPr>
        <p:spPr>
          <a:xfrm>
            <a:off x="144810" y="181794"/>
            <a:ext cx="5715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Rel-18 workshop</a:t>
            </a:r>
          </a:p>
          <a:p>
            <a:r>
              <a:rPr lang="en-US" altLang="ko-KR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Electronic Meeting, June 28 - July 2, 2021</a:t>
            </a:r>
            <a:endParaRPr lang="en-US" altLang="ko-KR" b="1" i="1" dirty="0">
              <a:solidFill>
                <a:srgbClr val="6B6B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8380090" y="236606"/>
            <a:ext cx="2906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RWS-210227</a:t>
            </a:r>
            <a:endParaRPr lang="en-US" altLang="ko-KR" sz="2400" b="1" i="1" dirty="0">
              <a:solidFill>
                <a:srgbClr val="6B6B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963266" y="4494857"/>
            <a:ext cx="9793088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963266" y="4422849"/>
            <a:ext cx="9793088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4050018" y="4860606"/>
            <a:ext cx="3331552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5175794" y="-5175792"/>
            <a:ext cx="1080000" cy="11431588"/>
          </a:xfrm>
          <a:prstGeom prst="rect">
            <a:avLst/>
          </a:prstGeom>
          <a:solidFill>
            <a:srgbClr val="A5003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71500" y="80268"/>
            <a:ext cx="10288588" cy="919014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71500" y="1333922"/>
            <a:ext cx="10288588" cy="6480720"/>
          </a:xfrm>
        </p:spPr>
        <p:txBody>
          <a:bodyPr/>
          <a:lstStyle>
            <a:lvl1pPr>
              <a:defRPr sz="24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EC3A8E2-B9DE-437B-B571-263DA6FC8CC7}" type="datetimeFigureOut">
              <a:rPr lang="ko-KR" altLang="en-US" smtClean="0"/>
              <a:pPr>
                <a:defRPr/>
              </a:pPr>
              <a:t>2021-06-07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9" name="직사각형 8"/>
          <p:cNvSpPr/>
          <p:nvPr userDrawn="1"/>
        </p:nvSpPr>
        <p:spPr>
          <a:xfrm>
            <a:off x="72802" y="8273112"/>
            <a:ext cx="5715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en-US" altLang="ko-KR" sz="1100" b="1" i="1" dirty="0" smtClean="0">
                <a:solidFill>
                  <a:srgbClr val="A50034"/>
                </a:solidFill>
                <a:effectLst/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RWS-210227</a:t>
            </a:r>
            <a:endParaRPr lang="ko-KR" altLang="en-US" sz="1100" b="1" i="1">
              <a:solidFill>
                <a:srgbClr val="A50034"/>
              </a:solidFill>
              <a:latin typeface="Arial" panose="020B0604020202020204" pitchFamily="34" charset="0"/>
              <a:ea typeface="LG스마트체 Regular" panose="020B0600000101010101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03017" y="5508627"/>
            <a:ext cx="971685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03017" y="3633392"/>
            <a:ext cx="971685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4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7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95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4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6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9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0AC0706-528C-4E5B-A316-71D515866196}" type="datetimeFigureOut">
              <a:rPr lang="ko-KR" altLang="en-US" smtClean="0"/>
              <a:pPr>
                <a:defRPr/>
              </a:pPr>
              <a:t>2021-06-07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571500" y="342900"/>
            <a:ext cx="10288588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571500" y="1549946"/>
            <a:ext cx="10288588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571500" y="7945438"/>
            <a:ext cx="2667000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628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711C1B2-90F4-49F8-A375-40DDE5F017A8}" type="datetimeFigureOut">
              <a:rPr lang="ko-KR" altLang="en-US" smtClean="0"/>
              <a:pPr>
                <a:defRPr/>
              </a:pPr>
              <a:t>2021-06-07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905250" y="7945438"/>
            <a:ext cx="3621088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628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193088" y="7945438"/>
            <a:ext cx="2667000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8" name="직사각형 7"/>
          <p:cNvSpPr/>
          <p:nvPr userDrawn="1"/>
        </p:nvSpPr>
        <p:spPr>
          <a:xfrm>
            <a:off x="5571778" y="8271824"/>
            <a:ext cx="5715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altLang="ko-KR" sz="1100" dirty="0" smtClean="0">
                <a:solidFill>
                  <a:srgbClr val="A50034"/>
                </a:solidFill>
                <a:effectLst/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Copyright 2021. LG Electronics Inc. All rights reserved. </a:t>
            </a:r>
            <a:endParaRPr lang="ko-KR" altLang="en-US" sz="1100">
              <a:solidFill>
                <a:srgbClr val="A50034"/>
              </a:solidFill>
              <a:latin typeface="Arial" panose="020B0604020202020204" pitchFamily="34" charset="0"/>
              <a:ea typeface="LG스마트체 Regular" panose="020B0600000101010101" pitchFamily="50" charset="-127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1138238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94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89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83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378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63" indent="-423863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925" indent="-352425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4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81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305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300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538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8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71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959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20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4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67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92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b="1" dirty="0" smtClean="0"/>
              <a:t>Enhancement for Mobility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8926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Justification for enhancement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71500" y="1333922"/>
            <a:ext cx="10288588" cy="6984776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dirty="0" smtClean="0"/>
              <a:t>Necessity of further mobility enhancements </a:t>
            </a:r>
          </a:p>
          <a:p>
            <a:pPr lvl="1"/>
            <a:r>
              <a:rPr lang="en-GB" altLang="ko-KR" dirty="0" smtClean="0"/>
              <a:t>There is a potential for faster recovery via exploiting CHO/CPAC candidates and inter-cell </a:t>
            </a:r>
            <a:r>
              <a:rPr lang="en-GB" altLang="ko-KR" dirty="0" err="1" smtClean="0"/>
              <a:t>mTRP</a:t>
            </a:r>
            <a:r>
              <a:rPr lang="en-GB" altLang="ko-KR" dirty="0" smtClean="0"/>
              <a:t> resources. </a:t>
            </a:r>
          </a:p>
          <a:p>
            <a:pPr lvl="1"/>
            <a:endParaRPr lang="en-GB" altLang="ko-KR" dirty="0" smtClean="0"/>
          </a:p>
          <a:p>
            <a:pPr lvl="2"/>
            <a:r>
              <a:rPr lang="en-GB" altLang="ko-KR" dirty="0" smtClean="0"/>
              <a:t>Higher bandwidth demands for advanced/industrial services necessitate ultra-dense-network (UDN) deployments. In FR2, link stability is relatively low due to narrow beams and vulnerability to blockages. </a:t>
            </a:r>
          </a:p>
          <a:p>
            <a:pPr lvl="2"/>
            <a:r>
              <a:rPr lang="en-GB" altLang="ko-KR" dirty="0" smtClean="0"/>
              <a:t>There are more frequent link failures such as handover/radio link failures in UDN high frequency bands. To reduce service interruption caused by such failures, enhancements for faster recovery is useful.  </a:t>
            </a:r>
          </a:p>
          <a:p>
            <a:pPr lvl="2"/>
            <a:r>
              <a:rPr lang="en-GB" altLang="ko-KR" dirty="0"/>
              <a:t>I</a:t>
            </a:r>
            <a:r>
              <a:rPr lang="en-GB" altLang="ko-KR" dirty="0" smtClean="0"/>
              <a:t>n </a:t>
            </a:r>
            <a:r>
              <a:rPr lang="en-GB" altLang="ko-KR" dirty="0"/>
              <a:t>case of MCG/SCG </a:t>
            </a:r>
            <a:r>
              <a:rPr lang="en-GB" altLang="ko-KR" dirty="0" smtClean="0"/>
              <a:t>failure, CHO/CPAC candidates are currently unused as recovery target. In case of </a:t>
            </a:r>
            <a:r>
              <a:rPr lang="en-GB" altLang="ko-KR" dirty="0" err="1" smtClean="0"/>
              <a:t>feMIMO</a:t>
            </a:r>
            <a:r>
              <a:rPr lang="en-GB" altLang="ko-KR" dirty="0" smtClean="0"/>
              <a:t>, fast recovery to a non-serving cell </a:t>
            </a:r>
            <a:r>
              <a:rPr lang="en-GB" altLang="ko-KR" dirty="0" err="1" smtClean="0"/>
              <a:t>mTRP</a:t>
            </a:r>
            <a:r>
              <a:rPr lang="en-GB" altLang="ko-KR" dirty="0" smtClean="0"/>
              <a:t> resources may not be possible. In both cases, the chance of faster recovery</a:t>
            </a:r>
            <a:r>
              <a:rPr lang="en-US" altLang="ko-KR" dirty="0"/>
              <a:t> </a:t>
            </a:r>
            <a:r>
              <a:rPr lang="en-US" altLang="ko-KR" dirty="0" smtClean="0"/>
              <a:t>is lost.</a:t>
            </a:r>
          </a:p>
          <a:p>
            <a:pPr lvl="1"/>
            <a:endParaRPr lang="en-US" altLang="ko-KR" dirty="0" smtClean="0"/>
          </a:p>
          <a:p>
            <a:pPr lvl="1"/>
            <a:r>
              <a:rPr lang="en-US" altLang="ko-KR" dirty="0" smtClean="0"/>
              <a:t>Current dual connectivity is restricted to two cell groups. Lifting this restriction can provide a possibility for better performance</a:t>
            </a:r>
          </a:p>
          <a:p>
            <a:pPr lvl="2"/>
            <a:r>
              <a:rPr lang="en-US" altLang="ko-KR" dirty="0" smtClean="0"/>
              <a:t>Support </a:t>
            </a:r>
            <a:r>
              <a:rPr lang="en-US" altLang="ko-KR" dirty="0"/>
              <a:t>for configuring more than two cell groups for a UE </a:t>
            </a:r>
            <a:r>
              <a:rPr lang="en-US" altLang="ko-KR" dirty="0" smtClean="0"/>
              <a:t>can enable </a:t>
            </a:r>
            <a:r>
              <a:rPr lang="en-US" altLang="ko-KR" dirty="0"/>
              <a:t>a </a:t>
            </a:r>
            <a:r>
              <a:rPr lang="en-US" altLang="ko-KR" i="1" dirty="0"/>
              <a:t>soft</a:t>
            </a:r>
            <a:r>
              <a:rPr lang="en-US" altLang="ko-KR" dirty="0"/>
              <a:t> cell group switching </a:t>
            </a:r>
            <a:r>
              <a:rPr lang="en-US" altLang="ko-KR" dirty="0" smtClean="0"/>
              <a:t>as well as higher diversity gain.  </a:t>
            </a:r>
          </a:p>
          <a:p>
            <a:pPr lvl="1"/>
            <a:endParaRPr lang="en-US" altLang="ko-KR" dirty="0" smtClean="0"/>
          </a:p>
          <a:p>
            <a:pPr lvl="1"/>
            <a:r>
              <a:rPr lang="en-US" altLang="ko-KR" dirty="0" smtClean="0"/>
              <a:t>Further enhancement of </a:t>
            </a:r>
            <a:r>
              <a:rPr lang="en-US" altLang="ko-KR" dirty="0" smtClean="0"/>
              <a:t>Dual </a:t>
            </a:r>
            <a:r>
              <a:rPr lang="en-US" altLang="ko-KR" dirty="0" smtClean="0"/>
              <a:t>Active Protocol Stack </a:t>
            </a:r>
            <a:r>
              <a:rPr lang="en-US" altLang="ko-KR" dirty="0" smtClean="0"/>
              <a:t>to support CA/DC would </a:t>
            </a:r>
            <a:r>
              <a:rPr lang="en-US" altLang="ko-KR" dirty="0" smtClean="0"/>
              <a:t>be desirable for meaningful performance benefit</a:t>
            </a:r>
          </a:p>
          <a:p>
            <a:pPr lvl="2"/>
            <a:r>
              <a:rPr lang="en-US" altLang="ko-KR" dirty="0" smtClean="0"/>
              <a:t>Currently DAPS handover cannot support CA/DC. I.e., only PCell can be continued during DAPS handover. </a:t>
            </a:r>
            <a:r>
              <a:rPr lang="en-US" altLang="ko-KR" dirty="0" smtClean="0"/>
              <a:t>Advanced services with high data rate demand cannot benefit from DAPS handover.  </a:t>
            </a:r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8958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Areas for mobility enhancement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Enhancements </a:t>
            </a:r>
            <a:r>
              <a:rPr lang="en-US" altLang="ko-KR" dirty="0"/>
              <a:t>for fast </a:t>
            </a:r>
            <a:r>
              <a:rPr lang="en-US" altLang="ko-KR" dirty="0" smtClean="0"/>
              <a:t>recovery in Rel-18</a:t>
            </a:r>
            <a:endParaRPr lang="en-US" altLang="ko-KR" dirty="0"/>
          </a:p>
          <a:p>
            <a:pPr lvl="1"/>
            <a:r>
              <a:rPr lang="en-US" altLang="ko-KR" dirty="0"/>
              <a:t>Fast recovery with CHO/CPAC </a:t>
            </a:r>
            <a:r>
              <a:rPr lang="en-US" altLang="ko-KR" dirty="0" smtClean="0"/>
              <a:t>capabilities in DC</a:t>
            </a:r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r>
              <a:rPr lang="en-US" altLang="ko-KR" dirty="0" smtClean="0"/>
              <a:t>Fast </a:t>
            </a:r>
            <a:r>
              <a:rPr lang="en-US" altLang="ko-KR" dirty="0"/>
              <a:t>recovery via non-serving cell or </a:t>
            </a:r>
            <a:r>
              <a:rPr lang="en-US" altLang="ko-KR" dirty="0" smtClean="0"/>
              <a:t>SCell </a:t>
            </a:r>
            <a:r>
              <a:rPr lang="en-US" altLang="ko-KR" dirty="0"/>
              <a:t>with inter-cell </a:t>
            </a:r>
            <a:r>
              <a:rPr lang="en-US" altLang="ko-KR" dirty="0" err="1"/>
              <a:t>mTRP</a:t>
            </a:r>
            <a:r>
              <a:rPr lang="en-US" altLang="ko-KR" dirty="0"/>
              <a:t> capabilities</a:t>
            </a:r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Other </a:t>
            </a:r>
            <a:r>
              <a:rPr lang="en-US" altLang="ko-KR" dirty="0"/>
              <a:t>enhancements in </a:t>
            </a:r>
            <a:r>
              <a:rPr lang="en-US" altLang="ko-KR" dirty="0" smtClean="0"/>
              <a:t>Rel-18</a:t>
            </a:r>
            <a:endParaRPr lang="en-US" altLang="ko-KR" dirty="0" smtClean="0"/>
          </a:p>
          <a:p>
            <a:pPr lvl="1"/>
            <a:r>
              <a:rPr lang="en-US" altLang="ko-KR" dirty="0"/>
              <a:t>Extension of </a:t>
            </a:r>
            <a:r>
              <a:rPr lang="en-US" altLang="ko-KR" dirty="0" smtClean="0"/>
              <a:t>Dual Connectivity</a:t>
            </a:r>
          </a:p>
          <a:p>
            <a:pPr lvl="2"/>
            <a:endParaRPr lang="en-US" altLang="ko-KR" dirty="0" smtClean="0"/>
          </a:p>
          <a:p>
            <a:pPr lvl="2"/>
            <a:r>
              <a:rPr lang="en-US" altLang="ko-KR" dirty="0" smtClean="0"/>
              <a:t>Support of multi-connectivity beyond dual </a:t>
            </a:r>
            <a:r>
              <a:rPr lang="en-US" altLang="ko-KR" dirty="0" smtClean="0"/>
              <a:t>connectivity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Enhancement </a:t>
            </a:r>
            <a:r>
              <a:rPr lang="en-US" altLang="ko-KR" dirty="0"/>
              <a:t>of CG </a:t>
            </a:r>
            <a:r>
              <a:rPr lang="en-US" altLang="ko-KR" dirty="0" smtClean="0"/>
              <a:t>deactivation/activation </a:t>
            </a:r>
            <a:r>
              <a:rPr lang="en-US" altLang="ko-KR" dirty="0"/>
              <a:t>scheme developed in Rel-17</a:t>
            </a:r>
          </a:p>
          <a:p>
            <a:pPr lvl="1"/>
            <a:endParaRPr lang="en-US" altLang="ko-KR" dirty="0" smtClean="0"/>
          </a:p>
          <a:p>
            <a:pPr lvl="1"/>
            <a:r>
              <a:rPr lang="en-US" altLang="ko-KR" dirty="0" smtClean="0"/>
              <a:t>Support of CA/DC for Dual Active Protocol Stack</a:t>
            </a:r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8731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4000" dirty="0" smtClean="0"/>
              <a:t>Fast recovery with CHO/CPAC in DC</a:t>
            </a:r>
            <a:endParaRPr lang="en-US" altLang="ko-KR" sz="40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Data interruption due to radio link problem in DC</a:t>
            </a:r>
          </a:p>
          <a:p>
            <a:pPr lvl="2"/>
            <a:endParaRPr lang="en-GB" altLang="ko-KR" dirty="0"/>
          </a:p>
          <a:p>
            <a:pPr lvl="2"/>
            <a:endParaRPr lang="en-GB" altLang="ko-KR" dirty="0" smtClean="0"/>
          </a:p>
          <a:p>
            <a:pPr lvl="2"/>
            <a:endParaRPr lang="en-GB" altLang="ko-KR" dirty="0"/>
          </a:p>
          <a:p>
            <a:pPr lvl="2"/>
            <a:endParaRPr lang="en-GB" altLang="ko-KR" dirty="0" smtClean="0"/>
          </a:p>
          <a:p>
            <a:pPr lvl="2"/>
            <a:endParaRPr lang="en-GB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Fast recovery to CHO/CPAC candidates in DC</a:t>
            </a:r>
          </a:p>
        </p:txBody>
      </p:sp>
      <p:grpSp>
        <p:nvGrpSpPr>
          <p:cNvPr id="18" name="그룹 17"/>
          <p:cNvGrpSpPr/>
          <p:nvPr/>
        </p:nvGrpSpPr>
        <p:grpSpPr>
          <a:xfrm>
            <a:off x="1611338" y="2126010"/>
            <a:ext cx="9400142" cy="969731"/>
            <a:chOff x="603226" y="3350146"/>
            <a:chExt cx="9400142" cy="969731"/>
          </a:xfrm>
        </p:grpSpPr>
        <p:sp>
          <p:nvSpPr>
            <p:cNvPr id="4" name="폭발 1 3"/>
            <p:cNvSpPr/>
            <p:nvPr/>
          </p:nvSpPr>
          <p:spPr>
            <a:xfrm>
              <a:off x="1539330" y="3350146"/>
              <a:ext cx="1296144" cy="936104"/>
            </a:xfrm>
            <a:prstGeom prst="irregularSeal1">
              <a:avLst/>
            </a:prstGeom>
            <a:solidFill>
              <a:schemeClr val="bg1">
                <a:alpha val="65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699810" y="3679698"/>
              <a:ext cx="97518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latinLnBrk="1">
                <a:spcBef>
                  <a:spcPct val="20000"/>
                </a:spcBef>
              </a:pPr>
              <a:r>
                <a:rPr lang="en-US" altLang="ko-KR" sz="1200" dirty="0" smtClean="0">
                  <a:solidFill>
                    <a:srgbClr val="6B6B6B"/>
                  </a:solidFill>
                  <a:latin typeface="Arial" panose="020B0604020202020204" pitchFamily="34" charset="0"/>
                  <a:ea typeface="LG스마트체 Regular" panose="020B0600000101010101" pitchFamily="50" charset="-127"/>
                  <a:cs typeface="Arial" panose="020B0604020202020204" pitchFamily="34" charset="0"/>
                </a:rPr>
                <a:t>RLF</a:t>
              </a:r>
              <a:endParaRPr lang="ko-KR" altLang="en-US" sz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endParaRPr>
            </a:p>
          </p:txBody>
        </p:sp>
        <p:cxnSp>
          <p:nvCxnSpPr>
            <p:cNvPr id="7" name="직선 화살표 연결선 6"/>
            <p:cNvCxnSpPr/>
            <p:nvPr/>
          </p:nvCxnSpPr>
          <p:spPr>
            <a:xfrm>
              <a:off x="3339530" y="3383533"/>
              <a:ext cx="0" cy="606551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>
              <a:off x="603226" y="3818197"/>
              <a:ext cx="9073008" cy="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2850225" y="4042878"/>
              <a:ext cx="22174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latinLnBrk="1">
                <a:spcBef>
                  <a:spcPct val="20000"/>
                </a:spcBef>
              </a:pPr>
              <a:r>
                <a:rPr lang="en-US" altLang="ko-KR" sz="1200" dirty="0" smtClean="0">
                  <a:solidFill>
                    <a:srgbClr val="6B6B6B"/>
                  </a:solidFill>
                  <a:latin typeface="Arial" panose="020B0604020202020204" pitchFamily="34" charset="0"/>
                  <a:ea typeface="LG스마트체 Regular" panose="020B0600000101010101" pitchFamily="50" charset="-127"/>
                  <a:cs typeface="Arial" panose="020B0604020202020204" pitchFamily="34" charset="0"/>
                </a:rPr>
                <a:t>MCG/SCG failure information</a:t>
              </a:r>
              <a:endParaRPr lang="ko-KR" altLang="en-US" sz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endParaRPr>
            </a:p>
          </p:txBody>
        </p:sp>
        <p:cxnSp>
          <p:nvCxnSpPr>
            <p:cNvPr id="11" name="직선 화살표 연결선 10"/>
            <p:cNvCxnSpPr/>
            <p:nvPr/>
          </p:nvCxnSpPr>
          <p:spPr>
            <a:xfrm>
              <a:off x="4995714" y="3383533"/>
              <a:ext cx="0" cy="606551"/>
            </a:xfrm>
            <a:prstGeom prst="straightConnector1">
              <a:avLst/>
            </a:prstGeom>
            <a:ln w="19050">
              <a:solidFill>
                <a:schemeClr val="tx1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화살표 연결선 11"/>
            <p:cNvCxnSpPr/>
            <p:nvPr/>
          </p:nvCxnSpPr>
          <p:spPr>
            <a:xfrm>
              <a:off x="6651898" y="3383533"/>
              <a:ext cx="0" cy="606551"/>
            </a:xfrm>
            <a:prstGeom prst="straightConnector1">
              <a:avLst/>
            </a:prstGeom>
            <a:ln w="19050">
              <a:solidFill>
                <a:schemeClr val="tx1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화살표 연결선 12"/>
            <p:cNvCxnSpPr/>
            <p:nvPr/>
          </p:nvCxnSpPr>
          <p:spPr>
            <a:xfrm>
              <a:off x="8308081" y="3383533"/>
              <a:ext cx="0" cy="606551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7785871" y="4042878"/>
              <a:ext cx="22174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latinLnBrk="1">
                <a:spcBef>
                  <a:spcPct val="20000"/>
                </a:spcBef>
              </a:pPr>
              <a:r>
                <a:rPr lang="en-US" altLang="ko-KR" sz="1200" dirty="0" smtClean="0">
                  <a:solidFill>
                    <a:srgbClr val="6B6B6B"/>
                  </a:solidFill>
                  <a:latin typeface="Arial" panose="020B0604020202020204" pitchFamily="34" charset="0"/>
                  <a:ea typeface="LG스마트체 Regular" panose="020B0600000101010101" pitchFamily="50" charset="-127"/>
                  <a:cs typeface="Arial" panose="020B0604020202020204" pitchFamily="34" charset="0"/>
                </a:rPr>
                <a:t>MCG/SCG recovery message</a:t>
              </a:r>
              <a:endParaRPr lang="ko-KR" altLang="en-US" sz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339531" y="3483557"/>
              <a:ext cx="1656184" cy="2818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latinLnBrk="1">
                <a:spcBef>
                  <a:spcPct val="20000"/>
                </a:spcBef>
              </a:pPr>
              <a:r>
                <a:rPr lang="en-US" altLang="ko-KR" sz="1200" dirty="0" smtClean="0">
                  <a:solidFill>
                    <a:srgbClr val="6B6B6B"/>
                  </a:solidFill>
                  <a:latin typeface="Arial" panose="020B0604020202020204" pitchFamily="34" charset="0"/>
                  <a:ea typeface="LG스마트체 Regular" panose="020B0600000101010101" pitchFamily="50" charset="-127"/>
                  <a:cs typeface="Arial" panose="020B0604020202020204" pitchFamily="34" charset="0"/>
                </a:rPr>
                <a:t>Inter-node signaling</a:t>
              </a:r>
              <a:endParaRPr lang="ko-KR" altLang="en-US" sz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995714" y="3483557"/>
              <a:ext cx="1656184" cy="2818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latinLnBrk="1">
                <a:spcBef>
                  <a:spcPct val="20000"/>
                </a:spcBef>
              </a:pPr>
              <a:r>
                <a:rPr lang="en-US" altLang="ko-KR" sz="1200" dirty="0" smtClean="0">
                  <a:solidFill>
                    <a:srgbClr val="6B6B6B"/>
                  </a:solidFill>
                  <a:latin typeface="Arial" panose="020B0604020202020204" pitchFamily="34" charset="0"/>
                  <a:ea typeface="LG스마트체 Regular" panose="020B0600000101010101" pitchFamily="50" charset="-127"/>
                  <a:cs typeface="Arial" panose="020B0604020202020204" pitchFamily="34" charset="0"/>
                </a:rPr>
                <a:t>Recovery preparation</a:t>
              </a:r>
              <a:endParaRPr lang="ko-KR" altLang="en-US" sz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670534" y="3481372"/>
              <a:ext cx="1656184" cy="2818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latinLnBrk="1">
                <a:spcBef>
                  <a:spcPct val="20000"/>
                </a:spcBef>
              </a:pPr>
              <a:r>
                <a:rPr lang="en-US" altLang="ko-KR" sz="1200" dirty="0" smtClean="0">
                  <a:solidFill>
                    <a:srgbClr val="6B6B6B"/>
                  </a:solidFill>
                  <a:latin typeface="Arial" panose="020B0604020202020204" pitchFamily="34" charset="0"/>
                  <a:ea typeface="LG스마트체 Regular" panose="020B0600000101010101" pitchFamily="50" charset="-127"/>
                  <a:cs typeface="Arial" panose="020B0604020202020204" pitchFamily="34" charset="0"/>
                </a:rPr>
                <a:t>Inter-node signaling</a:t>
              </a:r>
              <a:endParaRPr lang="ko-KR" altLang="en-US" sz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endParaRPr>
            </a:p>
          </p:txBody>
        </p:sp>
      </p:grpSp>
      <p:cxnSp>
        <p:nvCxnSpPr>
          <p:cNvPr id="19" name="직선 화살표 연결선 18"/>
          <p:cNvCxnSpPr/>
          <p:nvPr/>
        </p:nvCxnSpPr>
        <p:spPr>
          <a:xfrm>
            <a:off x="4347642" y="3350146"/>
            <a:ext cx="4968551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직사각형 21"/>
          <p:cNvSpPr/>
          <p:nvPr/>
        </p:nvSpPr>
        <p:spPr>
          <a:xfrm>
            <a:off x="5716588" y="3383670"/>
            <a:ext cx="15568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ko-KR" sz="1400" dirty="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Data interruption </a:t>
            </a:r>
            <a:endParaRPr lang="ko-KR" altLang="en-US" sz="1400"/>
          </a:p>
        </p:txBody>
      </p:sp>
      <p:sp>
        <p:nvSpPr>
          <p:cNvPr id="24" name="직사각형 23"/>
          <p:cNvSpPr/>
          <p:nvPr/>
        </p:nvSpPr>
        <p:spPr>
          <a:xfrm>
            <a:off x="4779690" y="3870752"/>
            <a:ext cx="5904656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kumimoji="0" lang="en-US" altLang="ko-KR" b="1" dirty="0" smtClean="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This interruption can be reduced if CHO/CPAC candidate is used for fast recovery </a:t>
            </a:r>
            <a:endParaRPr lang="ko-KR" altLang="en-US" sz="1400"/>
          </a:p>
        </p:txBody>
      </p:sp>
      <p:grpSp>
        <p:nvGrpSpPr>
          <p:cNvPr id="25" name="그룹 24"/>
          <p:cNvGrpSpPr/>
          <p:nvPr/>
        </p:nvGrpSpPr>
        <p:grpSpPr>
          <a:xfrm>
            <a:off x="1611338" y="5886977"/>
            <a:ext cx="9400142" cy="969731"/>
            <a:chOff x="603226" y="3350146"/>
            <a:chExt cx="9400142" cy="969731"/>
          </a:xfrm>
        </p:grpSpPr>
        <p:sp>
          <p:nvSpPr>
            <p:cNvPr id="26" name="폭발 1 25"/>
            <p:cNvSpPr/>
            <p:nvPr/>
          </p:nvSpPr>
          <p:spPr>
            <a:xfrm>
              <a:off x="1539330" y="3350146"/>
              <a:ext cx="1296144" cy="936104"/>
            </a:xfrm>
            <a:prstGeom prst="irregularSeal1">
              <a:avLst/>
            </a:prstGeom>
            <a:solidFill>
              <a:schemeClr val="bg1">
                <a:alpha val="65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699810" y="3679698"/>
              <a:ext cx="97518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latinLnBrk="1">
                <a:spcBef>
                  <a:spcPct val="20000"/>
                </a:spcBef>
              </a:pPr>
              <a:r>
                <a:rPr lang="en-US" altLang="ko-KR" sz="1200" dirty="0" smtClean="0">
                  <a:solidFill>
                    <a:srgbClr val="6B6B6B"/>
                  </a:solidFill>
                  <a:latin typeface="Arial" panose="020B0604020202020204" pitchFamily="34" charset="0"/>
                  <a:ea typeface="LG스마트체 Regular" panose="020B0600000101010101" pitchFamily="50" charset="-127"/>
                  <a:cs typeface="Arial" panose="020B0604020202020204" pitchFamily="34" charset="0"/>
                </a:rPr>
                <a:t>RLF</a:t>
              </a:r>
              <a:endParaRPr lang="ko-KR" altLang="en-US" sz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endParaRPr>
            </a:p>
          </p:txBody>
        </p:sp>
        <p:cxnSp>
          <p:nvCxnSpPr>
            <p:cNvPr id="28" name="직선 화살표 연결선 27"/>
            <p:cNvCxnSpPr/>
            <p:nvPr/>
          </p:nvCxnSpPr>
          <p:spPr>
            <a:xfrm>
              <a:off x="3339530" y="3383533"/>
              <a:ext cx="0" cy="606551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직선 연결선 28"/>
            <p:cNvCxnSpPr/>
            <p:nvPr/>
          </p:nvCxnSpPr>
          <p:spPr>
            <a:xfrm>
              <a:off x="603226" y="3818197"/>
              <a:ext cx="9073008" cy="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2850225" y="4042878"/>
              <a:ext cx="22174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latinLnBrk="1">
                <a:spcBef>
                  <a:spcPct val="20000"/>
                </a:spcBef>
              </a:pPr>
              <a:r>
                <a:rPr lang="en-US" altLang="ko-KR" sz="1200" dirty="0" smtClean="0">
                  <a:solidFill>
                    <a:srgbClr val="6B6B6B"/>
                  </a:solidFill>
                  <a:latin typeface="Arial" panose="020B0604020202020204" pitchFamily="34" charset="0"/>
                  <a:ea typeface="LG스마트체 Regular" panose="020B0600000101010101" pitchFamily="50" charset="-127"/>
                  <a:cs typeface="Arial" panose="020B0604020202020204" pitchFamily="34" charset="0"/>
                </a:rPr>
                <a:t>MCG/SCG failure information</a:t>
              </a:r>
              <a:endParaRPr lang="ko-KR" altLang="en-US" sz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endParaRPr>
            </a:p>
          </p:txBody>
        </p:sp>
        <p:cxnSp>
          <p:nvCxnSpPr>
            <p:cNvPr id="31" name="직선 화살표 연결선 30"/>
            <p:cNvCxnSpPr/>
            <p:nvPr/>
          </p:nvCxnSpPr>
          <p:spPr>
            <a:xfrm>
              <a:off x="4995714" y="3383533"/>
              <a:ext cx="0" cy="606551"/>
            </a:xfrm>
            <a:prstGeom prst="straightConnector1">
              <a:avLst/>
            </a:prstGeom>
            <a:ln w="19050">
              <a:solidFill>
                <a:schemeClr val="tx1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화살표 연결선 31"/>
            <p:cNvCxnSpPr/>
            <p:nvPr/>
          </p:nvCxnSpPr>
          <p:spPr>
            <a:xfrm>
              <a:off x="6651898" y="3383533"/>
              <a:ext cx="0" cy="606551"/>
            </a:xfrm>
            <a:prstGeom prst="straightConnector1">
              <a:avLst/>
            </a:prstGeom>
            <a:ln w="19050">
              <a:solidFill>
                <a:schemeClr val="tx1"/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직선 화살표 연결선 32"/>
            <p:cNvCxnSpPr/>
            <p:nvPr/>
          </p:nvCxnSpPr>
          <p:spPr>
            <a:xfrm>
              <a:off x="8308081" y="3383533"/>
              <a:ext cx="0" cy="606551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7785871" y="4042878"/>
              <a:ext cx="22174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latinLnBrk="1">
                <a:spcBef>
                  <a:spcPct val="20000"/>
                </a:spcBef>
              </a:pPr>
              <a:r>
                <a:rPr lang="en-US" altLang="ko-KR" sz="1200" dirty="0" smtClean="0">
                  <a:solidFill>
                    <a:srgbClr val="6B6B6B"/>
                  </a:solidFill>
                  <a:latin typeface="Arial" panose="020B0604020202020204" pitchFamily="34" charset="0"/>
                  <a:ea typeface="LG스마트체 Regular" panose="020B0600000101010101" pitchFamily="50" charset="-127"/>
                  <a:cs typeface="Arial" panose="020B0604020202020204" pitchFamily="34" charset="0"/>
                </a:rPr>
                <a:t>MCG/SCG recovery message</a:t>
              </a:r>
              <a:endParaRPr lang="ko-KR" altLang="en-US" sz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339531" y="3483557"/>
              <a:ext cx="1656184" cy="2818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latinLnBrk="1">
                <a:spcBef>
                  <a:spcPct val="20000"/>
                </a:spcBef>
              </a:pPr>
              <a:r>
                <a:rPr lang="en-US" altLang="ko-KR" sz="1200" dirty="0" smtClean="0">
                  <a:solidFill>
                    <a:srgbClr val="6B6B6B"/>
                  </a:solidFill>
                  <a:latin typeface="Arial" panose="020B0604020202020204" pitchFamily="34" charset="0"/>
                  <a:ea typeface="LG스마트체 Regular" panose="020B0600000101010101" pitchFamily="50" charset="-127"/>
                  <a:cs typeface="Arial" panose="020B0604020202020204" pitchFamily="34" charset="0"/>
                </a:rPr>
                <a:t>Inter-node signaling</a:t>
              </a:r>
              <a:endParaRPr lang="ko-KR" altLang="en-US" sz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995714" y="3483557"/>
              <a:ext cx="1656184" cy="2818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latinLnBrk="1">
                <a:spcBef>
                  <a:spcPct val="20000"/>
                </a:spcBef>
              </a:pPr>
              <a:r>
                <a:rPr lang="en-US" altLang="ko-KR" sz="1200" dirty="0" smtClean="0">
                  <a:solidFill>
                    <a:srgbClr val="6B6B6B"/>
                  </a:solidFill>
                  <a:latin typeface="Arial" panose="020B0604020202020204" pitchFamily="34" charset="0"/>
                  <a:ea typeface="LG스마트체 Regular" panose="020B0600000101010101" pitchFamily="50" charset="-127"/>
                  <a:cs typeface="Arial" panose="020B0604020202020204" pitchFamily="34" charset="0"/>
                </a:rPr>
                <a:t>Recovery preparation</a:t>
              </a:r>
              <a:endParaRPr lang="ko-KR" altLang="en-US" sz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6670534" y="3481372"/>
              <a:ext cx="1656184" cy="2818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latinLnBrk="1">
                <a:spcBef>
                  <a:spcPct val="20000"/>
                </a:spcBef>
              </a:pPr>
              <a:r>
                <a:rPr lang="en-US" altLang="ko-KR" sz="1200" dirty="0" smtClean="0">
                  <a:solidFill>
                    <a:srgbClr val="6B6B6B"/>
                  </a:solidFill>
                  <a:latin typeface="Arial" panose="020B0604020202020204" pitchFamily="34" charset="0"/>
                  <a:ea typeface="LG스마트체 Regular" panose="020B0600000101010101" pitchFamily="50" charset="-127"/>
                  <a:cs typeface="Arial" panose="020B0604020202020204" pitchFamily="34" charset="0"/>
                </a:rPr>
                <a:t>Inter-node signaling</a:t>
              </a:r>
              <a:endParaRPr lang="ko-KR" altLang="en-US" sz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endParaRPr>
            </a:p>
          </p:txBody>
        </p:sp>
      </p:grpSp>
      <p:cxnSp>
        <p:nvCxnSpPr>
          <p:cNvPr id="38" name="직선 화살표 연결선 37"/>
          <p:cNvCxnSpPr/>
          <p:nvPr/>
        </p:nvCxnSpPr>
        <p:spPr>
          <a:xfrm>
            <a:off x="4347642" y="7111113"/>
            <a:ext cx="2338139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직사각형 38"/>
          <p:cNvSpPr/>
          <p:nvPr/>
        </p:nvSpPr>
        <p:spPr>
          <a:xfrm>
            <a:off x="4738293" y="7155100"/>
            <a:ext cx="15568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ko-KR" sz="1400" dirty="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Data interruption </a:t>
            </a:r>
            <a:endParaRPr lang="ko-KR" altLang="en-US" sz="1400"/>
          </a:p>
        </p:txBody>
      </p:sp>
      <p:sp>
        <p:nvSpPr>
          <p:cNvPr id="40" name="순서도: 연결자 39"/>
          <p:cNvSpPr/>
          <p:nvPr/>
        </p:nvSpPr>
        <p:spPr>
          <a:xfrm>
            <a:off x="6541765" y="6295317"/>
            <a:ext cx="144016" cy="144016"/>
          </a:xfrm>
          <a:prstGeom prst="flowChartConnector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설명선 1(강조선) 40"/>
          <p:cNvSpPr/>
          <p:nvPr/>
        </p:nvSpPr>
        <p:spPr>
          <a:xfrm>
            <a:off x="7574931" y="7046099"/>
            <a:ext cx="2786658" cy="145249"/>
          </a:xfrm>
          <a:prstGeom prst="accentCallout1">
            <a:avLst>
              <a:gd name="adj1" fmla="val 18750"/>
              <a:gd name="adj2" fmla="val -8333"/>
              <a:gd name="adj3" fmla="val -444198"/>
              <a:gd name="adj4" fmla="val -35092"/>
            </a:avLst>
          </a:prstGeom>
          <a:solidFill>
            <a:schemeClr val="bg1">
              <a:alpha val="65000"/>
            </a:schemeClr>
          </a:solidFill>
          <a:ln w="158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0" lang="en-US" altLang="ko-KR" sz="1400" b="1" i="1" dirty="0">
                <a:solidFill>
                  <a:srgbClr val="00B050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Mobility </a:t>
            </a:r>
            <a:r>
              <a:rPr kumimoji="0" lang="en-US" altLang="ko-KR" sz="1400" b="1" i="1" dirty="0" smtClean="0">
                <a:solidFill>
                  <a:srgbClr val="00B050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to CHO/CPAC candidates for </a:t>
            </a:r>
            <a:r>
              <a:rPr kumimoji="0" lang="en-US" altLang="ko-KR" sz="1400" b="1" i="1" dirty="0">
                <a:solidFill>
                  <a:srgbClr val="00B050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recovery</a:t>
            </a:r>
            <a:endParaRPr kumimoji="0" lang="ko-KR" altLang="en-US" sz="1400" b="1" i="1">
              <a:solidFill>
                <a:srgbClr val="00B050"/>
              </a:solidFill>
              <a:latin typeface="Arial" panose="020B0604020202020204" pitchFamily="34" charset="0"/>
              <a:ea typeface="LG스마트체 Regular" panose="020B0600000101010101" pitchFamily="50" charset="-127"/>
              <a:cs typeface="Arial" panose="020B0604020202020204" pitchFamily="34" charset="0"/>
            </a:endParaRPr>
          </a:p>
        </p:txBody>
      </p:sp>
      <p:sp>
        <p:nvSpPr>
          <p:cNvPr id="43" name="직사각형 42"/>
          <p:cNvSpPr/>
          <p:nvPr/>
        </p:nvSpPr>
        <p:spPr>
          <a:xfrm>
            <a:off x="7574930" y="5886977"/>
            <a:ext cx="3269895" cy="936104"/>
          </a:xfrm>
          <a:prstGeom prst="rect">
            <a:avLst/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아래쪽 화살표 43"/>
          <p:cNvSpPr/>
          <p:nvPr/>
        </p:nvSpPr>
        <p:spPr>
          <a:xfrm>
            <a:off x="3878934" y="3900606"/>
            <a:ext cx="775623" cy="646331"/>
          </a:xfrm>
          <a:prstGeom prst="downArrow">
            <a:avLst/>
          </a:prstGeom>
          <a:solidFill>
            <a:schemeClr val="tx2">
              <a:lumMod val="40000"/>
              <a:lumOff val="6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9104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Fast recovery via multi-cell </a:t>
            </a:r>
            <a:r>
              <a:rPr lang="en-US" altLang="ko-KR" dirty="0" err="1" smtClean="0"/>
              <a:t>mTRP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ko-KR" sz="2400" dirty="0" smtClean="0"/>
              <a:t>Potential enhancements for robust connection with </a:t>
            </a:r>
            <a:r>
              <a:rPr lang="en-US" altLang="ko-KR" sz="2400" dirty="0" err="1" smtClean="0"/>
              <a:t>mTRP</a:t>
            </a:r>
            <a:endParaRPr lang="en-US" altLang="ko-KR" sz="2400" dirty="0" smtClean="0"/>
          </a:p>
          <a:p>
            <a:pPr lvl="1"/>
            <a:r>
              <a:rPr lang="en-US" altLang="ko-KR" dirty="0" smtClean="0"/>
              <a:t>Fast </a:t>
            </a:r>
            <a:r>
              <a:rPr lang="en-US" altLang="ko-KR" dirty="0"/>
              <a:t>recovery for PCell connection failure via multi-cell </a:t>
            </a:r>
            <a:r>
              <a:rPr lang="en-US" altLang="ko-KR" dirty="0" err="1"/>
              <a:t>mTRP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Recovery via non-serving cell or SCell</a:t>
            </a:r>
          </a:p>
          <a:p>
            <a:pPr marL="571500" lvl="1" indent="0">
              <a:buNone/>
            </a:pPr>
            <a:endParaRPr lang="en-US" altLang="ko-KR" dirty="0"/>
          </a:p>
          <a:p>
            <a:pPr marL="571500" lvl="1" indent="0">
              <a:buNone/>
            </a:pPr>
            <a:endParaRPr lang="en-US" altLang="ko-KR" dirty="0" smtClean="0"/>
          </a:p>
          <a:p>
            <a:pPr marL="571500" lvl="1" indent="0">
              <a:buNone/>
            </a:pPr>
            <a:endParaRPr lang="en-US" altLang="ko-KR" dirty="0"/>
          </a:p>
          <a:p>
            <a:pPr marL="571500" lvl="1" indent="0">
              <a:buNone/>
            </a:pPr>
            <a:endParaRPr lang="en-US" altLang="ko-KR" dirty="0" smtClean="0"/>
          </a:p>
          <a:p>
            <a:pPr marL="571500" lvl="1" indent="0">
              <a:buNone/>
            </a:pPr>
            <a:endParaRPr lang="en-US" altLang="ko-KR" dirty="0" smtClean="0"/>
          </a:p>
          <a:p>
            <a:pPr marL="571500" lvl="1" indent="0">
              <a:buNone/>
            </a:pPr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r>
              <a:rPr lang="en-US" altLang="ko-KR" dirty="0" smtClean="0"/>
              <a:t>Enhanced </a:t>
            </a:r>
            <a:r>
              <a:rPr lang="en-US" altLang="ko-KR" dirty="0"/>
              <a:t>RLM for multi-cell </a:t>
            </a:r>
            <a:r>
              <a:rPr lang="en-US" altLang="ko-KR" dirty="0" err="1"/>
              <a:t>mTRP</a:t>
            </a:r>
            <a:r>
              <a:rPr lang="en-US" altLang="ko-KR" dirty="0"/>
              <a:t> 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Consolidated RLM over TRPs for maximal link availability</a:t>
            </a:r>
          </a:p>
          <a:p>
            <a:pPr lvl="2"/>
            <a:endParaRPr lang="en-US" altLang="ko-KR" sz="1600" dirty="0"/>
          </a:p>
          <a:p>
            <a:pPr lvl="2"/>
            <a:endParaRPr lang="en-US" altLang="ko-KR" sz="1600" dirty="0" smtClean="0"/>
          </a:p>
          <a:p>
            <a:pPr lvl="2"/>
            <a:endParaRPr lang="en-US" altLang="ko-KR" sz="1600" dirty="0"/>
          </a:p>
          <a:p>
            <a:pPr lvl="2"/>
            <a:endParaRPr lang="en-US" altLang="ko-KR" sz="1600" dirty="0" smtClean="0"/>
          </a:p>
          <a:p>
            <a:pPr lvl="2"/>
            <a:endParaRPr lang="en-US" altLang="ko-KR" sz="1600" dirty="0"/>
          </a:p>
          <a:p>
            <a:pPr lvl="2"/>
            <a:endParaRPr lang="en-US" altLang="ko-KR" sz="1600" dirty="0" smtClean="0"/>
          </a:p>
          <a:p>
            <a:pPr lvl="1"/>
            <a:r>
              <a:rPr lang="en-US" altLang="ko-KR" dirty="0"/>
              <a:t>Enhanced UL timing management for </a:t>
            </a:r>
            <a:r>
              <a:rPr lang="en-US" altLang="ko-KR" dirty="0" err="1"/>
              <a:t>mTRP</a:t>
            </a:r>
            <a:endParaRPr lang="en-US" altLang="ko-KR" dirty="0"/>
          </a:p>
          <a:p>
            <a:endParaRPr lang="en-US" altLang="ko-KR" dirty="0" smtClean="0"/>
          </a:p>
          <a:p>
            <a:pPr lvl="3"/>
            <a:endParaRPr lang="en-US" altLang="ko-KR" dirty="0" smtClean="0"/>
          </a:p>
          <a:p>
            <a:pPr lvl="2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392" y="2558059"/>
            <a:ext cx="7406619" cy="2119480"/>
          </a:xfrm>
          <a:prstGeom prst="rect">
            <a:avLst/>
          </a:prstGeom>
        </p:spPr>
      </p:pic>
      <p:pic>
        <p:nvPicPr>
          <p:cNvPr id="5" name="Picture 10" descr="Communication tower, signal tower, wifi antenna, wifi tower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8645" y="5816256"/>
            <a:ext cx="403582" cy="691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227607" y="6538779"/>
            <a:ext cx="1803680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1">
              <a:spcBef>
                <a:spcPct val="20000"/>
              </a:spcBef>
            </a:pPr>
            <a:r>
              <a:rPr lang="en-US" altLang="ko-KR" sz="1200" dirty="0" smtClean="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TRP#1</a:t>
            </a:r>
          </a:p>
          <a:p>
            <a:pPr algn="ctr" latinLnBrk="1">
              <a:spcBef>
                <a:spcPct val="20000"/>
              </a:spcBef>
            </a:pPr>
            <a:r>
              <a:rPr lang="en-US" altLang="ko-KR" sz="1200" dirty="0" smtClean="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Cell 1</a:t>
            </a:r>
            <a:endParaRPr lang="ko-KR" altLang="en-US" sz="1200">
              <a:solidFill>
                <a:srgbClr val="6B6B6B"/>
              </a:solidFill>
              <a:latin typeface="Arial" panose="020B0604020202020204" pitchFamily="34" charset="0"/>
              <a:ea typeface="LG스마트체 Regular" panose="020B0600000101010101" pitchFamily="50" charset="-127"/>
              <a:cs typeface="Arial" panose="020B0604020202020204" pitchFamily="34" charset="0"/>
            </a:endParaRPr>
          </a:p>
        </p:txBody>
      </p:sp>
      <p:pic>
        <p:nvPicPr>
          <p:cNvPr id="7" name="Picture 8" descr="Phone ringing Free Ic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1203" y="6058266"/>
            <a:ext cx="591667" cy="591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Communication tower, signal tower, wifi antenna, wifi tower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5994" y="5816256"/>
            <a:ext cx="403582" cy="691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819344" y="6510504"/>
            <a:ext cx="1803680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1">
              <a:spcBef>
                <a:spcPct val="20000"/>
              </a:spcBef>
            </a:pPr>
            <a:r>
              <a:rPr lang="en-US" altLang="ko-KR" sz="1200" dirty="0" smtClean="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TRP#2</a:t>
            </a:r>
          </a:p>
          <a:p>
            <a:pPr algn="ctr" latinLnBrk="1">
              <a:spcBef>
                <a:spcPct val="20000"/>
              </a:spcBef>
            </a:pPr>
            <a:r>
              <a:rPr lang="en-US" altLang="ko-KR" sz="1200" dirty="0" smtClean="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Cell2  </a:t>
            </a:r>
            <a:endParaRPr lang="ko-KR" altLang="en-US" sz="1200">
              <a:solidFill>
                <a:srgbClr val="6B6B6B"/>
              </a:solidFill>
              <a:latin typeface="Arial" panose="020B0604020202020204" pitchFamily="34" charset="0"/>
              <a:ea typeface="LG스마트체 Regular" panose="020B0600000101010101" pitchFamily="50" charset="-127"/>
              <a:cs typeface="Arial" panose="020B0604020202020204" pitchFamily="34" charset="0"/>
            </a:endParaRPr>
          </a:p>
        </p:txBody>
      </p:sp>
      <p:sp>
        <p:nvSpPr>
          <p:cNvPr id="11" name="타원 10"/>
          <p:cNvSpPr/>
          <p:nvPr/>
        </p:nvSpPr>
        <p:spPr>
          <a:xfrm rot="20834872">
            <a:off x="5777520" y="6519538"/>
            <a:ext cx="1310242" cy="214360"/>
          </a:xfrm>
          <a:prstGeom prst="ellipse">
            <a:avLst/>
          </a:prstGeom>
          <a:solidFill>
            <a:srgbClr val="00B05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12" name="타원 11"/>
          <p:cNvSpPr/>
          <p:nvPr/>
        </p:nvSpPr>
        <p:spPr>
          <a:xfrm>
            <a:off x="5805492" y="6219966"/>
            <a:ext cx="1261496" cy="134134"/>
          </a:xfrm>
          <a:prstGeom prst="ellipse">
            <a:avLst/>
          </a:prstGeom>
          <a:solidFill>
            <a:srgbClr val="00B05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13" name="타원 12"/>
          <p:cNvSpPr/>
          <p:nvPr/>
        </p:nvSpPr>
        <p:spPr>
          <a:xfrm rot="19713863">
            <a:off x="6049030" y="6819458"/>
            <a:ext cx="1139581" cy="233686"/>
          </a:xfrm>
          <a:prstGeom prst="ellipse">
            <a:avLst/>
          </a:prstGeom>
          <a:solidFill>
            <a:srgbClr val="00B05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14" name="타원 13"/>
          <p:cNvSpPr/>
          <p:nvPr/>
        </p:nvSpPr>
        <p:spPr>
          <a:xfrm rot="694065">
            <a:off x="3532552" y="6419338"/>
            <a:ext cx="656155" cy="54204"/>
          </a:xfrm>
          <a:prstGeom prst="ellipse">
            <a:avLst/>
          </a:prstGeom>
          <a:solidFill>
            <a:srgbClr val="FF00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15" name="타원 14"/>
          <p:cNvSpPr/>
          <p:nvPr/>
        </p:nvSpPr>
        <p:spPr>
          <a:xfrm rot="1374377">
            <a:off x="3496320" y="6572946"/>
            <a:ext cx="656155" cy="54204"/>
          </a:xfrm>
          <a:prstGeom prst="ellipse">
            <a:avLst/>
          </a:prstGeom>
          <a:solidFill>
            <a:srgbClr val="FF00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16" name="타원 15"/>
          <p:cNvSpPr/>
          <p:nvPr/>
        </p:nvSpPr>
        <p:spPr>
          <a:xfrm rot="461574">
            <a:off x="3534547" y="6317361"/>
            <a:ext cx="656155" cy="54204"/>
          </a:xfrm>
          <a:prstGeom prst="ellipse">
            <a:avLst/>
          </a:prstGeom>
          <a:solidFill>
            <a:srgbClr val="FF00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18" name="직사각형 17"/>
          <p:cNvSpPr/>
          <p:nvPr/>
        </p:nvSpPr>
        <p:spPr>
          <a:xfrm>
            <a:off x="4144969" y="6734671"/>
            <a:ext cx="33991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ko-KR" sz="1200" b="1" i="1" dirty="0" smtClean="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Consolidated RLM over </a:t>
            </a:r>
            <a:r>
              <a:rPr kumimoji="0" lang="en-US" altLang="ko-KR" sz="1200" b="1" i="1" dirty="0" err="1" smtClean="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mTRPs</a:t>
            </a:r>
            <a:endParaRPr kumimoji="0" lang="en-US" altLang="ko-KR" sz="1200" b="1" i="1" dirty="0" smtClean="0">
              <a:solidFill>
                <a:srgbClr val="6B6B6B"/>
              </a:solidFill>
              <a:latin typeface="Arial" panose="020B0604020202020204" pitchFamily="34" charset="0"/>
              <a:ea typeface="LG스마트체 Regular" panose="020B0600000101010101" pitchFamily="50" charset="-127"/>
              <a:cs typeface="Arial" panose="020B0604020202020204" pitchFamily="34" charset="0"/>
            </a:endParaRPr>
          </a:p>
          <a:p>
            <a:r>
              <a:rPr kumimoji="0" lang="en-US" altLang="ko-KR" sz="1200" b="1" i="1" dirty="0" smtClean="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Enhanced UL timing management for </a:t>
            </a:r>
            <a:r>
              <a:rPr kumimoji="0" lang="en-US" altLang="ko-KR" sz="1200" b="1" i="1" dirty="0" err="1" smtClean="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mTRP</a:t>
            </a:r>
            <a:endParaRPr lang="ko-KR" altLang="en-US" sz="1000" i="1"/>
          </a:p>
        </p:txBody>
      </p:sp>
    </p:spTree>
    <p:extLst>
      <p:ext uri="{BB962C8B-B14F-4D97-AF65-F5344CB8AC3E}">
        <p14:creationId xmlns:p14="http://schemas.microsoft.com/office/powerpoint/2010/main" val="58133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Other enhancement 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Enhancements of DC</a:t>
            </a:r>
          </a:p>
          <a:p>
            <a:pPr lvl="1"/>
            <a:r>
              <a:rPr lang="en-US" altLang="ko-KR" dirty="0" smtClean="0"/>
              <a:t>Support of multi-connectivity (beyond dual-connectivity)</a:t>
            </a:r>
            <a:endParaRPr lang="en-US" altLang="ko-KR" dirty="0"/>
          </a:p>
          <a:p>
            <a:pPr lvl="2"/>
            <a:r>
              <a:rPr lang="en-US" altLang="ko-KR" dirty="0" smtClean="0"/>
              <a:t>The aim is to enable UE to support configuration of more than two cell groups.  </a:t>
            </a:r>
          </a:p>
          <a:p>
            <a:pPr lvl="2"/>
            <a:r>
              <a:rPr lang="en-US" altLang="ko-KR" dirty="0" smtClean="0"/>
              <a:t>To avoid significant increase of UE complexity, the maximum number of active cell groups should be restrictive, e.g., up to two cell groups as of today. </a:t>
            </a:r>
          </a:p>
          <a:p>
            <a:pPr lvl="2"/>
            <a:r>
              <a:rPr lang="en-US" altLang="ko-KR" dirty="0" smtClean="0"/>
              <a:t>Dynamic change of active cell group among configured cell groups is supported for maximal diversity gain and low switching delay, i.e. softer cell group switching.  </a:t>
            </a:r>
          </a:p>
          <a:p>
            <a:pPr lvl="1"/>
            <a:r>
              <a:rPr lang="en-US" altLang="ko-KR" dirty="0" smtClean="0"/>
              <a:t>  Enhancement </a:t>
            </a:r>
            <a:r>
              <a:rPr lang="en-US" altLang="ko-KR" dirty="0"/>
              <a:t>of CG </a:t>
            </a:r>
            <a:r>
              <a:rPr lang="en-US" altLang="ko-KR" dirty="0" smtClean="0"/>
              <a:t>deactivation/deactivation </a:t>
            </a:r>
            <a:r>
              <a:rPr lang="en-US" altLang="ko-KR" dirty="0"/>
              <a:t>scheme developed in </a:t>
            </a:r>
            <a:r>
              <a:rPr lang="en-US" altLang="ko-KR" dirty="0" smtClean="0"/>
              <a:t>Rel-17</a:t>
            </a:r>
          </a:p>
          <a:p>
            <a:pPr lvl="2"/>
            <a:r>
              <a:rPr lang="en-US" altLang="ko-KR" dirty="0" smtClean="0"/>
              <a:t>Enhancement for balancing faster CG activation and UE power saving can be considered.</a:t>
            </a:r>
          </a:p>
          <a:p>
            <a:pPr lvl="2"/>
            <a:r>
              <a:rPr lang="en-US" altLang="ko-KR" dirty="0" smtClean="0"/>
              <a:t>The exact enhancement scope depends on Rel-17 progress of CG deactivation/activation.</a:t>
            </a:r>
            <a:endParaRPr lang="en-US" altLang="ko-KR" dirty="0"/>
          </a:p>
          <a:p>
            <a:endParaRPr lang="en-US" altLang="ko-KR" dirty="0" smtClean="0"/>
          </a:p>
          <a:p>
            <a:r>
              <a:rPr lang="en-US" altLang="ko-KR" dirty="0" smtClean="0"/>
              <a:t>Support </a:t>
            </a:r>
            <a:r>
              <a:rPr lang="en-US" altLang="ko-KR" dirty="0"/>
              <a:t>of CA/DC for Dual Active Protocol </a:t>
            </a:r>
            <a:r>
              <a:rPr lang="en-US" altLang="ko-KR" dirty="0" smtClean="0"/>
              <a:t>Stack</a:t>
            </a:r>
          </a:p>
          <a:p>
            <a:pPr lvl="1"/>
            <a:r>
              <a:rPr lang="en-US" altLang="ko-KR" dirty="0" smtClean="0"/>
              <a:t>Support of CA/DC during DAPS is essential to </a:t>
            </a:r>
            <a:r>
              <a:rPr lang="en-US" altLang="ko-KR" dirty="0"/>
              <a:t>support advanced services with consistent high data rate </a:t>
            </a:r>
            <a:r>
              <a:rPr lang="en-US" altLang="ko-KR" dirty="0" smtClean="0"/>
              <a:t>demands</a:t>
            </a:r>
          </a:p>
          <a:p>
            <a:pPr lvl="2"/>
            <a:r>
              <a:rPr lang="en-US" altLang="ko-KR" dirty="0" smtClean="0"/>
              <a:t>Currently, prior to DAPS handover, all secondary SCell and SCG shall be released. </a:t>
            </a:r>
          </a:p>
          <a:p>
            <a:pPr lvl="1"/>
            <a:r>
              <a:rPr lang="en-US" altLang="ko-KR" dirty="0" smtClean="0"/>
              <a:t>Sophisticated capability coordination between source and target during DAPS is essential.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965060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28310</TotalTime>
  <Words>592</Words>
  <Application>Microsoft Office PowerPoint</Application>
  <PresentationFormat>사용자 지정</PresentationFormat>
  <Paragraphs>99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2" baseType="lpstr">
      <vt:lpstr>LG스마트체 Bold</vt:lpstr>
      <vt:lpstr>LG스마트체 Regular</vt:lpstr>
      <vt:lpstr>굴림</vt:lpstr>
      <vt:lpstr>맑은 고딕</vt:lpstr>
      <vt:lpstr>Arial</vt:lpstr>
      <vt:lpstr>Office 테마</vt:lpstr>
      <vt:lpstr>Enhancement for Mobility</vt:lpstr>
      <vt:lpstr>Justification for enhancement </vt:lpstr>
      <vt:lpstr>Areas for mobility enhancement</vt:lpstr>
      <vt:lpstr>Fast recovery with CHO/CPAC in DC</vt:lpstr>
      <vt:lpstr>Fast recovery via multi-cell mTRP</vt:lpstr>
      <vt:lpstr>Other enhancement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LG (Sunghoon)</cp:lastModifiedBy>
  <cp:revision>2116</cp:revision>
  <dcterms:created xsi:type="dcterms:W3CDTF">2016-10-11T04:12:52Z</dcterms:created>
  <dcterms:modified xsi:type="dcterms:W3CDTF">2021-06-06T16:28:09Z</dcterms:modified>
</cp:coreProperties>
</file>