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76" r:id="rId2"/>
    <p:sldId id="277" r:id="rId3"/>
    <p:sldId id="274" r:id="rId4"/>
  </p:sldIdLst>
  <p:sldSz cx="11431588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00">
          <p15:clr>
            <a:srgbClr val="A4A3A4"/>
          </p15:clr>
        </p15:guide>
        <p15:guide id="2" pos="360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7A6"/>
    <a:srgbClr val="A50034"/>
    <a:srgbClr val="E46C0A"/>
    <a:srgbClr val="6B6B6B"/>
    <a:srgbClr val="000046"/>
    <a:srgbClr val="336699"/>
    <a:srgbClr val="D60093"/>
    <a:srgbClr val="D9CBB5"/>
    <a:srgbClr val="FFFFFF"/>
    <a:srgbClr val="EEE8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64" autoAdjust="0"/>
    <p:restoredTop sz="22581" autoAdjust="0"/>
  </p:normalViewPr>
  <p:slideViewPr>
    <p:cSldViewPr>
      <p:cViewPr varScale="1">
        <p:scale>
          <a:sx n="75" d="100"/>
          <a:sy n="75" d="100"/>
        </p:scale>
        <p:origin x="970" y="72"/>
      </p:cViewPr>
      <p:guideLst>
        <p:guide orient="horz" pos="2700"/>
        <p:guide pos="360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2021-06-04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63266" y="2342034"/>
            <a:ext cx="971685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2092DD-FC25-421B-8E80-EB7FFD06CCAE}" type="datetimeFigureOut">
              <a:rPr lang="ko-KR" altLang="en-US" smtClean="0"/>
              <a:pPr>
                <a:defRPr/>
              </a:pPr>
              <a:t>2021-06-04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8" name="직사각형 7"/>
          <p:cNvSpPr/>
          <p:nvPr userDrawn="1"/>
        </p:nvSpPr>
        <p:spPr>
          <a:xfrm>
            <a:off x="144810" y="181794"/>
            <a:ext cx="5715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Rel-18 workshop</a:t>
            </a:r>
          </a:p>
          <a:p>
            <a:r>
              <a:rPr lang="en-US" altLang="ko-KR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Electronic Meeting, June 28 - July 2, 2021</a:t>
            </a:r>
            <a:endParaRPr lang="en-US" altLang="ko-KR" b="1" i="1" dirty="0">
              <a:solidFill>
                <a:srgbClr val="6B6B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8380090" y="236606"/>
            <a:ext cx="2906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 err="1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RWS</a:t>
            </a:r>
            <a:r>
              <a:rPr lang="en-US" altLang="ko-KR" sz="2400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-210226</a:t>
            </a:r>
            <a:endParaRPr lang="en-US" altLang="ko-KR" sz="2400" b="1" i="1" dirty="0">
              <a:solidFill>
                <a:srgbClr val="6B6B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963266" y="4494857"/>
            <a:ext cx="9793088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963266" y="4422849"/>
            <a:ext cx="9793088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4050018" y="4860606"/>
            <a:ext cx="3331552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5175794" y="-5175792"/>
            <a:ext cx="1080000" cy="11431588"/>
          </a:xfrm>
          <a:prstGeom prst="rect">
            <a:avLst/>
          </a:prstGeom>
          <a:solidFill>
            <a:srgbClr val="A5003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71500" y="80268"/>
            <a:ext cx="10288588" cy="919014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71500" y="1333922"/>
            <a:ext cx="10288588" cy="6480720"/>
          </a:xfrm>
        </p:spPr>
        <p:txBody>
          <a:bodyPr/>
          <a:lstStyle>
            <a:lvl1pPr>
              <a:defRPr sz="28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EC3A8E2-B9DE-437B-B571-263DA6FC8CC7}" type="datetimeFigureOut">
              <a:rPr lang="ko-KR" altLang="en-US" smtClean="0"/>
              <a:pPr>
                <a:defRPr/>
              </a:pPr>
              <a:t>2021-06-04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9" name="직사각형 8"/>
          <p:cNvSpPr/>
          <p:nvPr userDrawn="1"/>
        </p:nvSpPr>
        <p:spPr>
          <a:xfrm>
            <a:off x="72802" y="8273112"/>
            <a:ext cx="5715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en-US" altLang="ko-KR" sz="1100" b="1" i="1" dirty="0" err="1" smtClean="0">
                <a:solidFill>
                  <a:srgbClr val="A50034"/>
                </a:solidFill>
                <a:effectLst/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RWS</a:t>
            </a:r>
            <a:r>
              <a:rPr lang="en-US" altLang="ko-KR" sz="1100" b="1" i="1" dirty="0" smtClean="0">
                <a:solidFill>
                  <a:srgbClr val="A50034"/>
                </a:solidFill>
                <a:effectLst/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-210226</a:t>
            </a:r>
            <a:endParaRPr lang="ko-KR" altLang="en-US" sz="1100" b="1" i="1">
              <a:solidFill>
                <a:srgbClr val="A50034"/>
              </a:solidFill>
              <a:latin typeface="Arial" panose="020B0604020202020204" pitchFamily="34" charset="0"/>
              <a:ea typeface="LG스마트체 Regular" panose="020B0600000101010101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03017" y="5508627"/>
            <a:ext cx="971685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03017" y="3633392"/>
            <a:ext cx="971685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4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7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95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4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6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9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0AC0706-528C-4E5B-A316-71D515866196}" type="datetimeFigureOut">
              <a:rPr lang="ko-KR" altLang="en-US" smtClean="0"/>
              <a:pPr>
                <a:defRPr/>
              </a:pPr>
              <a:t>2021-06-04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571500" y="342900"/>
            <a:ext cx="10288588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571500" y="1549946"/>
            <a:ext cx="10288588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571500" y="7945438"/>
            <a:ext cx="2667000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711C1B2-90F4-49F8-A375-40DDE5F017A8}" type="datetimeFigureOut">
              <a:rPr lang="ko-KR" altLang="en-US" smtClean="0"/>
              <a:pPr>
                <a:defRPr/>
              </a:pPr>
              <a:t>2021-06-04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905250" y="7945438"/>
            <a:ext cx="3621088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193088" y="7945438"/>
            <a:ext cx="2667000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8" name="직사각형 7"/>
          <p:cNvSpPr/>
          <p:nvPr userDrawn="1"/>
        </p:nvSpPr>
        <p:spPr>
          <a:xfrm>
            <a:off x="5571778" y="8271824"/>
            <a:ext cx="5715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altLang="ko-KR" sz="1100" dirty="0" smtClean="0">
                <a:solidFill>
                  <a:srgbClr val="A50034"/>
                </a:solidFill>
                <a:effectLst/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Copyright 2021. LG Electronics Inc. All rights reserved. </a:t>
            </a:r>
            <a:endParaRPr lang="ko-KR" altLang="en-US" sz="1100">
              <a:solidFill>
                <a:srgbClr val="A50034"/>
              </a:solidFill>
              <a:latin typeface="Arial" panose="020B0604020202020204" pitchFamily="34" charset="0"/>
              <a:ea typeface="LG스마트체 Regular" panose="020B0600000101010101" pitchFamily="50" charset="-127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1138238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94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89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83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378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63" indent="-423863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925" indent="-352425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4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81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305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300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538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8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71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959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20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4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67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92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b="1" dirty="0"/>
              <a:t>TCP boosting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9268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Motivation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ko-KR" dirty="0" smtClean="0"/>
              <a:t>Up </a:t>
            </a:r>
            <a:r>
              <a:rPr lang="en-US" altLang="ko-KR" dirty="0"/>
              <a:t>to Rel-17, NR is well-suited for DL TCP transmission.</a:t>
            </a:r>
          </a:p>
          <a:p>
            <a:pPr lvl="1"/>
            <a:r>
              <a:rPr lang="en-US" altLang="ko-KR" dirty="0"/>
              <a:t>However, NR is not optimized for UL TCP </a:t>
            </a:r>
            <a:r>
              <a:rPr lang="en-US" altLang="ko-KR" dirty="0" err="1"/>
              <a:t>ACK</a:t>
            </a:r>
            <a:r>
              <a:rPr lang="en-US" altLang="ko-KR" dirty="0"/>
              <a:t> transmission.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NR </a:t>
            </a:r>
            <a:r>
              <a:rPr lang="en-US" altLang="ko-KR" dirty="0"/>
              <a:t>aims at DL TCP throughput of ~20 </a:t>
            </a:r>
            <a:r>
              <a:rPr lang="en-US" altLang="ko-KR" dirty="0" err="1"/>
              <a:t>Gbps</a:t>
            </a:r>
            <a:r>
              <a:rPr lang="en-US" altLang="ko-KR" dirty="0"/>
              <a:t>...</a:t>
            </a:r>
          </a:p>
          <a:p>
            <a:pPr lvl="1"/>
            <a:r>
              <a:rPr lang="en-US" altLang="ko-KR" dirty="0"/>
              <a:t>However, actual throughput in TCP layer is much less than 20 </a:t>
            </a:r>
            <a:r>
              <a:rPr lang="en-US" altLang="ko-KR" dirty="0" err="1"/>
              <a:t>Gbps</a:t>
            </a:r>
            <a:r>
              <a:rPr lang="en-US" altLang="ko-KR" dirty="0"/>
              <a:t> due to limitation by TCP </a:t>
            </a:r>
            <a:r>
              <a:rPr lang="en-US" altLang="ko-KR" dirty="0" err="1"/>
              <a:t>ACK</a:t>
            </a:r>
            <a:r>
              <a:rPr lang="en-US" altLang="ko-KR" dirty="0"/>
              <a:t> in UL.</a:t>
            </a:r>
          </a:p>
          <a:p>
            <a:pPr lvl="1"/>
            <a:r>
              <a:rPr lang="en-US" altLang="ko-KR" dirty="0"/>
              <a:t>UL TCP </a:t>
            </a:r>
            <a:r>
              <a:rPr lang="en-US" altLang="ko-KR" dirty="0" err="1"/>
              <a:t>ACK</a:t>
            </a:r>
            <a:r>
              <a:rPr lang="en-US" altLang="ko-KR" dirty="0"/>
              <a:t> transmission is subject to head-of-line blocking by UL TCP transmission. TCP performance degrades if TCP </a:t>
            </a:r>
            <a:r>
              <a:rPr lang="en-US" altLang="ko-KR" dirty="0" err="1"/>
              <a:t>ACKs</a:t>
            </a:r>
            <a:r>
              <a:rPr lang="en-US" altLang="ko-KR" dirty="0"/>
              <a:t> are delayed.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TCP </a:t>
            </a:r>
            <a:r>
              <a:rPr lang="en-US" altLang="ko-KR" dirty="0"/>
              <a:t>enhancement was already discussed in past meetings in NR Rel-15.</a:t>
            </a:r>
          </a:p>
          <a:p>
            <a:pPr lvl="1"/>
            <a:r>
              <a:rPr lang="en-US" altLang="ko-KR" dirty="0"/>
              <a:t>However, </a:t>
            </a:r>
            <a:r>
              <a:rPr lang="en-US" altLang="ko-KR" dirty="0" err="1"/>
              <a:t>RAN2#97bis</a:t>
            </a:r>
            <a:r>
              <a:rPr lang="en-US" altLang="ko-KR" dirty="0"/>
              <a:t> finally concluded that this feature is not included in Rel-15 due to overload situation in </a:t>
            </a:r>
            <a:r>
              <a:rPr lang="en-US" altLang="ko-KR" dirty="0" err="1"/>
              <a:t>RAN2</a:t>
            </a:r>
            <a:r>
              <a:rPr lang="en-US" altLang="ko-KR" dirty="0"/>
              <a:t>. From then on, TCP enhancement has not been studied until Rel-17.</a:t>
            </a:r>
          </a:p>
          <a:p>
            <a:endParaRPr lang="en-US" altLang="ko-KR" dirty="0" smtClean="0">
              <a:solidFill>
                <a:srgbClr val="FF0000"/>
              </a:solidFill>
            </a:endParaRPr>
          </a:p>
          <a:p>
            <a:r>
              <a:rPr lang="en-US" altLang="ko-KR" dirty="0" smtClean="0">
                <a:solidFill>
                  <a:srgbClr val="FF0000"/>
                </a:solidFill>
              </a:rPr>
              <a:t>For </a:t>
            </a:r>
            <a:r>
              <a:rPr lang="en-US" altLang="ko-KR" dirty="0">
                <a:solidFill>
                  <a:srgbClr val="FF0000"/>
                </a:solidFill>
              </a:rPr>
              <a:t>the 5G-advanced to provide discriminatory impression to users, it is essential to maximize the DL TCP throughput in NR Rel-18</a:t>
            </a:r>
            <a:r>
              <a:rPr lang="en-US" altLang="ko-KR" dirty="0" smtClean="0">
                <a:solidFill>
                  <a:srgbClr val="FF0000"/>
                </a:solidFill>
              </a:rPr>
              <a:t>.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6310027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Potential enhancement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Prioritized TCP </a:t>
            </a:r>
            <a:r>
              <a:rPr lang="en-US" altLang="ko-KR" dirty="0" err="1"/>
              <a:t>ACK</a:t>
            </a:r>
            <a:r>
              <a:rPr lang="en-US" altLang="ko-KR" dirty="0"/>
              <a:t> processing in the transmitter side </a:t>
            </a:r>
          </a:p>
          <a:p>
            <a:pPr lvl="1"/>
            <a:r>
              <a:rPr lang="en-US" altLang="ko-KR" dirty="0"/>
              <a:t>Head-of-line blocking problem of TCP </a:t>
            </a:r>
            <a:r>
              <a:rPr lang="en-US" altLang="ko-KR" dirty="0" err="1"/>
              <a:t>ACK</a:t>
            </a:r>
            <a:r>
              <a:rPr lang="en-US" altLang="ko-KR" dirty="0"/>
              <a:t> should be addressed.</a:t>
            </a:r>
          </a:p>
          <a:p>
            <a:pPr lvl="1"/>
            <a:r>
              <a:rPr lang="en-US" altLang="ko-KR" dirty="0"/>
              <a:t>Mechanism can be considered in SDAP/PDCP/RLC/MAC depending on the targeted granularity for TCP </a:t>
            </a:r>
            <a:r>
              <a:rPr lang="en-US" altLang="ko-KR" dirty="0" err="1"/>
              <a:t>ACK</a:t>
            </a:r>
            <a:r>
              <a:rPr lang="en-US" altLang="ko-KR" dirty="0"/>
              <a:t> prioritization.</a:t>
            </a:r>
          </a:p>
          <a:p>
            <a:pPr lvl="2"/>
            <a:r>
              <a:rPr lang="en-US" altLang="ko-KR" dirty="0"/>
              <a:t>E.g. Radio Bearer level, RLC bearer level, Logical channel level, etc. </a:t>
            </a:r>
          </a:p>
          <a:p>
            <a:endParaRPr lang="en-US" altLang="ko-KR" dirty="0"/>
          </a:p>
          <a:p>
            <a:r>
              <a:rPr lang="en-US" altLang="ko-KR" dirty="0"/>
              <a:t>Low latency TCP </a:t>
            </a:r>
            <a:r>
              <a:rPr lang="en-US" altLang="ko-KR" dirty="0" err="1"/>
              <a:t>ACK</a:t>
            </a:r>
            <a:r>
              <a:rPr lang="en-US" altLang="ko-KR" dirty="0"/>
              <a:t> transmission in the radio interface </a:t>
            </a:r>
          </a:p>
          <a:p>
            <a:pPr lvl="1"/>
            <a:r>
              <a:rPr lang="en-US" altLang="ko-KR" dirty="0"/>
              <a:t>Scheduling and resource allocation enhancement for TCP ACK. </a:t>
            </a:r>
          </a:p>
          <a:p>
            <a:endParaRPr lang="en-US" altLang="ko-KR" dirty="0"/>
          </a:p>
          <a:p>
            <a:r>
              <a:rPr lang="en-US" altLang="ko-KR" dirty="0"/>
              <a:t>Prioritized TCP </a:t>
            </a:r>
            <a:r>
              <a:rPr lang="en-US" altLang="ko-KR" dirty="0" err="1"/>
              <a:t>ACK</a:t>
            </a:r>
            <a:r>
              <a:rPr lang="en-US" altLang="ko-KR" dirty="0"/>
              <a:t> processing in the receiver side </a:t>
            </a:r>
          </a:p>
          <a:p>
            <a:pPr lvl="1"/>
            <a:r>
              <a:rPr lang="en-US" altLang="ko-KR" dirty="0"/>
              <a:t>Out-of-order delivery for TCP ACK. </a:t>
            </a:r>
            <a:endParaRPr lang="en-US" altLang="ko-KR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958" y="6055814"/>
            <a:ext cx="4660404" cy="1830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4105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27616</TotalTime>
  <Words>235</Words>
  <Application>Microsoft Office PowerPoint</Application>
  <PresentationFormat>사용자 지정</PresentationFormat>
  <Paragraphs>24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9" baseType="lpstr">
      <vt:lpstr>LG스마트체 Bold</vt:lpstr>
      <vt:lpstr>LG스마트체 Regular</vt:lpstr>
      <vt:lpstr>굴림</vt:lpstr>
      <vt:lpstr>맑은 고딕</vt:lpstr>
      <vt:lpstr>Arial</vt:lpstr>
      <vt:lpstr>Office 테마</vt:lpstr>
      <vt:lpstr>TCP boosting</vt:lpstr>
      <vt:lpstr>Motivation</vt:lpstr>
      <vt:lpstr>Potential enhancement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LG</cp:lastModifiedBy>
  <cp:revision>2060</cp:revision>
  <dcterms:created xsi:type="dcterms:W3CDTF">2016-10-11T04:12:52Z</dcterms:created>
  <dcterms:modified xsi:type="dcterms:W3CDTF">2021-06-04T02:14:49Z</dcterms:modified>
</cp:coreProperties>
</file>