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334" r:id="rId5"/>
    <p:sldId id="445" r:id="rId6"/>
    <p:sldId id="351" r:id="rId7"/>
    <p:sldId id="458" r:id="rId8"/>
    <p:sldId id="397" r:id="rId9"/>
    <p:sldId id="491" r:id="rId10"/>
    <p:sldId id="497" r:id="rId11"/>
    <p:sldId id="498" r:id="rId12"/>
    <p:sldId id="459" r:id="rId13"/>
    <p:sldId id="444" r:id="rId14"/>
  </p:sldIdLst>
  <p:sldSz cx="12192000" cy="6858000"/>
  <p:notesSz cx="6858000" cy="9144000"/>
  <p:embeddedFontLst>
    <p:embeddedFont>
      <p:font typeface="ATT Aleck Sans" panose="020B0604020202020204" charset="0"/>
      <p:regular r:id="rId17"/>
      <p:bold r:id="rId18"/>
      <p:italic r:id="rId19"/>
      <p:boldItalic r:id="rId20"/>
    </p:embeddedFont>
    <p:embeddedFont>
      <p:font typeface="ATT Aleck Sans Medium" panose="020B0604020202020204" charset="0"/>
      <p:regular r:id="rId21"/>
      <p:italic r:id="rId2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ZQUIERDO, LUIS F" initials="ILF" lastIdx="1" clrIdx="0">
    <p:extLst>
      <p:ext uri="{19B8F6BF-5375-455C-9EA6-DF929625EA0E}">
        <p15:presenceInfo xmlns:p15="http://schemas.microsoft.com/office/powerpoint/2012/main" userId="S::LI680E@att.com::818971e9-6e33-42f4-8efa-f3c832d41ad3" providerId="AD"/>
      </p:ext>
    </p:extLst>
  </p:cmAuthor>
  <p:cmAuthor id="2" name="SPANO, ELLEN (Legal)" initials="SE(" lastIdx="7" clrIdx="1">
    <p:extLst>
      <p:ext uri="{19B8F6BF-5375-455C-9EA6-DF929625EA0E}">
        <p15:presenceInfo xmlns:p15="http://schemas.microsoft.com/office/powerpoint/2012/main" userId="S::es2465@att.com::4023b8fd-e1b2-43eb-82bb-6f49af60dcbe" providerId="AD"/>
      </p:ext>
    </p:extLst>
  </p:cmAuthor>
  <p:cmAuthor id="3" name="PRABHU, SARITA S (Legal)" initials="PSS(" lastIdx="1" clrIdx="2">
    <p:extLst>
      <p:ext uri="{19B8F6BF-5375-455C-9EA6-DF929625EA0E}">
        <p15:presenceInfo xmlns:p15="http://schemas.microsoft.com/office/powerpoint/2012/main" userId="S::sp627k@att.com::8879dc57-4687-4bdb-bfff-495ae942c0ed" providerId="AD"/>
      </p:ext>
    </p:extLst>
  </p:cmAuthor>
  <p:cmAuthor id="4" name="AT&amp;T" initials="MM" lastIdx="2" clrIdx="3">
    <p:extLst>
      <p:ext uri="{19B8F6BF-5375-455C-9EA6-DF929625EA0E}">
        <p15:presenceInfo xmlns:p15="http://schemas.microsoft.com/office/powerpoint/2012/main" userId="AT&amp;T" providerId="None"/>
      </p:ext>
    </p:extLst>
  </p:cmAuthor>
  <p:cmAuthor id="5" name="AKOUM, SALAM" initials="AS" lastIdx="1" clrIdx="4">
    <p:extLst>
      <p:ext uri="{19B8F6BF-5375-455C-9EA6-DF929625EA0E}">
        <p15:presenceInfo xmlns:p15="http://schemas.microsoft.com/office/powerpoint/2012/main" userId="S::sa469y@att.com::e455c026-cf76-47c4-afd9-347030b1f014" providerId="AD"/>
      </p:ext>
    </p:extLst>
  </p:cmAuthor>
  <p:cmAuthor id="6" name="BENDLIN, RALF M" initials="BM" lastIdx="1" clrIdx="5">
    <p:extLst>
      <p:ext uri="{19B8F6BF-5375-455C-9EA6-DF929625EA0E}">
        <p15:presenceInfo xmlns:p15="http://schemas.microsoft.com/office/powerpoint/2012/main" userId="S::rb691m@att.com::db6e464e-075a-46a1-9361-006b5d7539e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D1E6"/>
    <a:srgbClr val="FFE100"/>
    <a:srgbClr val="E20074"/>
    <a:srgbClr val="ECEDEC"/>
    <a:srgbClr val="FBFBFB"/>
    <a:srgbClr val="FFDD05"/>
    <a:srgbClr val="FFFFFF"/>
    <a:srgbClr val="CF0000"/>
    <a:srgbClr val="ED008C"/>
    <a:srgbClr val="D80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FEFCFE-8443-44A9-AEA2-25326B48B579}" v="68" dt="2021-06-05T13:30:46.360"/>
    <p1510:client id="{EFE7FBE5-37FC-4C57-B2C5-2A0D22F24749}" v="114" dt="2021-06-05T13:34:44.263"/>
    <p1510:client id="{FFEBF1EE-D08A-4282-8A47-E44E20E2B790}" v="4" dt="2021-06-05T13:37:33.5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3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JMUNDAR, MILAP" userId="S::mm1804@att.com::4741d807-7857-4b1b-99a7-fb43d1eebec2" providerId="AD" clId="Web-{27FEFCFE-8443-44A9-AEA2-25326B48B579}"/>
    <pc:docChg chg="modSld">
      <pc:chgData name="MAJMUNDAR, MILAP" userId="S::mm1804@att.com::4741d807-7857-4b1b-99a7-fb43d1eebec2" providerId="AD" clId="Web-{27FEFCFE-8443-44A9-AEA2-25326B48B579}" dt="2021-06-05T13:30:44.531" v="57" actId="20577"/>
      <pc:docMkLst>
        <pc:docMk/>
      </pc:docMkLst>
      <pc:sldChg chg="modSp">
        <pc:chgData name="MAJMUNDAR, MILAP" userId="S::mm1804@att.com::4741d807-7857-4b1b-99a7-fb43d1eebec2" providerId="AD" clId="Web-{27FEFCFE-8443-44A9-AEA2-25326B48B579}" dt="2021-06-05T13:29:23.129" v="14" actId="20577"/>
        <pc:sldMkLst>
          <pc:docMk/>
          <pc:sldMk cId="3832174283" sldId="334"/>
        </pc:sldMkLst>
        <pc:spChg chg="mod">
          <ac:chgData name="MAJMUNDAR, MILAP" userId="S::mm1804@att.com::4741d807-7857-4b1b-99a7-fb43d1eebec2" providerId="AD" clId="Web-{27FEFCFE-8443-44A9-AEA2-25326B48B579}" dt="2021-06-05T13:29:10.378" v="4" actId="20577"/>
          <ac:spMkLst>
            <pc:docMk/>
            <pc:sldMk cId="3832174283" sldId="334"/>
            <ac:spMk id="4" creationId="{DA17B4E8-EC92-4BC0-93F8-1661BA1E0CEF}"/>
          </ac:spMkLst>
        </pc:spChg>
        <pc:spChg chg="mod">
          <ac:chgData name="MAJMUNDAR, MILAP" userId="S::mm1804@att.com::4741d807-7857-4b1b-99a7-fb43d1eebec2" providerId="AD" clId="Web-{27FEFCFE-8443-44A9-AEA2-25326B48B579}" dt="2021-06-05T13:29:23.129" v="14" actId="20577"/>
          <ac:spMkLst>
            <pc:docMk/>
            <pc:sldMk cId="3832174283" sldId="334"/>
            <ac:spMk id="7" creationId="{F05C8DE6-FBEB-4031-B9B4-A424EFE36CEC}"/>
          </ac:spMkLst>
        </pc:spChg>
      </pc:sldChg>
      <pc:sldChg chg="modSp">
        <pc:chgData name="MAJMUNDAR, MILAP" userId="S::mm1804@att.com::4741d807-7857-4b1b-99a7-fb43d1eebec2" providerId="AD" clId="Web-{27FEFCFE-8443-44A9-AEA2-25326B48B579}" dt="2021-06-05T13:30:44.531" v="57" actId="20577"/>
        <pc:sldMkLst>
          <pc:docMk/>
          <pc:sldMk cId="3384775481" sldId="445"/>
        </pc:sldMkLst>
        <pc:spChg chg="mod">
          <ac:chgData name="MAJMUNDAR, MILAP" userId="S::mm1804@att.com::4741d807-7857-4b1b-99a7-fb43d1eebec2" providerId="AD" clId="Web-{27FEFCFE-8443-44A9-AEA2-25326B48B579}" dt="2021-06-05T13:30:40.953" v="52" actId="20577"/>
          <ac:spMkLst>
            <pc:docMk/>
            <pc:sldMk cId="3384775481" sldId="445"/>
            <ac:spMk id="4" creationId="{476F83A3-1F23-4E18-AC43-0915AAC67470}"/>
          </ac:spMkLst>
        </pc:spChg>
        <pc:spChg chg="mod">
          <ac:chgData name="MAJMUNDAR, MILAP" userId="S::mm1804@att.com::4741d807-7857-4b1b-99a7-fb43d1eebec2" providerId="AD" clId="Web-{27FEFCFE-8443-44A9-AEA2-25326B48B579}" dt="2021-06-05T13:30:44.531" v="57" actId="20577"/>
          <ac:spMkLst>
            <pc:docMk/>
            <pc:sldMk cId="3384775481" sldId="445"/>
            <ac:spMk id="8" creationId="{C1AFCC6B-07E5-4AAF-89D5-C9DC9C7286BB}"/>
          </ac:spMkLst>
        </pc:spChg>
      </pc:sldChg>
    </pc:docChg>
  </pc:docChgLst>
  <pc:docChgLst>
    <pc:chgData name="MAJMUNDAR, MILAP" userId="S::mm1804@att.com::4741d807-7857-4b1b-99a7-fb43d1eebec2" providerId="AD" clId="Web-{EFE7FBE5-37FC-4C57-B2C5-2A0D22F24749}"/>
    <pc:docChg chg="modSld">
      <pc:chgData name="MAJMUNDAR, MILAP" userId="S::mm1804@att.com::4741d807-7857-4b1b-99a7-fb43d1eebec2" providerId="AD" clId="Web-{EFE7FBE5-37FC-4C57-B2C5-2A0D22F24749}" dt="2021-06-05T13:34:43.169" v="74" actId="20577"/>
      <pc:docMkLst>
        <pc:docMk/>
      </pc:docMkLst>
      <pc:sldChg chg="delSp">
        <pc:chgData name="MAJMUNDAR, MILAP" userId="S::mm1804@att.com::4741d807-7857-4b1b-99a7-fb43d1eebec2" providerId="AD" clId="Web-{EFE7FBE5-37FC-4C57-B2C5-2A0D22F24749}" dt="2021-06-05T13:33:33.605" v="69"/>
        <pc:sldMkLst>
          <pc:docMk/>
          <pc:sldMk cId="3832174283" sldId="334"/>
        </pc:sldMkLst>
        <pc:spChg chg="del">
          <ac:chgData name="MAJMUNDAR, MILAP" userId="S::mm1804@att.com::4741d807-7857-4b1b-99a7-fb43d1eebec2" providerId="AD" clId="Web-{EFE7FBE5-37FC-4C57-B2C5-2A0D22F24749}" dt="2021-06-05T13:33:33.605" v="69"/>
          <ac:spMkLst>
            <pc:docMk/>
            <pc:sldMk cId="3832174283" sldId="334"/>
            <ac:spMk id="5" creationId="{2CB78314-75A1-41D4-8B8F-32F9E1D8ECDB}"/>
          </ac:spMkLst>
        </pc:spChg>
      </pc:sldChg>
      <pc:sldChg chg="addSp modSp">
        <pc:chgData name="MAJMUNDAR, MILAP" userId="S::mm1804@att.com::4741d807-7857-4b1b-99a7-fb43d1eebec2" providerId="AD" clId="Web-{EFE7FBE5-37FC-4C57-B2C5-2A0D22F24749}" dt="2021-06-05T13:34:43.169" v="74" actId="20577"/>
        <pc:sldMkLst>
          <pc:docMk/>
          <pc:sldMk cId="3384775481" sldId="445"/>
        </pc:sldMkLst>
        <pc:spChg chg="add mod">
          <ac:chgData name="MAJMUNDAR, MILAP" userId="S::mm1804@att.com::4741d807-7857-4b1b-99a7-fb43d1eebec2" providerId="AD" clId="Web-{EFE7FBE5-37FC-4C57-B2C5-2A0D22F24749}" dt="2021-06-05T13:33:10.698" v="43"/>
          <ac:spMkLst>
            <pc:docMk/>
            <pc:sldMk cId="3384775481" sldId="445"/>
            <ac:spMk id="3" creationId="{608C63F5-F4DB-4051-B1DA-5B92B3CDE373}"/>
          </ac:spMkLst>
        </pc:spChg>
        <pc:spChg chg="mod">
          <ac:chgData name="MAJMUNDAR, MILAP" userId="S::mm1804@att.com::4741d807-7857-4b1b-99a7-fb43d1eebec2" providerId="AD" clId="Web-{EFE7FBE5-37FC-4C57-B2C5-2A0D22F24749}" dt="2021-06-05T13:34:43.169" v="74" actId="20577"/>
          <ac:spMkLst>
            <pc:docMk/>
            <pc:sldMk cId="3384775481" sldId="445"/>
            <ac:spMk id="11" creationId="{7DE26D71-A08B-4C7F-9EB2-F14BC778E046}"/>
          </ac:spMkLst>
        </pc:spChg>
      </pc:sldChg>
    </pc:docChg>
  </pc:docChgLst>
  <pc:docChgLst>
    <pc:chgData name="MAJMUNDAR, MILAP" userId="S::mm1804@att.com::4741d807-7857-4b1b-99a7-fb43d1eebec2" providerId="AD" clId="Web-{FFEBF1EE-D08A-4282-8A47-E44E20E2B790}"/>
    <pc:docChg chg="modSld">
      <pc:chgData name="MAJMUNDAR, MILAP" userId="S::mm1804@att.com::4741d807-7857-4b1b-99a7-fb43d1eebec2" providerId="AD" clId="Web-{FFEBF1EE-D08A-4282-8A47-E44E20E2B790}" dt="2021-06-05T13:37:31.972" v="0" actId="20577"/>
      <pc:docMkLst>
        <pc:docMk/>
      </pc:docMkLst>
      <pc:sldChg chg="modSp">
        <pc:chgData name="MAJMUNDAR, MILAP" userId="S::mm1804@att.com::4741d807-7857-4b1b-99a7-fb43d1eebec2" providerId="AD" clId="Web-{FFEBF1EE-D08A-4282-8A47-E44E20E2B790}" dt="2021-06-05T13:37:31.972" v="0" actId="20577"/>
        <pc:sldMkLst>
          <pc:docMk/>
          <pc:sldMk cId="3384775481" sldId="445"/>
        </pc:sldMkLst>
        <pc:spChg chg="mod">
          <ac:chgData name="MAJMUNDAR, MILAP" userId="S::mm1804@att.com::4741d807-7857-4b1b-99a7-fb43d1eebec2" providerId="AD" clId="Web-{FFEBF1EE-D08A-4282-8A47-E44E20E2B790}" dt="2021-06-05T13:37:31.972" v="0" actId="20577"/>
          <ac:spMkLst>
            <pc:docMk/>
            <pc:sldMk cId="3384775481" sldId="445"/>
            <ac:spMk id="3" creationId="{608C63F5-F4DB-4051-B1DA-5B92B3CDE37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75FEA16-8A5E-D549-BDFC-3EA5C1455A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914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568E8A-1037-2B4E-9C9D-E9B4EC7799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490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DB710-E12C-F34F-B562-02586FED4E3F}" type="datetimeFigureOut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6/7/2021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0C3554-986F-C244-A215-E9A6F3CED2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914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CB737E-10F0-0048-8326-EB96EEC4B5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490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0BF05-43C8-C944-97EB-D82187DF08FF}" type="slidenum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‹#›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502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914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490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>
                <a:latin typeface="+mn-lt"/>
              </a:defRPr>
            </a:lvl1pPr>
          </a:lstStyle>
          <a:p>
            <a:fld id="{87DB8F6E-55DE-8D4A-9395-10AA5202A834}" type="datetimeFigureOut">
              <a:rPr lang="en-US" smtClean="0"/>
              <a:pPr/>
              <a:t>6/7/2021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03400" y="756501"/>
            <a:ext cx="3251200" cy="1828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2790334"/>
            <a:ext cx="5486400" cy="521066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914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490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+mn-lt"/>
              </a:defRPr>
            </a:lvl1pPr>
          </a:lstStyle>
          <a:p>
            <a:fld id="{EFC7EECF-FABC-D645-AD4B-53E101010D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38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tabLst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18288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182880" indent="-182880" algn="l" defTabSz="914400" rtl="0" eaLnBrk="1" latinLnBrk="0" hangingPunct="1">
      <a:buFont typeface="ATT Aleck Sans"/>
      <a:buChar char="–"/>
      <a:tabLst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36576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54864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g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63088" y="315137"/>
            <a:ext cx="8702271" cy="4655326"/>
          </a:xfrm>
          <a:effectLst/>
        </p:spPr>
        <p:txBody>
          <a:bodyPr anchor="t" anchorCtr="0"/>
          <a:lstStyle>
            <a:lvl1pPr>
              <a:lnSpc>
                <a:spcPct val="80000"/>
              </a:lnSpc>
              <a:spcAft>
                <a:spcPts val="0"/>
              </a:spcAft>
              <a:defRPr sz="96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Subtitle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5166360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5E861747-F6BD-2B4E-8905-D6F5FB3BEBA5}"/>
              </a:ext>
            </a:extLst>
          </p:cNvPr>
          <p:cNvSpPr txBox="1"/>
          <p:nvPr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2020 AT&amp;T Intellectual Property. AT&amp;T, Globe logo, and DIRECTV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>
                <a:solidFill>
                  <a:schemeClr val="tx1"/>
                </a:solidFill>
              </a:rPr>
              <a:t>AT&amp;T Proprietary (Internal Use Only) - Not for use or disclosure outside the AT&amp;T companies except under written agreement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E7DD58-94C6-4387-A911-3BE708BBB7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773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5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184756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43485" y="1822036"/>
            <a:ext cx="184756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57699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71914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C1FA193-BA39-E74D-928F-507D2FA49A3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986129" y="1822036"/>
            <a:ext cx="1848331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E8DF81BC-3E43-4D48-B23A-C8E39A6F5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388B6CF1-0A87-4E79-9B29-5A83807D35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01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text call-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59" y="301752"/>
            <a:ext cx="11606759" cy="4663440"/>
          </a:xfrm>
        </p:spPr>
        <p:txBody>
          <a:bodyPr/>
          <a:lstStyle>
            <a:lvl1pPr>
              <a:lnSpc>
                <a:spcPct val="80000"/>
              </a:lnSpc>
              <a:defRPr sz="1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9752BE81-F7C2-4A77-ABF0-46A74487E4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597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ng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178712" y="271793"/>
            <a:ext cx="8660770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02815F9C-023C-4113-A56A-12AC4DFF7E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9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6068284" y="271793"/>
            <a:ext cx="5771199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EA09E01-CCC3-4E3D-A6E4-E1A8AACFF0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527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579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31180"/>
            <a:ext cx="2665535" cy="43299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able Placeholder">
            <a:extLst>
              <a:ext uri="{FF2B5EF4-FFF2-40B4-BE49-F238E27FC236}">
                <a16:creationId xmlns:a16="http://schemas.microsoft.com/office/drawing/2014/main" id="{6CD9315E-F477-2446-82CB-6BF7F161B77B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3452124" y="338140"/>
            <a:ext cx="8387359" cy="5822949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08F8CA46-8130-744D-B5AC-D0DFF7637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247E99BC-659A-46D2-9AA4-C92179D061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622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4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31180"/>
            <a:ext cx="2665535" cy="43299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hart Placeholder">
            <a:extLst>
              <a:ext uri="{FF2B5EF4-FFF2-40B4-BE49-F238E27FC236}">
                <a16:creationId xmlns:a16="http://schemas.microsoft.com/office/drawing/2014/main" id="{1C7BD4DB-E9C7-7E4B-B7E0-B3D954B1366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52125" y="338140"/>
            <a:ext cx="8387359" cy="5822948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5A21ED91-B37B-4244-8417-091A7E834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3E564DF-0039-4226-BA3B-747DCE98B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65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line on photo (full bleed)"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035B9A5E-75A7-C940-9B39-A66F6C0AAD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65176"/>
            <a:ext cx="9885841" cy="3163824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headline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BE940FB6-9BA4-4B4A-BF43-FD019C596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EF1C7F-9480-4F76-9094-C78C70DB00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44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85" y="265176"/>
            <a:ext cx="5574657" cy="5895912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BCEDB3-818B-408E-978F-D9C589DF0C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85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5538071" cy="4134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013791"/>
            <a:ext cx="5538071" cy="51472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0E2126-E2C2-4A24-96BE-37FBCF34D8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23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1639" y="266104"/>
            <a:ext cx="5567845" cy="5894984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D7FB67-AE6E-4A7C-AC36-9280CE55BF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2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0806" y="245863"/>
            <a:ext cx="8674555" cy="1636913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2071376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71C472D9-27CE-418D-B85E-A4B1AFFCA23A}"/>
              </a:ext>
            </a:extLst>
          </p:cNvPr>
          <p:cNvSpPr txBox="1"/>
          <p:nvPr userDrawn="1"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2021 AT&amp;T Intellectual Property. AT&amp;T, Globe logo, and DIRECTV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>
                <a:solidFill>
                  <a:schemeClr val="tx1"/>
                </a:solidFill>
              </a:rPr>
              <a:t>AT&amp;T Proprietary  - Not for use or disclosure outside the AT&amp;T companies except under written agreement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D48E13-5AC4-4D81-8F5A-5690575558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15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5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9815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31" y="6492240"/>
            <a:ext cx="5323108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60C527-ADB5-4D70-9923-5D27619E15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71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ext (on AT&amp;T blu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2665535" cy="43390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F98A8BB-6209-574B-B436-4BC74C0794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CC653A88-1579-A54E-95FF-23E736079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873AFA4B-8F87-4894-A620-E4C0D0731B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71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28987" y="280928"/>
            <a:ext cx="11510496" cy="65285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[Slide title]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D367BE66-D6F2-1046-B922-95193B856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FC5DA52-EA53-417E-A4F6-7CBD2ADEBB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331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5" name="Straight Connector">
            <a:extLst>
              <a:ext uri="{FF2B5EF4-FFF2-40B4-BE49-F238E27FC236}">
                <a16:creationId xmlns:a16="http://schemas.microsoft.com/office/drawing/2014/main" id="{A8B53130-DD9A-C949-850D-7D7CC44F6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520840C-D89F-41CD-AB90-EEB1F5426C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207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AT&amp;T blu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57B4-DF4F-498D-BACA-FA958A689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410" y="2075686"/>
            <a:ext cx="5605824" cy="276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072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whit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5E5479-2146-4B7E-B6DF-D980BB0D90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262" y="2120127"/>
            <a:ext cx="5314018" cy="261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85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46888"/>
            <a:ext cx="10109738" cy="2511058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[Section divider title]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39714527-FCC7-B147-AF40-40DA070BE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080" y="3414782"/>
            <a:ext cx="5760921" cy="155568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A5D6ECD3-2A6B-C148-87A6-983275D435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40565" y="6494061"/>
            <a:ext cx="722839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E14FC8C8-B3CF-7340-BDD3-D7C39E5810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063405" y="6494061"/>
            <a:ext cx="5403204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648CFAC4-3F6A-4249-9F48-503A85B31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D3AB9EE-BAE8-427D-A4A4-C9C3250A2D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35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09903" cy="4134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073426"/>
            <a:ext cx="11506148" cy="508766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FEA13839-5F72-2046-B228-6DC99C91A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C3A6A8D-74A3-4012-8FDF-CE7DBAD5DD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  <p:sp>
        <p:nvSpPr>
          <p:cNvPr id="8" name="Slide Number Placeholder">
            <a:extLst>
              <a:ext uri="{FF2B5EF4-FFF2-40B4-BE49-F238E27FC236}">
                <a16:creationId xmlns:a16="http://schemas.microsoft.com/office/drawing/2014/main" id="{7D8D3284-779E-4F63-811A-69FB4C762AB1}"/>
              </a:ext>
            </a:extLst>
          </p:cNvPr>
          <p:cNvSpPr txBox="1">
            <a:spLocks/>
          </p:cNvSpPr>
          <p:nvPr userDrawn="1"/>
        </p:nvSpPr>
        <p:spPr>
          <a:xfrm>
            <a:off x="341483" y="6495776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b="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E3109C-F841-A249-A33C-708B7DCDEF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19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99967" y="1822037"/>
            <a:ext cx="553356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A0C418EE-6460-8E42-8C30-54DF8EF55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6BC2D4-40A6-4FF2-A9A2-2ED9BB39B5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46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3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3475625" cy="43368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46564" y="1822036"/>
            <a:ext cx="3475625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3858" y="1822036"/>
            <a:ext cx="3475625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A033881D-54A3-0A48-AB72-ECF64E6D02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983C5B5-EB9E-4048-998B-3A0DADBE58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85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(4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270732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441" y="1822036"/>
            <a:ext cx="270732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612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4783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ADAD2240-3AE4-B34C-947E-EEBCB854A7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ABA2181-9333-41AB-A901-D0C31AD3D5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5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4 column sta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06651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3D1597-8385-C34D-9200-EF459D29C8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9270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2BFD262-FDB9-0A42-93DD-19561916691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11004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6510501E-5E7E-9B4C-B972-9D7AA5865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B6C2DE48-A9C4-4463-B920-41E7B9698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10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4 column content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2605631"/>
            <a:ext cx="2707329" cy="822945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163" y="2605631"/>
            <a:ext cx="2707329" cy="822697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056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3949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754FB65-0049-2A4D-84B3-0E1EDA03A3D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9270" y="4050793"/>
            <a:ext cx="2707329" cy="2110335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F6C07FEE-269E-1941-9A24-31C3DDCB814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1654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A6253EE2-43B8-6C42-839E-C05FE49D703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4039" y="4050793"/>
            <a:ext cx="2707329" cy="2110336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F908B1C9-21E2-1143-88A4-CF2A7BB33D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26423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">
            <a:extLst>
              <a:ext uri="{FF2B5EF4-FFF2-40B4-BE49-F238E27FC236}">
                <a16:creationId xmlns:a16="http://schemas.microsoft.com/office/drawing/2014/main" id="{E70A6D88-32A0-FE4A-BCFF-A28D2F09E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F4C8360-2ED5-4EB4-9C3B-A17C380688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11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330592" y="281967"/>
            <a:ext cx="11508891" cy="8626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[Slide title]               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324518" y="1826247"/>
            <a:ext cx="11514966" cy="4334841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340565" y="6492240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000"/>
              </a:lnSpc>
              <a:defRPr sz="800" b="0">
                <a:solidFill>
                  <a:schemeClr val="tx1"/>
                </a:solidFill>
                <a:latin typeface="+mn-lt"/>
                <a:cs typeface="ATT Aleck Sans" panose="020B0503020203020204" pitchFamily="34" charset="0"/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">
            <a:extLst>
              <a:ext uri="{FF2B5EF4-FFF2-40B4-BE49-F238E27FC236}">
                <a16:creationId xmlns:a16="http://schemas.microsoft.com/office/drawing/2014/main" id="{EA75AFFA-2073-4D48-A217-E9467D3F9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3405" y="6492240"/>
            <a:ext cx="5323108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 / Month XX, 2020 / © 2020 AT&amp;T Intellectual Property - AT&amp;T Proprietary (Internal Use Only) </a:t>
            </a:r>
          </a:p>
        </p:txBody>
      </p:sp>
    </p:spTree>
    <p:extLst>
      <p:ext uri="{BB962C8B-B14F-4D97-AF65-F5344CB8AC3E}">
        <p14:creationId xmlns:p14="http://schemas.microsoft.com/office/powerpoint/2010/main" val="74033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hf hd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sz="2400" b="0" i="0" kern="1200">
          <a:solidFill>
            <a:schemeClr val="tx1"/>
          </a:solidFill>
          <a:latin typeface="ATT Aleck Sans Medium" panose="020B0503020203020204" pitchFamily="34" charset="0"/>
          <a:ea typeface="+mj-ea"/>
          <a:cs typeface="ATT Aleck Sans Medium" panose="020B0503020203020204" pitchFamily="34" charset="0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1"/>
        </a:buClr>
        <a:buFontTx/>
        <a:buNone/>
        <a:defRPr sz="2400" kern="1200">
          <a:solidFill>
            <a:schemeClr val="tx2"/>
          </a:solidFill>
          <a:latin typeface="+mn-lt"/>
          <a:ea typeface="+mn-ea"/>
          <a:cs typeface="ATT Aleck Sans" panose="020B0503020203020204" pitchFamily="34" charset="0"/>
        </a:defRPr>
      </a:lvl1pPr>
      <a:lvl2pPr marL="2857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1000"/>
        <a:buFont typeface="ATT Aleck Sans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2pPr>
      <a:lvl3pPr marL="457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‒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3pPr>
      <a:lvl4pPr marL="7429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75000"/>
        <a:buFont typeface="ATT Aleck San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4pPr>
      <a:lvl5pPr marL="9144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60000"/>
        <a:buFont typeface="ATT Aleck Sans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5pPr>
      <a:lvl6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6pPr>
      <a:lvl7pPr marL="1371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7pPr>
      <a:lvl8pPr marL="1600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▫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†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7456">
          <p15:clr>
            <a:srgbClr val="F26B43"/>
          </p15:clr>
        </p15:guide>
        <p15:guide id="6" pos="219">
          <p15:clr>
            <a:srgbClr val="F26B43"/>
          </p15:clr>
        </p15:guide>
        <p15:guide id="13" pos="3983">
          <p15:clr>
            <a:srgbClr val="5ACBF0"/>
          </p15:clr>
        </p15:guide>
        <p15:guide id="14" pos="3695">
          <p15:clr>
            <a:srgbClr val="5ACBF0"/>
          </p15:clr>
        </p15:guide>
        <p15:guide id="17" orient="horz" pos="216">
          <p15:clr>
            <a:srgbClr val="F26B43"/>
          </p15:clr>
        </p15:guide>
        <p15:guide id="18" orient="horz" pos="4122">
          <p15:clr>
            <a:srgbClr val="F26B43"/>
          </p15:clr>
        </p15:guide>
        <p15:guide id="21" orient="horz" pos="1186">
          <p15:clr>
            <a:srgbClr val="F26B43"/>
          </p15:clr>
        </p15:guide>
        <p15:guide id="28" orient="horz" pos="3131">
          <p15:clr>
            <a:srgbClr val="F26B43"/>
          </p15:clr>
        </p15:guide>
        <p15:guide id="36" pos="3839">
          <p15:clr>
            <a:srgbClr val="F26B43"/>
          </p15:clr>
        </p15:guide>
        <p15:guide id="37" pos="2932">
          <p15:clr>
            <a:srgbClr val="F26B43"/>
          </p15:clr>
        </p15:guide>
        <p15:guide id="39" pos="2028">
          <p15:clr>
            <a:srgbClr val="F26B43"/>
          </p15:clr>
        </p15:guide>
        <p15:guide id="40" pos="1124">
          <p15:clr>
            <a:srgbClr val="F26B43"/>
          </p15:clr>
        </p15:guide>
        <p15:guide id="41" pos="5646">
          <p15:clr>
            <a:srgbClr val="F26B43"/>
          </p15:clr>
        </p15:guide>
        <p15:guide id="42" pos="6551">
          <p15:clr>
            <a:srgbClr val="F26B43"/>
          </p15:clr>
        </p15:guide>
        <p15:guide id="43" pos="4744">
          <p15:clr>
            <a:srgbClr val="F26B43"/>
          </p15:clr>
        </p15:guide>
        <p15:guide id="44" pos="982">
          <p15:clr>
            <a:srgbClr val="5ACBF0"/>
          </p15:clr>
        </p15:guide>
        <p15:guide id="46" pos="1271">
          <p15:clr>
            <a:srgbClr val="5ACBF0"/>
          </p15:clr>
        </p15:guide>
        <p15:guide id="47" pos="1886">
          <p15:clr>
            <a:srgbClr val="5ACBF0"/>
          </p15:clr>
        </p15:guide>
        <p15:guide id="48" pos="2174">
          <p15:clr>
            <a:srgbClr val="5ACBF0"/>
          </p15:clr>
        </p15:guide>
        <p15:guide id="49" pos="2791">
          <p15:clr>
            <a:srgbClr val="5ACBF0"/>
          </p15:clr>
        </p15:guide>
        <p15:guide id="50" pos="3079">
          <p15:clr>
            <a:srgbClr val="5ACBF0"/>
          </p15:clr>
        </p15:guide>
        <p15:guide id="51" pos="4602">
          <p15:clr>
            <a:srgbClr val="5ACBF0"/>
          </p15:clr>
        </p15:guide>
        <p15:guide id="52" pos="4885">
          <p15:clr>
            <a:srgbClr val="5ACBF0"/>
          </p15:clr>
        </p15:guide>
        <p15:guide id="53" pos="5504">
          <p15:clr>
            <a:srgbClr val="5ACBF0"/>
          </p15:clr>
        </p15:guide>
        <p15:guide id="54" pos="5791">
          <p15:clr>
            <a:srgbClr val="5ACBF0"/>
          </p15:clr>
        </p15:guide>
        <p15:guide id="55" pos="6410">
          <p15:clr>
            <a:srgbClr val="5ACBF0"/>
          </p15:clr>
        </p15:guide>
        <p15:guide id="56" pos="6696">
          <p15:clr>
            <a:srgbClr val="5ACBF0"/>
          </p15:clr>
        </p15:guide>
        <p15:guide id="58" orient="horz" pos="2160">
          <p15:clr>
            <a:srgbClr val="F26B43"/>
          </p15:clr>
        </p15:guide>
        <p15:guide id="59" orient="horz" pos="3881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B4E8-EC92-4BC0-93F8-1661BA1E0CEF}"/>
              </a:ext>
            </a:extLst>
          </p:cNvPr>
          <p:cNvSpPr txBox="1">
            <a:spLocks/>
          </p:cNvSpPr>
          <p:nvPr/>
        </p:nvSpPr>
        <p:spPr>
          <a:xfrm>
            <a:off x="498798" y="1069012"/>
            <a:ext cx="11213719" cy="783336"/>
          </a:xfrm>
          <a:prstGeom prst="rect">
            <a:avLst/>
          </a:prstGeom>
          <a:effectLst/>
        </p:spPr>
        <p:txBody>
          <a:bodyPr vert="horz" lIns="0" tIns="0" rIns="0" bIns="0" spcCol="493776" rtlCol="0" anchor="t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1000"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2pPr>
            <a:lvl3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3pPr>
            <a:lvl4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4pPr>
            <a:lvl5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60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5pPr>
            <a:lvl6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>
                <a:latin typeface="ATT Aleck Sans"/>
                <a:cs typeface="ATT Aleck Sans"/>
              </a:rPr>
              <a:t>3GPP TSG RAN Rel-18 workshop										RWS-210213</a:t>
            </a:r>
            <a:endParaRPr lang="en-US" sz="2400"/>
          </a:p>
          <a:p>
            <a:pPr hangingPunct="0"/>
            <a:r>
              <a:rPr lang="en-GB" sz="2400" b="1"/>
              <a:t>Electronic Meeting, June 28 - July 2, 2021</a:t>
            </a:r>
            <a:endParaRPr lang="en-US" sz="240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F05C8DE6-FBEB-4031-B9B4-A424EFE36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880" y="2195011"/>
            <a:ext cx="11209064" cy="203304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3000"/>
              </a:spcAft>
            </a:pPr>
            <a:r>
              <a:rPr lang="en-US" sz="2400" b="1">
                <a:solidFill>
                  <a:schemeClr val="tx1"/>
                </a:solidFill>
                <a:latin typeface="ATT Aleck Sans Medium"/>
                <a:cs typeface="ATT Aleck Sans Medium"/>
              </a:rPr>
              <a:t>Agenda Item: 	4.2</a:t>
            </a:r>
            <a:br>
              <a:rPr lang="en-US" sz="2400" b="1"/>
            </a:br>
            <a:r>
              <a:rPr lang="en-US" sz="2400" b="1">
                <a:solidFill>
                  <a:schemeClr val="tx1"/>
                </a:solidFill>
                <a:latin typeface="ATT Aleck Sans Medium"/>
                <a:cs typeface="ATT Aleck Sans Medium"/>
              </a:rPr>
              <a:t>Source: 			AT&amp;T</a:t>
            </a:r>
            <a:br>
              <a:rPr lang="en-US" sz="2400" b="1"/>
            </a:br>
            <a:r>
              <a:rPr lang="en-US" sz="2400" b="1">
                <a:solidFill>
                  <a:schemeClr val="tx1"/>
                </a:solidFill>
                <a:latin typeface="ATT Aleck Sans Medium"/>
                <a:cs typeface="ATT Aleck Sans Medium"/>
              </a:rPr>
              <a:t>Title: 				Views on Non-</a:t>
            </a:r>
            <a:r>
              <a:rPr lang="en-US" sz="2400" b="1" err="1">
                <a:solidFill>
                  <a:schemeClr val="tx1"/>
                </a:solidFill>
                <a:latin typeface="ATT Aleck Sans Medium"/>
                <a:cs typeface="ATT Aleck Sans Medium"/>
              </a:rPr>
              <a:t>eMBB</a:t>
            </a:r>
            <a:r>
              <a:rPr lang="en-US" sz="2400" b="1">
                <a:solidFill>
                  <a:schemeClr val="tx1"/>
                </a:solidFill>
                <a:latin typeface="ATT Aleck Sans Medium"/>
                <a:cs typeface="ATT Aleck Sans Medium"/>
              </a:rPr>
              <a:t>-driven Functional Evolution for Rel-18</a:t>
            </a:r>
            <a:br>
              <a:rPr lang="en-US" sz="2400" b="1"/>
            </a:br>
            <a:r>
              <a:rPr lang="en-US" sz="2400" b="1">
                <a:solidFill>
                  <a:schemeClr val="tx1"/>
                </a:solidFill>
                <a:latin typeface="ATT Aleck Sans Medium"/>
                <a:cs typeface="ATT Aleck Sans Medium"/>
              </a:rPr>
              <a:t>Document for: 	Discussion/Decision</a:t>
            </a:r>
          </a:p>
        </p:txBody>
      </p:sp>
    </p:spTree>
    <p:extLst>
      <p:ext uri="{BB962C8B-B14F-4D97-AF65-F5344CB8AC3E}">
        <p14:creationId xmlns:p14="http://schemas.microsoft.com/office/powerpoint/2010/main" val="3832174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6719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36BAD-1827-479B-BA13-64F38DCE6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Non-</a:t>
            </a:r>
            <a:r>
              <a:rPr lang="en-US" err="1"/>
              <a:t>eMBB</a:t>
            </a:r>
            <a:r>
              <a:rPr lang="en-US"/>
              <a:t>-driven Functional Evolution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6F83A3-1F23-4E18-AC43-0915AAC6747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0" y="1073426"/>
            <a:ext cx="11406617" cy="872820"/>
          </a:xfrm>
        </p:spPr>
        <p:txBody>
          <a:bodyPr vert="horz" lIns="0" tIns="0" rIns="0" bIns="0" spcCol="493776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/>
              <a:t>This contribution provides AT&amp;T’s views on non-</a:t>
            </a:r>
            <a:r>
              <a:rPr lang="en-US" sz="2200" err="1"/>
              <a:t>eMBB</a:t>
            </a:r>
            <a:r>
              <a:rPr lang="en-US" sz="2200"/>
              <a:t>-driven enhancements for Rel-18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>
                <a:latin typeface="ATT Aleck Sans"/>
                <a:cs typeface="ATT Aleck Sans"/>
              </a:rPr>
              <a:t>Specifically, the following non-</a:t>
            </a:r>
            <a:r>
              <a:rPr lang="en-US" sz="2200" err="1">
                <a:latin typeface="ATT Aleck Sans"/>
                <a:cs typeface="ATT Aleck Sans"/>
              </a:rPr>
              <a:t>eMBB</a:t>
            </a:r>
            <a:r>
              <a:rPr lang="en-US" sz="2200">
                <a:latin typeface="ATT Aleck Sans"/>
                <a:cs typeface="ATT Aleck Sans"/>
              </a:rPr>
              <a:t>-driven enhancements are proposed to be specified/studied in Rel-18, of which a subset are described further in this contribution, as indicated below: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>
                <a:latin typeface="ATT Aleck Sans"/>
                <a:cs typeface="ATT Aleck Sans"/>
              </a:rPr>
              <a:t>Local routing and mesh networking*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>
                <a:latin typeface="ATT Aleck Sans"/>
                <a:cs typeface="ATT Aleck Sans"/>
              </a:rPr>
              <a:t>Mobile relays*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>
                <a:latin typeface="ATT Aleck Sans"/>
                <a:cs typeface="ATT Aleck Sans"/>
              </a:rPr>
              <a:t>UAV enhancements*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>
                <a:latin typeface="ATT Aleck Sans"/>
                <a:cs typeface="ATT Aleck Sans"/>
              </a:rPr>
              <a:t>Further MIMO enhancements* 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>
                <a:latin typeface="ATT Aleck Sans"/>
                <a:cs typeface="ATT Aleck Sans"/>
              </a:rPr>
              <a:t>XR enhancements* 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 sz="2000">
                <a:latin typeface="ATT Aleck Sans"/>
                <a:cs typeface="ATT Aleck Sans"/>
              </a:rPr>
              <a:t>Network coding*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endParaRPr 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/>
              <a:t>Note that AT&amp;T’s high-level views on overall Rel-18 enhancements are provided in [1]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AFCC6B-07E5-4AAF-89D5-C9DC9C7286BB}"/>
              </a:ext>
            </a:extLst>
          </p:cNvPr>
          <p:cNvSpPr txBox="1"/>
          <p:nvPr/>
        </p:nvSpPr>
        <p:spPr>
          <a:xfrm>
            <a:off x="780175" y="6459523"/>
            <a:ext cx="9764785" cy="377505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>
              <a:spcAft>
                <a:spcPts val="800"/>
              </a:spcAft>
              <a:buClr>
                <a:srgbClr val="000000"/>
              </a:buClr>
            </a:pPr>
            <a:r>
              <a:rPr lang="en-US" sz="1400">
                <a:latin typeface="ATT Aleck Sans"/>
                <a:cs typeface="ATT Aleck Sans"/>
              </a:rPr>
              <a:t>[1] RWS-210211, Views on 5G Enhancements for Release 18 and Beyond, AT&amp;T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TT Aleck Sans"/>
              <a:cs typeface="ATT Aleck Sans"/>
            </a:endParaRP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7DE26D71-A08B-4C7F-9EB2-F14BC778E046}"/>
              </a:ext>
            </a:extLst>
          </p:cNvPr>
          <p:cNvSpPr txBox="1">
            <a:spLocks/>
          </p:cNvSpPr>
          <p:nvPr/>
        </p:nvSpPr>
        <p:spPr>
          <a:xfrm>
            <a:off x="5914240" y="2579603"/>
            <a:ext cx="5234729" cy="2630584"/>
          </a:xfrm>
          <a:prstGeom prst="rect">
            <a:avLst/>
          </a:prstGeom>
        </p:spPr>
        <p:txBody>
          <a:bodyPr vert="horz" lIns="0" tIns="0" rIns="0" bIns="0" spcCol="493776" rtlCol="0" anchor="t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FontTx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28575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TT Aleck Sans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2pPr>
            <a:lvl3pPr marL="4572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‒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3pPr>
            <a:lvl4pPr marL="74295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75000"/>
              <a:buFont typeface="ATT Aleck San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4pPr>
            <a:lvl5pPr marL="9144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60000"/>
              <a:buFont typeface="ATT Aleck Sans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5pPr>
            <a:lvl6pPr marL="11430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◦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13716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›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16002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▫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†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SzPct val="100000"/>
            </a:pPr>
            <a:r>
              <a:rPr lang="en-US" sz="2000">
                <a:latin typeface="ATT Aleck Sans"/>
                <a:cs typeface="ATT Aleck Sans"/>
              </a:rPr>
              <a:t>Further positioning enhancements</a:t>
            </a:r>
            <a:endParaRPr lang="en-US"/>
          </a:p>
          <a:p>
            <a:pPr lvl="1">
              <a:buSzPct val="100000"/>
            </a:pPr>
            <a:r>
              <a:rPr lang="en-US" sz="2000">
                <a:latin typeface="ATT Aleck Sans"/>
                <a:cs typeface="ATT Aleck Sans"/>
              </a:rPr>
              <a:t>SL positioning enhancements</a:t>
            </a:r>
          </a:p>
          <a:p>
            <a:pPr lvl="1">
              <a:buSzPct val="100000"/>
            </a:pPr>
            <a:r>
              <a:rPr lang="en-US" sz="2000">
                <a:latin typeface="ATT Aleck Sans"/>
                <a:ea typeface="+mn-lt"/>
                <a:cs typeface="ATT Aleck Sans"/>
              </a:rPr>
              <a:t>Multicast/broadcast enhancements</a:t>
            </a:r>
          </a:p>
          <a:p>
            <a:pPr lvl="1">
              <a:buSzPct val="100000"/>
            </a:pPr>
            <a:r>
              <a:rPr lang="en-US" sz="2000">
                <a:latin typeface="ATT Aleck Sans"/>
                <a:cs typeface="ATT Aleck Sans"/>
              </a:rPr>
              <a:t>Further </a:t>
            </a:r>
            <a:r>
              <a:rPr lang="en-US" sz="2000" err="1">
                <a:latin typeface="ATT Aleck Sans"/>
                <a:cs typeface="ATT Aleck Sans"/>
              </a:rPr>
              <a:t>IIoT</a:t>
            </a:r>
            <a:r>
              <a:rPr lang="en-US" sz="2000">
                <a:latin typeface="ATT Aleck Sans"/>
                <a:cs typeface="ATT Aleck Sans"/>
              </a:rPr>
              <a:t>/URLLC enhancements</a:t>
            </a:r>
            <a:endParaRPr lang="en-US"/>
          </a:p>
          <a:p>
            <a:pPr lvl="1">
              <a:buSzPct val="100000"/>
            </a:pPr>
            <a:r>
              <a:rPr lang="en-US" sz="2000">
                <a:latin typeface="ATT Aleck Sans"/>
                <a:cs typeface="ATT Aleck Sans"/>
              </a:rPr>
              <a:t>Further SL/V2X enhancements</a:t>
            </a:r>
          </a:p>
          <a:p>
            <a:pPr lvl="1">
              <a:buSzPct val="100000"/>
            </a:pPr>
            <a:r>
              <a:rPr lang="en-US" sz="2000" err="1">
                <a:latin typeface="ATT Aleck Sans"/>
                <a:ea typeface="+mn-lt"/>
                <a:cs typeface="ATT Aleck Sans"/>
              </a:rPr>
              <a:t>RedCap</a:t>
            </a:r>
            <a:r>
              <a:rPr lang="en-US" sz="2000">
                <a:latin typeface="ATT Aleck Sans"/>
                <a:ea typeface="+mn-lt"/>
                <a:cs typeface="ATT Aleck Sans"/>
              </a:rPr>
              <a:t> enhancements </a:t>
            </a:r>
            <a:endParaRPr lang="en-US">
              <a:latin typeface="ATT Aleck Sans"/>
              <a:cs typeface="ATT Aleck San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8C63F5-F4DB-4051-B1DA-5B92B3CDE373}"/>
              </a:ext>
            </a:extLst>
          </p:cNvPr>
          <p:cNvSpPr txBox="1"/>
          <p:nvPr/>
        </p:nvSpPr>
        <p:spPr>
          <a:xfrm>
            <a:off x="327025" y="6034088"/>
            <a:ext cx="11371262" cy="1846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800"/>
              </a:spcAft>
              <a:buClr>
                <a:srgbClr val="000000"/>
              </a:buClr>
            </a:pPr>
            <a:r>
              <a:rPr lang="en-US" sz="1200" dirty="0">
                <a:latin typeface="ATT Aleck Sans"/>
                <a:cs typeface="ATT Aleck Sans"/>
              </a:rPr>
              <a:t>* Features further described in this contribution, although some other features from above list may be equally important, e.g., positioning, M/B.</a:t>
            </a:r>
            <a:endParaRPr lang="en-US" sz="1200" dirty="0">
              <a:ea typeface="+mn-ea"/>
              <a:cs typeface="ATT Aleck Sans"/>
            </a:endParaRPr>
          </a:p>
        </p:txBody>
      </p:sp>
    </p:spTree>
    <p:extLst>
      <p:ext uri="{BB962C8B-B14F-4D97-AF65-F5344CB8AC3E}">
        <p14:creationId xmlns:p14="http://schemas.microsoft.com/office/powerpoint/2010/main" val="3384775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98C43-5A97-4E63-9966-2EE518EA3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808" y="191120"/>
            <a:ext cx="11509903" cy="413445"/>
          </a:xfrm>
        </p:spPr>
        <p:txBody>
          <a:bodyPr/>
          <a:lstStyle/>
          <a:p>
            <a:r>
              <a:rPr lang="en-US"/>
              <a:t>Local Routing and Mesh Networking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EDA2F3-F1F9-46B3-8888-169ABD0C7FD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0565" y="722148"/>
            <a:ext cx="10886855" cy="1689490"/>
          </a:xfrm>
        </p:spPr>
        <p:txBody>
          <a:bodyPr/>
          <a:lstStyle/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/>
              <a:t>Low-latency </a:t>
            </a:r>
            <a:r>
              <a:rPr lang="en-US" sz="2000" err="1"/>
              <a:t>Sidelink</a:t>
            </a:r>
            <a:r>
              <a:rPr lang="en-US" sz="2000"/>
              <a:t> mesh communications for public safety, V2X, and factory scenarios</a:t>
            </a:r>
          </a:p>
          <a:p>
            <a:pPr marL="628650" lvl="1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/>
              <a:t>Enable more flexible deployment scenarios</a:t>
            </a:r>
          </a:p>
          <a:p>
            <a:pPr marL="628650" lvl="1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/>
              <a:t>Enable architectures that reduce local latency for localized traffic</a:t>
            </a:r>
          </a:p>
          <a:p>
            <a:pPr marL="628650" lvl="1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/>
              <a:t>Enable better inter-node coordination</a:t>
            </a:r>
          </a:p>
          <a:p>
            <a:pPr marL="628650" lvl="1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Leverage network-affiliated L2 SL Relays (Local Managers) to coordinate local resources and traffic and support network coverage extension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3A8F6C-F9BA-4690-A4A8-76EC1C82E0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3</a:t>
            </a:fld>
            <a:endParaRPr lang="en-US"/>
          </a:p>
        </p:txBody>
      </p:sp>
      <p:pic>
        <p:nvPicPr>
          <p:cNvPr id="91" name="Picture 90">
            <a:extLst>
              <a:ext uri="{FF2B5EF4-FFF2-40B4-BE49-F238E27FC236}">
                <a16:creationId xmlns:a16="http://schemas.microsoft.com/office/drawing/2014/main" id="{6F2E9E6B-E115-4915-9A6B-B3E56FA96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276" y="3401457"/>
            <a:ext cx="4839898" cy="27970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559E8A2-69E3-E84C-B535-659598CC034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08" y="2860695"/>
            <a:ext cx="6452431" cy="34394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5446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64FE2-826E-4B3D-B63A-ED6106B32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Further IAB Enhancements for Node Mobility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9CB807-F5E2-4F19-91A1-F91507A0066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0" y="1073426"/>
            <a:ext cx="6779903" cy="5131610"/>
          </a:xfrm>
        </p:spPr>
        <p:txBody>
          <a:bodyPr vert="horz" lIns="0" tIns="0" rIns="0" bIns="0" spcCol="493776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latin typeface="ATT Aleck Sans"/>
                <a:cs typeface="ATT Aleck Sans"/>
              </a:rPr>
              <a:t>Introduce support for group signaling for intra-donor and inter-donor migration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latin typeface="ATT Aleck Sans"/>
                <a:cs typeface="ATT Aleck Sans"/>
              </a:rPr>
              <a:t>Access UE enhancements to support awareness of IAB deployment architecture (e.g. hop count)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latin typeface="ATT Aleck Sans"/>
                <a:cs typeface="ATT Aleck Sans"/>
              </a:rPr>
              <a:t>Leverage IAB-architecture to support formations of mobile (e.g. UAV-based) IAB nodes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latin typeface="ATT Aleck Sans"/>
                <a:cs typeface="ATT Aleck Sans"/>
              </a:rPr>
              <a:t>Leverage CP-UP separation (FR1-FR2) being specified in Rel-17 to prevent C-plane disruption during IAB-node handover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latin typeface="ATT Aleck Sans"/>
                <a:cs typeface="ATT Aleck Sans"/>
              </a:rPr>
              <a:t>Leverage NTN enhancements to support HAPS-like IAB-nodes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latin typeface="ATT Aleck Sans"/>
                <a:cs typeface="ATT Aleck Sans"/>
              </a:rPr>
              <a:t>Public safety (FirstNet) and military use cases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latin typeface="ATT Aleck Sans"/>
                <a:cs typeface="ATT Aleck Sans"/>
              </a:rPr>
              <a:t>Public transportation use cases with buses, trains, etc.</a:t>
            </a:r>
          </a:p>
          <a:p>
            <a:endParaRPr lang="en-US" sz="2000"/>
          </a:p>
          <a:p>
            <a:endParaRPr lang="en-US" sz="2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62EB94-ABD8-462D-99F6-FB66E5667F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4</a:t>
            </a:fld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E18D1E1-E4A7-44A9-A624-1988BF23F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103" y="17843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D1438F4-A55A-42E8-B1FC-32ED50C98131}"/>
              </a:ext>
            </a:extLst>
          </p:cNvPr>
          <p:cNvGrpSpPr/>
          <p:nvPr/>
        </p:nvGrpSpPr>
        <p:grpSpPr>
          <a:xfrm>
            <a:off x="9775053" y="1006479"/>
            <a:ext cx="1825740" cy="2108018"/>
            <a:chOff x="9718766" y="3553283"/>
            <a:chExt cx="2229394" cy="253398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B546FA4-9F3D-4610-857B-4E9AB1020A5F}"/>
                </a:ext>
              </a:extLst>
            </p:cNvPr>
            <p:cNvSpPr/>
            <p:nvPr/>
          </p:nvSpPr>
          <p:spPr>
            <a:xfrm>
              <a:off x="9718766" y="3553283"/>
              <a:ext cx="2229394" cy="25339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/>
              </a:solidFill>
            </a:ln>
          </p:spPr>
          <p:style>
            <a:lnRef idx="0">
              <a:schemeClr val="dk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chemeClr val="bg1"/>
                </a:buClr>
                <a:buSzTx/>
                <a:buFont typeface="ATT Aleck Sans" panose="020B0604020202020204" pitchFamily="34" charset="0"/>
                <a:buNone/>
                <a:tabLst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endParaRPr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69F2A5E7-0B16-4A83-8D08-AF0CF56E47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201442" y="3563266"/>
              <a:ext cx="685800" cy="685800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A5F0CFA5-BB4C-4029-A828-82E760659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20106" y="5218675"/>
              <a:ext cx="685800" cy="685800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D4500B07-9084-4BFB-B3EC-71CE0CB7D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984230" y="4554587"/>
              <a:ext cx="685800" cy="685800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E559F650-5B79-4933-A46F-378378D58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913856" y="4713122"/>
              <a:ext cx="685800" cy="685800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A336B6A-7ABF-477A-A7F0-4B4805696410}"/>
              </a:ext>
            </a:extLst>
          </p:cNvPr>
          <p:cNvGrpSpPr/>
          <p:nvPr/>
        </p:nvGrpSpPr>
        <p:grpSpPr>
          <a:xfrm>
            <a:off x="7389274" y="1014784"/>
            <a:ext cx="1825740" cy="2108017"/>
            <a:chOff x="966525" y="3581400"/>
            <a:chExt cx="2229394" cy="2533988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C48AC1E-052C-4BA2-8C79-09D8ED08BE0A}"/>
                </a:ext>
              </a:extLst>
            </p:cNvPr>
            <p:cNvSpPr/>
            <p:nvPr/>
          </p:nvSpPr>
          <p:spPr>
            <a:xfrm>
              <a:off x="966525" y="3581400"/>
              <a:ext cx="2229394" cy="25339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bg1"/>
              </a:solidFill>
            </a:ln>
          </p:spPr>
          <p:style>
            <a:lnRef idx="0">
              <a:schemeClr val="dk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chemeClr val="bg1"/>
                </a:buClr>
                <a:buSzTx/>
                <a:buFont typeface="ATT Aleck Sans" panose="020B0604020202020204" pitchFamily="34" charset="0"/>
                <a:buNone/>
                <a:tabLst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endParaRPr>
            </a:p>
          </p:txBody>
        </p:sp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B8A3B8A8-8699-412C-992E-B88C8D9B2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32347" y="3682388"/>
              <a:ext cx="685800" cy="685800"/>
            </a:xfrm>
            <a:prstGeom prst="rect">
              <a:avLst/>
            </a:prstGeom>
          </p:spPr>
        </p:pic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C02C260E-CBC5-476D-B065-DA0D9AF756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89000" y="5258586"/>
              <a:ext cx="685800" cy="685800"/>
            </a:xfrm>
            <a:prstGeom prst="rect">
              <a:avLst/>
            </a:prstGeom>
          </p:spPr>
        </p:pic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A56163E9-4A51-4886-A2B2-DC49FF430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755790" y="4848394"/>
              <a:ext cx="685800" cy="68580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9EEE1E46-10D3-40F8-A581-166EE86DD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362040" y="5145235"/>
              <a:ext cx="685800" cy="685800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B90FE92-B610-4F2B-8A66-EB81B5AF47A3}"/>
              </a:ext>
            </a:extLst>
          </p:cNvPr>
          <p:cNvGrpSpPr/>
          <p:nvPr/>
        </p:nvGrpSpPr>
        <p:grpSpPr>
          <a:xfrm>
            <a:off x="7389274" y="3375061"/>
            <a:ext cx="4211519" cy="2523234"/>
            <a:chOff x="6630203" y="3313547"/>
            <a:chExt cx="4608192" cy="2932616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95E73B5-87D6-411F-AF96-92288553EEB4}"/>
                </a:ext>
              </a:extLst>
            </p:cNvPr>
            <p:cNvSpPr/>
            <p:nvPr/>
          </p:nvSpPr>
          <p:spPr>
            <a:xfrm>
              <a:off x="6630203" y="3313547"/>
              <a:ext cx="4608192" cy="29326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0" rIns="91440" bIns="0" rtlCol="0" anchor="t"/>
            <a:lstStyle/>
            <a:p>
              <a:pPr algn="ctr"/>
              <a:r>
                <a:rPr lang="en-US" sz="1200">
                  <a:solidFill>
                    <a:schemeClr val="tx1"/>
                  </a:solidFill>
                  <a:latin typeface="ATT Aleck Sans" panose="020B0503020203020204" pitchFamily="34" charset="0"/>
                  <a:cs typeface="ATT Aleck Sans" panose="020B0503020203020204" pitchFamily="34" charset="0"/>
                </a:rPr>
                <a:t>Split CP-UP IAB Topology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E96ADC0-9164-49FC-8DA4-BC580751CD8D}"/>
                </a:ext>
              </a:extLst>
            </p:cNvPr>
            <p:cNvSpPr/>
            <p:nvPr/>
          </p:nvSpPr>
          <p:spPr>
            <a:xfrm>
              <a:off x="7612277" y="3707422"/>
              <a:ext cx="226632" cy="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6968889-9D62-4A23-A576-1A21DBA81C80}"/>
                </a:ext>
              </a:extLst>
            </p:cNvPr>
            <p:cNvSpPr/>
            <p:nvPr/>
          </p:nvSpPr>
          <p:spPr>
            <a:xfrm>
              <a:off x="7310100" y="4603966"/>
              <a:ext cx="226632" cy="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3D0A3838-8FD6-4B2D-8ADB-14232E5128A8}"/>
                </a:ext>
              </a:extLst>
            </p:cNvPr>
            <p:cNvSpPr/>
            <p:nvPr/>
          </p:nvSpPr>
          <p:spPr>
            <a:xfrm>
              <a:off x="7914453" y="4603966"/>
              <a:ext cx="226632" cy="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F8A94B1-33A8-469D-8D36-56EB23A55391}"/>
                </a:ext>
              </a:extLst>
            </p:cNvPr>
            <p:cNvSpPr/>
            <p:nvPr/>
          </p:nvSpPr>
          <p:spPr>
            <a:xfrm>
              <a:off x="6781291" y="5500510"/>
              <a:ext cx="226632" cy="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291B569-8E45-468C-898B-6E9AE00EA2D5}"/>
                </a:ext>
              </a:extLst>
            </p:cNvPr>
            <p:cNvSpPr/>
            <p:nvPr/>
          </p:nvSpPr>
          <p:spPr>
            <a:xfrm>
              <a:off x="7536733" y="5500510"/>
              <a:ext cx="226632" cy="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BB96100-9632-4EDF-A110-9476C2D88D90}"/>
                </a:ext>
              </a:extLst>
            </p:cNvPr>
            <p:cNvSpPr/>
            <p:nvPr/>
          </p:nvSpPr>
          <p:spPr>
            <a:xfrm>
              <a:off x="8367718" y="5500510"/>
              <a:ext cx="226632" cy="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324F0743-6EF8-4415-932D-59634FB960ED}"/>
                </a:ext>
              </a:extLst>
            </p:cNvPr>
            <p:cNvCxnSpPr>
              <a:stCxn id="32" idx="4"/>
              <a:endCxn id="33" idx="0"/>
            </p:cNvCxnSpPr>
            <p:nvPr/>
          </p:nvCxnSpPr>
          <p:spPr>
            <a:xfrm flipH="1">
              <a:off x="7423416" y="3931558"/>
              <a:ext cx="302177" cy="672408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4C48AF71-4C02-454E-A43F-67A145A16DAA}"/>
                </a:ext>
              </a:extLst>
            </p:cNvPr>
            <p:cNvCxnSpPr>
              <a:stCxn id="32" idx="4"/>
              <a:endCxn id="34" idx="0"/>
            </p:cNvCxnSpPr>
            <p:nvPr/>
          </p:nvCxnSpPr>
          <p:spPr>
            <a:xfrm>
              <a:off x="7725593" y="3931558"/>
              <a:ext cx="302177" cy="672408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040C44B1-355F-4800-B338-652260BC77DA}"/>
                </a:ext>
              </a:extLst>
            </p:cNvPr>
            <p:cNvCxnSpPr>
              <a:stCxn id="33" idx="4"/>
            </p:cNvCxnSpPr>
            <p:nvPr/>
          </p:nvCxnSpPr>
          <p:spPr>
            <a:xfrm>
              <a:off x="7423416" y="4828102"/>
              <a:ext cx="188860" cy="672408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ACB6AC89-92CD-4046-97E9-64A5AE12D3E4}"/>
                </a:ext>
              </a:extLst>
            </p:cNvPr>
            <p:cNvCxnSpPr>
              <a:stCxn id="33" idx="3"/>
              <a:endCxn id="35" idx="0"/>
            </p:cNvCxnSpPr>
            <p:nvPr/>
          </p:nvCxnSpPr>
          <p:spPr>
            <a:xfrm flipH="1">
              <a:off x="6894607" y="4795278"/>
              <a:ext cx="448683" cy="705232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FEC897F2-ED5B-4AE4-94B9-99DA97324DB1}"/>
                </a:ext>
              </a:extLst>
            </p:cNvPr>
            <p:cNvCxnSpPr>
              <a:stCxn id="34" idx="5"/>
              <a:endCxn id="37" idx="0"/>
            </p:cNvCxnSpPr>
            <p:nvPr/>
          </p:nvCxnSpPr>
          <p:spPr>
            <a:xfrm>
              <a:off x="8107896" y="4795278"/>
              <a:ext cx="373138" cy="705232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2F9489D-87DA-48AE-BFF3-2FFFE589C252}"/>
                </a:ext>
              </a:extLst>
            </p:cNvPr>
            <p:cNvSpPr txBox="1"/>
            <p:nvPr/>
          </p:nvSpPr>
          <p:spPr>
            <a:xfrm>
              <a:off x="8745438" y="3734621"/>
              <a:ext cx="528809" cy="224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200"/>
                <a:t>Donor</a:t>
              </a:r>
              <a:endParaRPr lang="en-US" sz="140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3DFF686-4D4F-4F23-AB1D-5DD9C3FF379E}"/>
                </a:ext>
              </a:extLst>
            </p:cNvPr>
            <p:cNvSpPr txBox="1"/>
            <p:nvPr/>
          </p:nvSpPr>
          <p:spPr>
            <a:xfrm>
              <a:off x="8745439" y="4603966"/>
              <a:ext cx="528809" cy="224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100"/>
                <a:t>Hop 1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CB22D16-6E53-40F6-9625-FAEE45AAADAA}"/>
                </a:ext>
              </a:extLst>
            </p:cNvPr>
            <p:cNvSpPr txBox="1"/>
            <p:nvPr/>
          </p:nvSpPr>
          <p:spPr>
            <a:xfrm>
              <a:off x="8745439" y="5500510"/>
              <a:ext cx="528809" cy="224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100"/>
                <a:t>Hop 2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8B45143-CA77-49BE-B98B-6DF11AF19052}"/>
                </a:ext>
              </a:extLst>
            </p:cNvPr>
            <p:cNvSpPr/>
            <p:nvPr/>
          </p:nvSpPr>
          <p:spPr>
            <a:xfrm>
              <a:off x="10180777" y="3707422"/>
              <a:ext cx="226632" cy="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02989799-A7F7-4303-972C-54FEF85E4A37}"/>
                </a:ext>
              </a:extLst>
            </p:cNvPr>
            <p:cNvSpPr/>
            <p:nvPr/>
          </p:nvSpPr>
          <p:spPr>
            <a:xfrm>
              <a:off x="9878601" y="4603966"/>
              <a:ext cx="226632" cy="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7E76D6EC-4864-4A52-8FBC-EE18E244FFA3}"/>
                </a:ext>
              </a:extLst>
            </p:cNvPr>
            <p:cNvSpPr/>
            <p:nvPr/>
          </p:nvSpPr>
          <p:spPr>
            <a:xfrm>
              <a:off x="10482954" y="4603966"/>
              <a:ext cx="226632" cy="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23676872-7583-43ED-9919-6B0AD4C402FA}"/>
                </a:ext>
              </a:extLst>
            </p:cNvPr>
            <p:cNvSpPr/>
            <p:nvPr/>
          </p:nvSpPr>
          <p:spPr>
            <a:xfrm>
              <a:off x="9349792" y="5500510"/>
              <a:ext cx="226632" cy="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22F97544-5129-43A7-867F-51F944B21307}"/>
                </a:ext>
              </a:extLst>
            </p:cNvPr>
            <p:cNvSpPr/>
            <p:nvPr/>
          </p:nvSpPr>
          <p:spPr>
            <a:xfrm>
              <a:off x="10105233" y="5500510"/>
              <a:ext cx="226632" cy="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71FBCA09-9219-40A0-A0E4-47B877823493}"/>
                </a:ext>
              </a:extLst>
            </p:cNvPr>
            <p:cNvSpPr/>
            <p:nvPr/>
          </p:nvSpPr>
          <p:spPr>
            <a:xfrm>
              <a:off x="10936218" y="5500510"/>
              <a:ext cx="226632" cy="224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0A99645C-787A-41BF-AA61-CDACA8F6D70A}"/>
                </a:ext>
              </a:extLst>
            </p:cNvPr>
            <p:cNvCxnSpPr>
              <a:stCxn id="46" idx="3"/>
              <a:endCxn id="47" idx="0"/>
            </p:cNvCxnSpPr>
            <p:nvPr/>
          </p:nvCxnSpPr>
          <p:spPr>
            <a:xfrm flipH="1">
              <a:off x="9991917" y="3898734"/>
              <a:ext cx="222050" cy="705232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E8F66137-EB50-48CB-92BE-A78058E15B04}"/>
                </a:ext>
              </a:extLst>
            </p:cNvPr>
            <p:cNvCxnSpPr>
              <a:stCxn id="46" idx="5"/>
              <a:endCxn id="48" idx="0"/>
            </p:cNvCxnSpPr>
            <p:nvPr/>
          </p:nvCxnSpPr>
          <p:spPr>
            <a:xfrm>
              <a:off x="10374220" y="3898734"/>
              <a:ext cx="222050" cy="705232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E81C1D04-A4CB-42CD-B053-C39FFC98E85A}"/>
                </a:ext>
              </a:extLst>
            </p:cNvPr>
            <p:cNvCxnSpPr>
              <a:stCxn id="46" idx="4"/>
              <a:endCxn id="50" idx="0"/>
            </p:cNvCxnSpPr>
            <p:nvPr/>
          </p:nvCxnSpPr>
          <p:spPr>
            <a:xfrm flipH="1">
              <a:off x="10218549" y="3931558"/>
              <a:ext cx="75544" cy="1568952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9981C766-5636-4958-9606-7A50AC18AB4E}"/>
                </a:ext>
              </a:extLst>
            </p:cNvPr>
            <p:cNvCxnSpPr>
              <a:stCxn id="46" idx="2"/>
              <a:endCxn id="49" idx="0"/>
            </p:cNvCxnSpPr>
            <p:nvPr/>
          </p:nvCxnSpPr>
          <p:spPr>
            <a:xfrm flipH="1">
              <a:off x="9463108" y="3819490"/>
              <a:ext cx="717669" cy="1681020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2753207E-1511-4AFF-A487-95F61D9E9F14}"/>
                </a:ext>
              </a:extLst>
            </p:cNvPr>
            <p:cNvCxnSpPr>
              <a:stCxn id="46" idx="6"/>
              <a:endCxn id="51" idx="0"/>
            </p:cNvCxnSpPr>
            <p:nvPr/>
          </p:nvCxnSpPr>
          <p:spPr>
            <a:xfrm>
              <a:off x="10407410" y="3819490"/>
              <a:ext cx="642125" cy="1681020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AD33BC3-96D4-42CB-9E44-74F0B1202A32}"/>
                </a:ext>
              </a:extLst>
            </p:cNvPr>
            <p:cNvSpPr txBox="1"/>
            <p:nvPr/>
          </p:nvSpPr>
          <p:spPr>
            <a:xfrm>
              <a:off x="7219705" y="5724646"/>
              <a:ext cx="906530" cy="4482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91440" rIns="91440" bIns="91440" rtlCol="0">
              <a:noAutofit/>
            </a:bodyPr>
            <a:lstStyle/>
            <a:p>
              <a:r>
                <a:rPr lang="en-US" sz="1100"/>
                <a:t>MT U-Plane</a:t>
              </a:r>
            </a:p>
            <a:p>
              <a:r>
                <a:rPr lang="en-US" sz="1100"/>
                <a:t>UE C/U-Plane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D29E3C7-C661-4044-B47D-46C3F63B750D}"/>
                </a:ext>
              </a:extLst>
            </p:cNvPr>
            <p:cNvSpPr txBox="1"/>
            <p:nvPr/>
          </p:nvSpPr>
          <p:spPr>
            <a:xfrm>
              <a:off x="9868310" y="5762002"/>
              <a:ext cx="906530" cy="4482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91440" rIns="91440" bIns="91440" rtlCol="0">
              <a:noAutofit/>
            </a:bodyPr>
            <a:lstStyle/>
            <a:p>
              <a:r>
                <a:rPr lang="en-US" sz="1100"/>
                <a:t>MT C-Plane</a:t>
              </a: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CD15566C-ED07-4719-ABCB-C04BB6A1772F}"/>
              </a:ext>
            </a:extLst>
          </p:cNvPr>
          <p:cNvSpPr txBox="1"/>
          <p:nvPr/>
        </p:nvSpPr>
        <p:spPr>
          <a:xfrm>
            <a:off x="7444743" y="1056812"/>
            <a:ext cx="483289" cy="2053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200"/>
              <a:t>FirstNet</a:t>
            </a:r>
            <a:endParaRPr lang="en-US" sz="140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8D45B0D-3F0D-443E-921C-39F88C2A6E28}"/>
              </a:ext>
            </a:extLst>
          </p:cNvPr>
          <p:cNvSpPr txBox="1"/>
          <p:nvPr/>
        </p:nvSpPr>
        <p:spPr>
          <a:xfrm>
            <a:off x="11046390" y="1031391"/>
            <a:ext cx="483289" cy="2053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200"/>
              <a:t>Military</a:t>
            </a: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3040276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B2391E52-874B-4D24-B0BF-38392C9FA049}"/>
              </a:ext>
            </a:extLst>
          </p:cNvPr>
          <p:cNvGrpSpPr/>
          <p:nvPr/>
        </p:nvGrpSpPr>
        <p:grpSpPr>
          <a:xfrm>
            <a:off x="5936360" y="3111383"/>
            <a:ext cx="6072523" cy="3085534"/>
            <a:chOff x="5379011" y="2832707"/>
            <a:chExt cx="6072523" cy="3085534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F04E69A-1626-4CDB-8AFC-E38B40DAFB89}"/>
                </a:ext>
              </a:extLst>
            </p:cNvPr>
            <p:cNvSpPr/>
            <p:nvPr/>
          </p:nvSpPr>
          <p:spPr>
            <a:xfrm rot="759133">
              <a:off x="5612628" y="4270987"/>
              <a:ext cx="5763510" cy="1441986"/>
            </a:xfrm>
            <a:prstGeom prst="ellipse">
              <a:avLst/>
            </a:prstGeom>
            <a:solidFill>
              <a:srgbClr val="99FF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348B064-8687-47FC-99A0-B536755E40E5}"/>
                </a:ext>
              </a:extLst>
            </p:cNvPr>
            <p:cNvGrpSpPr/>
            <p:nvPr/>
          </p:nvGrpSpPr>
          <p:grpSpPr>
            <a:xfrm>
              <a:off x="5379011" y="2832707"/>
              <a:ext cx="6072523" cy="3085534"/>
              <a:chOff x="4781947" y="3718219"/>
              <a:chExt cx="6072523" cy="3085534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F8A39209-E525-48DA-B6FE-3029BFA60514}"/>
                  </a:ext>
                </a:extLst>
              </p:cNvPr>
              <p:cNvSpPr/>
              <p:nvPr/>
            </p:nvSpPr>
            <p:spPr>
              <a:xfrm rot="21095689">
                <a:off x="5090960" y="3718219"/>
                <a:ext cx="5763510" cy="1441986"/>
              </a:xfrm>
              <a:prstGeom prst="ellipse">
                <a:avLst/>
              </a:prstGeom>
              <a:solidFill>
                <a:srgbClr val="CCEC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A8FE92D0-CC63-4F1D-BFF1-32E3F376A4F3}"/>
                  </a:ext>
                </a:extLst>
              </p:cNvPr>
              <p:cNvGrpSpPr/>
              <p:nvPr/>
            </p:nvGrpSpPr>
            <p:grpSpPr>
              <a:xfrm>
                <a:off x="4781947" y="4667733"/>
                <a:ext cx="287920" cy="2058783"/>
                <a:chOff x="6443719" y="1427159"/>
                <a:chExt cx="807138" cy="4827591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F0BC669E-B439-474C-AE09-6AF0E10D359F}"/>
                    </a:ext>
                  </a:extLst>
                </p:cNvPr>
                <p:cNvGrpSpPr/>
                <p:nvPr/>
              </p:nvGrpSpPr>
              <p:grpSpPr>
                <a:xfrm>
                  <a:off x="6680542" y="1837127"/>
                  <a:ext cx="361537" cy="4417623"/>
                  <a:chOff x="6213125" y="807521"/>
                  <a:chExt cx="475013" cy="4417623"/>
                </a:xfrm>
              </p:grpSpPr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1B2DE64B-3E12-4BD9-9E8C-A232C8D912AC}"/>
                      </a:ext>
                    </a:extLst>
                  </p:cNvPr>
                  <p:cNvSpPr/>
                  <p:nvPr/>
                </p:nvSpPr>
                <p:spPr>
                  <a:xfrm>
                    <a:off x="6213125" y="3752602"/>
                    <a:ext cx="475013" cy="1472542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71AD7DBC-A52B-468D-92CF-5AE5B02C0D96}"/>
                      </a:ext>
                    </a:extLst>
                  </p:cNvPr>
                  <p:cNvSpPr/>
                  <p:nvPr/>
                </p:nvSpPr>
                <p:spPr>
                  <a:xfrm>
                    <a:off x="6308866" y="2280063"/>
                    <a:ext cx="365808" cy="1472542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4" name="Rectangle 23">
                    <a:extLst>
                      <a:ext uri="{FF2B5EF4-FFF2-40B4-BE49-F238E27FC236}">
                        <a16:creationId xmlns:a16="http://schemas.microsoft.com/office/drawing/2014/main" id="{F74EF51F-4965-49F1-9CB4-065F875B2987}"/>
                      </a:ext>
                    </a:extLst>
                  </p:cNvPr>
                  <p:cNvSpPr/>
                  <p:nvPr/>
                </p:nvSpPr>
                <p:spPr>
                  <a:xfrm>
                    <a:off x="6331790" y="807521"/>
                    <a:ext cx="215657" cy="1472541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CB100C36-8CE1-43A4-9CFD-67AB76936529}"/>
                    </a:ext>
                  </a:extLst>
                </p:cNvPr>
                <p:cNvGrpSpPr/>
                <p:nvPr/>
              </p:nvGrpSpPr>
              <p:grpSpPr>
                <a:xfrm>
                  <a:off x="6443719" y="1427159"/>
                  <a:ext cx="807138" cy="805218"/>
                  <a:chOff x="3725839" y="1978925"/>
                  <a:chExt cx="957622" cy="955344"/>
                </a:xfrm>
              </p:grpSpPr>
              <p:sp>
                <p:nvSpPr>
                  <p:cNvPr id="18" name="Rectangle 17">
                    <a:extLst>
                      <a:ext uri="{FF2B5EF4-FFF2-40B4-BE49-F238E27FC236}">
                        <a16:creationId xmlns:a16="http://schemas.microsoft.com/office/drawing/2014/main" id="{5A479717-CE31-4E9D-9C79-7D47D68C500F}"/>
                      </a:ext>
                    </a:extLst>
                  </p:cNvPr>
                  <p:cNvSpPr/>
                  <p:nvPr/>
                </p:nvSpPr>
                <p:spPr>
                  <a:xfrm>
                    <a:off x="3780446" y="2320132"/>
                    <a:ext cx="859809" cy="213043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9" name="Rectangle 18">
                    <a:extLst>
                      <a:ext uri="{FF2B5EF4-FFF2-40B4-BE49-F238E27FC236}">
                        <a16:creationId xmlns:a16="http://schemas.microsoft.com/office/drawing/2014/main" id="{D65AB4AB-78BA-444B-B050-ADD3F6279E86}"/>
                      </a:ext>
                    </a:extLst>
                  </p:cNvPr>
                  <p:cNvSpPr/>
                  <p:nvPr/>
                </p:nvSpPr>
                <p:spPr>
                  <a:xfrm>
                    <a:off x="3725839" y="1978925"/>
                    <a:ext cx="177421" cy="955344"/>
                  </a:xfrm>
                  <a:prstGeom prst="rect">
                    <a:avLst/>
                  </a:prstGeom>
                  <a:solidFill>
                    <a:schemeClr val="bg2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0B790686-CE84-47C5-8CA9-85D75922DBB2}"/>
                      </a:ext>
                    </a:extLst>
                  </p:cNvPr>
                  <p:cNvSpPr/>
                  <p:nvPr/>
                </p:nvSpPr>
                <p:spPr>
                  <a:xfrm>
                    <a:off x="4506040" y="1978925"/>
                    <a:ext cx="177421" cy="955344"/>
                  </a:xfrm>
                  <a:prstGeom prst="rect">
                    <a:avLst/>
                  </a:prstGeom>
                  <a:solidFill>
                    <a:schemeClr val="bg2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841D2636-F55E-478B-BDA7-1540D00A8D11}"/>
                      </a:ext>
                    </a:extLst>
                  </p:cNvPr>
                  <p:cNvSpPr/>
                  <p:nvPr/>
                </p:nvSpPr>
                <p:spPr>
                  <a:xfrm>
                    <a:off x="4071586" y="1978925"/>
                    <a:ext cx="282050" cy="955344"/>
                  </a:xfrm>
                  <a:prstGeom prst="rect">
                    <a:avLst/>
                  </a:prstGeom>
                  <a:solidFill>
                    <a:schemeClr val="bg2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29894F12-5148-4CB3-B633-939E0AADEC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89229" y="4444336"/>
                <a:ext cx="646232" cy="652329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F6A704E9-5C1B-47CD-A860-026516ADC4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780282" y="3786884"/>
                <a:ext cx="646232" cy="652329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FC1A8287-77DE-4344-A5C1-A1DE9A51D8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802375" y="4199519"/>
                <a:ext cx="646232" cy="652329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18AFECC1-3A77-4EE9-80AA-EC9005CB6F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45603" y="5849576"/>
                <a:ext cx="448255" cy="448255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BC246491-6997-45C6-94D3-09CFBDDDA9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44191" y="6132230"/>
                <a:ext cx="448255" cy="448255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C66289D9-E090-4366-9AD7-DC8ACD38F8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5664" y="6206052"/>
                <a:ext cx="448255" cy="448255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B7D573A5-E3BE-4BA1-854C-74D07DEC23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469564" y="5523751"/>
                <a:ext cx="1288259" cy="1280002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E3C6CA7-E77B-4CD4-B0AD-9224F8225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UAV Enhancements for NR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00CDA-E768-45EA-B47E-BF116796910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Bring NR specifications in line with LTE specifications for support of UAVs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2000"/>
              <a:t>UE-triggered measurement reports based on configured height thresholds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2000"/>
              <a:t>Reporting of height, location and speed in measurement reports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2000"/>
              <a:t>Flight path reporting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2000"/>
              <a:t>Signaling to support subscription-based aerial UE identification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2000"/>
              <a:t>Reduction in amount of measurement reports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2000"/>
              <a:t>Potential UAV-specific RRM or mobility enhancements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 sz="2000"/>
              <a:t>Support remote ID broadcast over PC5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2987E-8ED2-4BD6-BC66-8D09E0F71D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865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52AD7-19E7-454C-B3C6-F2F670A70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1" y="283465"/>
            <a:ext cx="10309898" cy="332760"/>
          </a:xfrm>
        </p:spPr>
        <p:txBody>
          <a:bodyPr/>
          <a:lstStyle/>
          <a:p>
            <a:r>
              <a:rPr lang="en-US">
                <a:latin typeface="ATT Aleck Sans Medium"/>
                <a:cs typeface="ATT Aleck Sans Medium"/>
              </a:rPr>
              <a:t>Multi-Beam/Multi-Panel/Multi-TRP Enhancements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19AC3-0F7C-DF4D-A9B4-C5814C043A1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07231" y="1552732"/>
            <a:ext cx="5717750" cy="306281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MIMO enhancements to facilitate use cases such as IAB, V2X, group mobility, FR4,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Simultaneous multi-panel uplink transmission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Beam indication and beam measurement/reporting enhancements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Beam failure recovery enhancements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Enhancements to include power control/interference management aspects</a:t>
            </a:r>
          </a:p>
          <a:p>
            <a:endParaRPr lang="en-US" sz="2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692AB1-3197-1041-BC2D-70A94B645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6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D1F10EB-2E48-1B45-84FB-2CDF2A2D29D8}"/>
              </a:ext>
            </a:extLst>
          </p:cNvPr>
          <p:cNvGrpSpPr/>
          <p:nvPr/>
        </p:nvGrpSpPr>
        <p:grpSpPr>
          <a:xfrm>
            <a:off x="6441752" y="1552732"/>
            <a:ext cx="5232760" cy="2804706"/>
            <a:chOff x="744460" y="2694355"/>
            <a:chExt cx="6030236" cy="322482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5B40727-7E22-7D44-AAE5-3EC3C55713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8317"/>
            <a:stretch/>
          </p:blipFill>
          <p:spPr>
            <a:xfrm>
              <a:off x="744460" y="2694355"/>
              <a:ext cx="6030236" cy="309684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CF76B4A-0ADB-B64F-976D-A075023F8BCD}"/>
                </a:ext>
              </a:extLst>
            </p:cNvPr>
            <p:cNvSpPr txBox="1"/>
            <p:nvPr/>
          </p:nvSpPr>
          <p:spPr>
            <a:xfrm>
              <a:off x="1598611" y="4011245"/>
              <a:ext cx="1122534" cy="25595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400" b="1">
                  <a:solidFill>
                    <a:schemeClr val="tx1"/>
                  </a:solidFill>
                </a:rPr>
                <a:t>SDM IAB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F767211-91B0-EE43-A48A-AA06187B6FB8}"/>
                </a:ext>
              </a:extLst>
            </p:cNvPr>
            <p:cNvSpPr txBox="1"/>
            <p:nvPr/>
          </p:nvSpPr>
          <p:spPr>
            <a:xfrm>
              <a:off x="1446212" y="5663222"/>
              <a:ext cx="1517402" cy="25595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r>
                <a:rPr lang="en-US" sz="1400" b="1">
                  <a:solidFill>
                    <a:schemeClr val="tx1"/>
                  </a:solidFill>
                </a:rPr>
                <a:t>Full Duplex IAB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593E746-21CA-7C44-96A6-0B57B4B5E8A5}"/>
                </a:ext>
              </a:extLst>
            </p:cNvPr>
            <p:cNvSpPr txBox="1"/>
            <p:nvPr/>
          </p:nvSpPr>
          <p:spPr>
            <a:xfrm>
              <a:off x="4799011" y="4038601"/>
              <a:ext cx="1122534" cy="25595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400" b="1">
                  <a:solidFill>
                    <a:schemeClr val="tx1"/>
                  </a:solidFill>
                </a:rPr>
                <a:t>SDM IAB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E7F3565-361D-5C47-B6B3-9E1C356B98E1}"/>
                </a:ext>
              </a:extLst>
            </p:cNvPr>
            <p:cNvSpPr txBox="1"/>
            <p:nvPr/>
          </p:nvSpPr>
          <p:spPr>
            <a:xfrm>
              <a:off x="4551363" y="5663222"/>
              <a:ext cx="1795067" cy="255955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r>
                <a:rPr lang="en-US" sz="1400" b="1">
                  <a:solidFill>
                    <a:schemeClr val="tx1"/>
                  </a:solidFill>
                </a:rPr>
                <a:t>Full Duplex IAB</a:t>
              </a:r>
            </a:p>
          </p:txBody>
        </p:sp>
      </p:grp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773611B0-819E-5D41-BA32-016CBA30E941}"/>
              </a:ext>
            </a:extLst>
          </p:cNvPr>
          <p:cNvSpPr txBox="1">
            <a:spLocks/>
          </p:cNvSpPr>
          <p:nvPr/>
        </p:nvSpPr>
        <p:spPr>
          <a:xfrm>
            <a:off x="6920804" y="4474077"/>
            <a:ext cx="4753708" cy="166238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lvl="1" indent="-342900"/>
            <a:r>
              <a:rPr lang="en-US"/>
              <a:t>  Multi-panel enhancements lead to a reduction in latency and more efficient frame structure for IAB nodes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325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86A8D5-8817-444E-9E71-E2FA375E4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XR Deployment 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2FE25-AE79-A945-BF3E-C112ABF2CFB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951397"/>
            <a:ext cx="11506148" cy="186748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In Rel. 18, XR work item to serve as a continuation and introduce enhancements of Rel. 17 study item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XR use cases need to be supported in a range of environments including dense urban, suburban, transit/shopping centers, enterprise campuses, and parks/open spaces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Multi-connectivity between FR1 and FR2 provides service continuity, robustness, and high capacity hotspots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UL-heavy traffic may especially be a RAN bottleneck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0DE083-D7D3-3347-BDD3-ACBCBCCBE0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73" y="3064476"/>
            <a:ext cx="5542690" cy="33566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D502E5-B5C0-8945-97B9-D82FE29443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1599" y="3429000"/>
            <a:ext cx="6213904" cy="237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093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86A8D5-8817-444E-9E71-E2FA375E4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XR Enhancements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639D39B1-1FC6-6540-B750-62231F14C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651" y="696909"/>
            <a:ext cx="9641359" cy="561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508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 110">
            <a:extLst>
              <a:ext uri="{FF2B5EF4-FFF2-40B4-BE49-F238E27FC236}">
                <a16:creationId xmlns:a16="http://schemas.microsoft.com/office/drawing/2014/main" id="{AF876A51-6115-4B5B-894B-48BDB343D6BE}"/>
              </a:ext>
            </a:extLst>
          </p:cNvPr>
          <p:cNvSpPr/>
          <p:nvPr/>
        </p:nvSpPr>
        <p:spPr>
          <a:xfrm>
            <a:off x="8770435" y="3321229"/>
            <a:ext cx="2968484" cy="302978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/>
            </a:solidFill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C3993A8-CFF0-4EBC-AF21-2EAD69207DE9}"/>
              </a:ext>
            </a:extLst>
          </p:cNvPr>
          <p:cNvSpPr/>
          <p:nvPr/>
        </p:nvSpPr>
        <p:spPr>
          <a:xfrm>
            <a:off x="8773297" y="238538"/>
            <a:ext cx="2450164" cy="300667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/>
            </a:solidFill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buSzTx/>
              <a:buFont typeface="ATT Aleck Sans" panose="020B0604020202020204" pitchFamily="34" charset="0"/>
              <a:buNone/>
              <a:tabLst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86A8D5-8817-444E-9E71-E2FA375E4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Further Efficiency Enhancements with Network Coding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984BEE-471F-4B6A-BE4C-E017C5115C7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073426"/>
            <a:ext cx="8335316" cy="508766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New verticals and use cases, such as XR services, may rely on Rel-16 packet duplication feature to improve reliability.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However, due to their corresponding high data rates, such new verticals may introduce network inefficiencies.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Use of network coding at the PDCP layer residing at the CU-UP can significantly help to reduce such inefficiency caused due to data duplication over multiple legs.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The use of outer codes, such as </a:t>
            </a:r>
            <a:r>
              <a:rPr lang="en-US" sz="2000" err="1"/>
              <a:t>rateless</a:t>
            </a:r>
            <a:r>
              <a:rPr lang="en-US" sz="2000"/>
              <a:t> fountain codes, can allow ‘spraying’ of encoded packets across more than one transmission leg, to enable successful reception while receiving only a subset of the transmitted packets.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Leverage packet duplication feature specified in Rel-16 with up to 4 RLC entities (4-way CA or CA+DC combination).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Applicability to URLLC and IAB, especially in a multi-frequency CA/DC scenario. </a:t>
            </a:r>
          </a:p>
          <a:p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06D5845-0535-41E7-98B0-38352142093E}"/>
              </a:ext>
            </a:extLst>
          </p:cNvPr>
          <p:cNvGrpSpPr/>
          <p:nvPr/>
        </p:nvGrpSpPr>
        <p:grpSpPr>
          <a:xfrm>
            <a:off x="8894399" y="310271"/>
            <a:ext cx="2202236" cy="2885147"/>
            <a:chOff x="218975" y="1040346"/>
            <a:chExt cx="3276279" cy="5086596"/>
          </a:xfrm>
          <a:noFill/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888AE82-7DAF-4EE1-B996-2067013063A1}"/>
                </a:ext>
              </a:extLst>
            </p:cNvPr>
            <p:cNvSpPr/>
            <p:nvPr/>
          </p:nvSpPr>
          <p:spPr>
            <a:xfrm>
              <a:off x="218975" y="1387160"/>
              <a:ext cx="3276279" cy="21699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B02CA54-8847-409A-93DC-916C2D751755}"/>
                </a:ext>
              </a:extLst>
            </p:cNvPr>
            <p:cNvSpPr/>
            <p:nvPr/>
          </p:nvSpPr>
          <p:spPr>
            <a:xfrm>
              <a:off x="1474332" y="1491150"/>
              <a:ext cx="797983" cy="30637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PDCP+NC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C9898CE-C36A-41F1-9BC2-5FB97A75AA2B}"/>
                </a:ext>
              </a:extLst>
            </p:cNvPr>
            <p:cNvSpPr/>
            <p:nvPr/>
          </p:nvSpPr>
          <p:spPr>
            <a:xfrm>
              <a:off x="379547" y="2204555"/>
              <a:ext cx="646646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RLC 1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0F33CEE-9CD7-41D8-8AC9-250BCB58517C}"/>
                </a:ext>
              </a:extLst>
            </p:cNvPr>
            <p:cNvSpPr/>
            <p:nvPr/>
          </p:nvSpPr>
          <p:spPr>
            <a:xfrm>
              <a:off x="1151009" y="2200102"/>
              <a:ext cx="646646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RLC 2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F6B3260-2A4C-4C4F-90AA-1543516F8A40}"/>
                </a:ext>
              </a:extLst>
            </p:cNvPr>
            <p:cNvSpPr/>
            <p:nvPr/>
          </p:nvSpPr>
          <p:spPr>
            <a:xfrm>
              <a:off x="1917625" y="2200102"/>
              <a:ext cx="646646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RLC 3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D80D822-16B1-47B8-BDD7-7FE7C21310C1}"/>
                </a:ext>
              </a:extLst>
            </p:cNvPr>
            <p:cNvSpPr/>
            <p:nvPr/>
          </p:nvSpPr>
          <p:spPr>
            <a:xfrm>
              <a:off x="2700848" y="2200102"/>
              <a:ext cx="646646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RLC 4</a:t>
              </a:r>
            </a:p>
          </p:txBody>
        </p:sp>
        <p:cxnSp>
          <p:nvCxnSpPr>
            <p:cNvPr id="49" name="Elbow Connector 14">
              <a:extLst>
                <a:ext uri="{FF2B5EF4-FFF2-40B4-BE49-F238E27FC236}">
                  <a16:creationId xmlns:a16="http://schemas.microsoft.com/office/drawing/2014/main" id="{4C2D72D6-3043-4A7D-AEC4-5287F80B341D}"/>
                </a:ext>
              </a:extLst>
            </p:cNvPr>
            <p:cNvCxnSpPr>
              <a:cxnSpLocks/>
              <a:stCxn id="44" idx="2"/>
              <a:endCxn id="45" idx="0"/>
            </p:cNvCxnSpPr>
            <p:nvPr/>
          </p:nvCxnSpPr>
          <p:spPr>
            <a:xfrm rot="5400000">
              <a:off x="1084583" y="1415813"/>
              <a:ext cx="407028" cy="1170455"/>
            </a:xfrm>
            <a:prstGeom prst="bentConnector3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Elbow Connector 16">
              <a:extLst>
                <a:ext uri="{FF2B5EF4-FFF2-40B4-BE49-F238E27FC236}">
                  <a16:creationId xmlns:a16="http://schemas.microsoft.com/office/drawing/2014/main" id="{2036DDCD-FE42-420D-9D35-4CC75473FCFB}"/>
                </a:ext>
              </a:extLst>
            </p:cNvPr>
            <p:cNvCxnSpPr>
              <a:cxnSpLocks/>
              <a:stCxn id="44" idx="2"/>
              <a:endCxn id="46" idx="0"/>
            </p:cNvCxnSpPr>
            <p:nvPr/>
          </p:nvCxnSpPr>
          <p:spPr>
            <a:xfrm rot="5400000">
              <a:off x="1472542" y="1799318"/>
              <a:ext cx="402575" cy="398992"/>
            </a:xfrm>
            <a:prstGeom prst="bentConnector3">
              <a:avLst>
                <a:gd name="adj1" fmla="val 50000"/>
              </a:avLst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67DC695-5E75-4529-9C8C-46F662951873}"/>
                </a:ext>
              </a:extLst>
            </p:cNvPr>
            <p:cNvSpPr/>
            <p:nvPr/>
          </p:nvSpPr>
          <p:spPr>
            <a:xfrm>
              <a:off x="379546" y="2735721"/>
              <a:ext cx="2967948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MAC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41114975-186E-4071-9261-39911B13A646}"/>
                </a:ext>
              </a:extLst>
            </p:cNvPr>
            <p:cNvSpPr/>
            <p:nvPr/>
          </p:nvSpPr>
          <p:spPr>
            <a:xfrm>
              <a:off x="379546" y="3172830"/>
              <a:ext cx="2967948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PHY</a:t>
              </a:r>
            </a:p>
          </p:txBody>
        </p:sp>
        <p:cxnSp>
          <p:nvCxnSpPr>
            <p:cNvPr id="53" name="Elbow Connector 27">
              <a:extLst>
                <a:ext uri="{FF2B5EF4-FFF2-40B4-BE49-F238E27FC236}">
                  <a16:creationId xmlns:a16="http://schemas.microsoft.com/office/drawing/2014/main" id="{911F5BF6-B182-4C43-A73A-CC9DC1BFD52F}"/>
                </a:ext>
              </a:extLst>
            </p:cNvPr>
            <p:cNvCxnSpPr>
              <a:cxnSpLocks/>
              <a:stCxn id="44" idx="2"/>
              <a:endCxn id="47" idx="0"/>
            </p:cNvCxnSpPr>
            <p:nvPr/>
          </p:nvCxnSpPr>
          <p:spPr>
            <a:xfrm rot="16200000" flipH="1">
              <a:off x="1855850" y="1815001"/>
              <a:ext cx="402575" cy="367624"/>
            </a:xfrm>
            <a:prstGeom prst="bentConnector3">
              <a:avLst>
                <a:gd name="adj1" fmla="val 50000"/>
              </a:avLst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Elbow Connector 29">
              <a:extLst>
                <a:ext uri="{FF2B5EF4-FFF2-40B4-BE49-F238E27FC236}">
                  <a16:creationId xmlns:a16="http://schemas.microsoft.com/office/drawing/2014/main" id="{82787F8B-E049-4DB6-ADB2-859406B46937}"/>
                </a:ext>
              </a:extLst>
            </p:cNvPr>
            <p:cNvCxnSpPr>
              <a:cxnSpLocks/>
              <a:stCxn id="44" idx="2"/>
              <a:endCxn id="48" idx="0"/>
            </p:cNvCxnSpPr>
            <p:nvPr/>
          </p:nvCxnSpPr>
          <p:spPr>
            <a:xfrm rot="16200000" flipH="1">
              <a:off x="2247461" y="1423390"/>
              <a:ext cx="402575" cy="1150847"/>
            </a:xfrm>
            <a:prstGeom prst="bentConnector3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69EDCCA-D322-4553-B6AE-62086395429A}"/>
                </a:ext>
              </a:extLst>
            </p:cNvPr>
            <p:cNvSpPr/>
            <p:nvPr/>
          </p:nvSpPr>
          <p:spPr>
            <a:xfrm>
              <a:off x="1560325" y="5296948"/>
              <a:ext cx="474660" cy="829994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UE</a:t>
              </a: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C1B8804B-3927-44B4-A7BE-7483F8B5CF8C}"/>
                </a:ext>
              </a:extLst>
            </p:cNvPr>
            <p:cNvSpPr/>
            <p:nvPr/>
          </p:nvSpPr>
          <p:spPr>
            <a:xfrm rot="21133958">
              <a:off x="1275116" y="3575270"/>
              <a:ext cx="448139" cy="164197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CC2</a:t>
              </a: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2FC3FCBA-932A-4F8A-8FE9-0F76375C50DB}"/>
                </a:ext>
              </a:extLst>
            </p:cNvPr>
            <p:cNvSpPr/>
            <p:nvPr/>
          </p:nvSpPr>
          <p:spPr>
            <a:xfrm rot="20649633">
              <a:off x="696012" y="3568035"/>
              <a:ext cx="448139" cy="164197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CC1</a:t>
              </a: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16287DC9-1165-40C8-949F-F6B72958ABD2}"/>
                </a:ext>
              </a:extLst>
            </p:cNvPr>
            <p:cNvSpPr/>
            <p:nvPr/>
          </p:nvSpPr>
          <p:spPr>
            <a:xfrm rot="1188491" flipH="1">
              <a:off x="2439636" y="3584507"/>
              <a:ext cx="448139" cy="164197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CC4</a:t>
              </a: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79B6BA38-EA03-46BE-B176-270946ECAD1E}"/>
                </a:ext>
              </a:extLst>
            </p:cNvPr>
            <p:cNvSpPr/>
            <p:nvPr/>
          </p:nvSpPr>
          <p:spPr>
            <a:xfrm rot="617736" flipH="1">
              <a:off x="1849509" y="3575269"/>
              <a:ext cx="448139" cy="164197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CC3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3447BE1F-F749-462F-A044-1008EDF55519}"/>
                </a:ext>
              </a:extLst>
            </p:cNvPr>
            <p:cNvCxnSpPr>
              <a:stCxn id="51" idx="2"/>
              <a:endCxn id="52" idx="0"/>
            </p:cNvCxnSpPr>
            <p:nvPr/>
          </p:nvCxnSpPr>
          <p:spPr>
            <a:xfrm>
              <a:off x="1863520" y="3051307"/>
              <a:ext cx="0" cy="121522"/>
            </a:xfrm>
            <a:prstGeom prst="line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289F20A-7FA6-49B0-BB6D-51A284719042}"/>
                </a:ext>
              </a:extLst>
            </p:cNvPr>
            <p:cNvCxnSpPr>
              <a:stCxn id="45" idx="2"/>
            </p:cNvCxnSpPr>
            <p:nvPr/>
          </p:nvCxnSpPr>
          <p:spPr>
            <a:xfrm>
              <a:off x="702870" y="2520142"/>
              <a:ext cx="0" cy="215579"/>
            </a:xfrm>
            <a:prstGeom prst="line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9178222A-D14A-43FA-8842-31EFDFE4FE25}"/>
                </a:ext>
              </a:extLst>
            </p:cNvPr>
            <p:cNvCxnSpPr>
              <a:stCxn id="46" idx="2"/>
            </p:cNvCxnSpPr>
            <p:nvPr/>
          </p:nvCxnSpPr>
          <p:spPr>
            <a:xfrm flipH="1">
              <a:off x="1474332" y="2515688"/>
              <a:ext cx="1" cy="220032"/>
            </a:xfrm>
            <a:prstGeom prst="line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C2231437-C6D1-4CA7-998C-161379F3A474}"/>
                </a:ext>
              </a:extLst>
            </p:cNvPr>
            <p:cNvCxnSpPr/>
            <p:nvPr/>
          </p:nvCxnSpPr>
          <p:spPr>
            <a:xfrm>
              <a:off x="2240948" y="2515688"/>
              <a:ext cx="0" cy="220032"/>
            </a:xfrm>
            <a:prstGeom prst="line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5284BAF-22C9-464A-9530-E7A88F78C7F0}"/>
                </a:ext>
              </a:extLst>
            </p:cNvPr>
            <p:cNvCxnSpPr/>
            <p:nvPr/>
          </p:nvCxnSpPr>
          <p:spPr>
            <a:xfrm>
              <a:off x="3024171" y="2515688"/>
              <a:ext cx="0" cy="220032"/>
            </a:xfrm>
            <a:prstGeom prst="line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2B08DA1-DE9F-413D-8C1A-E6FEE5E32D9A}"/>
                </a:ext>
              </a:extLst>
            </p:cNvPr>
            <p:cNvSpPr txBox="1"/>
            <p:nvPr/>
          </p:nvSpPr>
          <p:spPr>
            <a:xfrm>
              <a:off x="1557818" y="1040346"/>
              <a:ext cx="914400" cy="276872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900" b="1"/>
                <a:t>CA-only</a:t>
              </a:r>
              <a:r>
                <a:rPr lang="en-US" sz="700" b="1"/>
                <a:t> 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080940B-5623-4CF9-AB2F-C7726B97AD4B}"/>
              </a:ext>
            </a:extLst>
          </p:cNvPr>
          <p:cNvGrpSpPr/>
          <p:nvPr/>
        </p:nvGrpSpPr>
        <p:grpSpPr>
          <a:xfrm>
            <a:off x="8899861" y="3369701"/>
            <a:ext cx="2716039" cy="2949136"/>
            <a:chOff x="7917682" y="1036780"/>
            <a:chExt cx="4050594" cy="5212396"/>
          </a:xfrm>
          <a:noFill/>
        </p:grpSpPr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C4141E2D-94A7-4DA4-BE1C-09E8925D7CD8}"/>
                </a:ext>
              </a:extLst>
            </p:cNvPr>
            <p:cNvSpPr/>
            <p:nvPr/>
          </p:nvSpPr>
          <p:spPr>
            <a:xfrm>
              <a:off x="7917682" y="1487389"/>
              <a:ext cx="1837508" cy="21699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900">
                <a:solidFill>
                  <a:schemeClr val="tx1"/>
                </a:solidFill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C7FB5E02-AF6E-408C-8EAE-9E3B7CF49720}"/>
                </a:ext>
              </a:extLst>
            </p:cNvPr>
            <p:cNvSpPr/>
            <p:nvPr/>
          </p:nvSpPr>
          <p:spPr>
            <a:xfrm>
              <a:off x="8359202" y="1553566"/>
              <a:ext cx="902599" cy="37826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PDCP+NC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15D30A9-9B8B-4854-ADFC-5296022922DB}"/>
                </a:ext>
              </a:extLst>
            </p:cNvPr>
            <p:cNvSpPr/>
            <p:nvPr/>
          </p:nvSpPr>
          <p:spPr>
            <a:xfrm>
              <a:off x="8099710" y="2304784"/>
              <a:ext cx="646646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RLC 1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5B7D2147-C2B0-4E87-8F8F-1CB4C2378DE2}"/>
                </a:ext>
              </a:extLst>
            </p:cNvPr>
            <p:cNvSpPr/>
            <p:nvPr/>
          </p:nvSpPr>
          <p:spPr>
            <a:xfrm>
              <a:off x="8871172" y="2300331"/>
              <a:ext cx="646646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RLC 2</a:t>
              </a:r>
            </a:p>
          </p:txBody>
        </p:sp>
        <p:cxnSp>
          <p:nvCxnSpPr>
            <p:cNvPr id="75" name="Elbow Connector 55">
              <a:extLst>
                <a:ext uri="{FF2B5EF4-FFF2-40B4-BE49-F238E27FC236}">
                  <a16:creationId xmlns:a16="http://schemas.microsoft.com/office/drawing/2014/main" id="{0D457C02-DBEB-4824-A5FE-691DEF2FAA26}"/>
                </a:ext>
              </a:extLst>
            </p:cNvPr>
            <p:cNvCxnSpPr>
              <a:cxnSpLocks/>
              <a:stCxn id="72" idx="2"/>
              <a:endCxn id="73" idx="0"/>
            </p:cNvCxnSpPr>
            <p:nvPr/>
          </p:nvCxnSpPr>
          <p:spPr>
            <a:xfrm rot="5400000">
              <a:off x="8430291" y="1924571"/>
              <a:ext cx="372957" cy="387469"/>
            </a:xfrm>
            <a:prstGeom prst="bentConnector3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Elbow Connector 56">
              <a:extLst>
                <a:ext uri="{FF2B5EF4-FFF2-40B4-BE49-F238E27FC236}">
                  <a16:creationId xmlns:a16="http://schemas.microsoft.com/office/drawing/2014/main" id="{C2F5F705-BF03-40CC-AE13-C70FC9823E90}"/>
                </a:ext>
              </a:extLst>
            </p:cNvPr>
            <p:cNvCxnSpPr>
              <a:cxnSpLocks/>
              <a:stCxn id="72" idx="2"/>
              <a:endCxn id="74" idx="0"/>
            </p:cNvCxnSpPr>
            <p:nvPr/>
          </p:nvCxnSpPr>
          <p:spPr>
            <a:xfrm rot="16200000" flipH="1">
              <a:off x="8818247" y="1924081"/>
              <a:ext cx="368503" cy="383993"/>
            </a:xfrm>
            <a:prstGeom prst="bentConnector3">
              <a:avLst>
                <a:gd name="adj1" fmla="val 50000"/>
              </a:avLst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4ECFACD-C763-44D8-B352-A94DB207581D}"/>
                </a:ext>
              </a:extLst>
            </p:cNvPr>
            <p:cNvSpPr/>
            <p:nvPr/>
          </p:nvSpPr>
          <p:spPr>
            <a:xfrm>
              <a:off x="8047455" y="2835950"/>
              <a:ext cx="1569446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MAC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BBD928E-6EDE-418C-85B4-7859A08A5E2B}"/>
                </a:ext>
              </a:extLst>
            </p:cNvPr>
            <p:cNvSpPr/>
            <p:nvPr/>
          </p:nvSpPr>
          <p:spPr>
            <a:xfrm>
              <a:off x="8047455" y="3273059"/>
              <a:ext cx="1569446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PHY</a:t>
              </a: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3F5A9568-ED42-42AF-BAE3-B92DE66C984F}"/>
                </a:ext>
              </a:extLst>
            </p:cNvPr>
            <p:cNvCxnSpPr>
              <a:stCxn id="77" idx="2"/>
              <a:endCxn id="78" idx="0"/>
            </p:cNvCxnSpPr>
            <p:nvPr/>
          </p:nvCxnSpPr>
          <p:spPr>
            <a:xfrm>
              <a:off x="8832178" y="3151536"/>
              <a:ext cx="0" cy="121522"/>
            </a:xfrm>
            <a:prstGeom prst="line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B0AE6E50-0C84-4384-BAA7-2681EB54FDD7}"/>
                </a:ext>
              </a:extLst>
            </p:cNvPr>
            <p:cNvCxnSpPr>
              <a:stCxn id="73" idx="2"/>
            </p:cNvCxnSpPr>
            <p:nvPr/>
          </p:nvCxnSpPr>
          <p:spPr>
            <a:xfrm>
              <a:off x="8423033" y="2620371"/>
              <a:ext cx="0" cy="215579"/>
            </a:xfrm>
            <a:prstGeom prst="line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5D796D1A-FE86-403E-B4D8-26A8BC188C4F}"/>
                </a:ext>
              </a:extLst>
            </p:cNvPr>
            <p:cNvCxnSpPr>
              <a:stCxn id="74" idx="2"/>
            </p:cNvCxnSpPr>
            <p:nvPr/>
          </p:nvCxnSpPr>
          <p:spPr>
            <a:xfrm flipH="1">
              <a:off x="9194495" y="2615917"/>
              <a:ext cx="1" cy="220032"/>
            </a:xfrm>
            <a:prstGeom prst="line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E886137F-82BE-43F6-BB3F-205963430CED}"/>
                </a:ext>
              </a:extLst>
            </p:cNvPr>
            <p:cNvSpPr/>
            <p:nvPr/>
          </p:nvSpPr>
          <p:spPr>
            <a:xfrm>
              <a:off x="10130768" y="1487389"/>
              <a:ext cx="1837508" cy="21699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900">
                <a:solidFill>
                  <a:schemeClr val="tx1"/>
                </a:solidFill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F5704CFF-EFF6-4A7B-98CD-B2CC87C6BC87}"/>
                </a:ext>
              </a:extLst>
            </p:cNvPr>
            <p:cNvSpPr/>
            <p:nvPr/>
          </p:nvSpPr>
          <p:spPr>
            <a:xfrm>
              <a:off x="10312796" y="2304784"/>
              <a:ext cx="646646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RLC 3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C72EDEA1-ED64-4B1F-97F9-29E7C97289AE}"/>
                </a:ext>
              </a:extLst>
            </p:cNvPr>
            <p:cNvSpPr/>
            <p:nvPr/>
          </p:nvSpPr>
          <p:spPr>
            <a:xfrm>
              <a:off x="11084258" y="2300331"/>
              <a:ext cx="646646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RLC 4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4F4C401E-9D42-40BB-AB16-78551B4856B3}"/>
                </a:ext>
              </a:extLst>
            </p:cNvPr>
            <p:cNvSpPr/>
            <p:nvPr/>
          </p:nvSpPr>
          <p:spPr>
            <a:xfrm>
              <a:off x="10260541" y="2835950"/>
              <a:ext cx="1569446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MAC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CC7FC06D-D9E3-440B-9EB7-8DD67AD587D5}"/>
                </a:ext>
              </a:extLst>
            </p:cNvPr>
            <p:cNvSpPr/>
            <p:nvPr/>
          </p:nvSpPr>
          <p:spPr>
            <a:xfrm>
              <a:off x="10260541" y="3273059"/>
              <a:ext cx="1569446" cy="315587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PHY</a:t>
              </a:r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1E1F6C05-850D-45ED-89AF-C4EBF7145B3D}"/>
                </a:ext>
              </a:extLst>
            </p:cNvPr>
            <p:cNvCxnSpPr>
              <a:stCxn id="85" idx="2"/>
              <a:endCxn id="86" idx="0"/>
            </p:cNvCxnSpPr>
            <p:nvPr/>
          </p:nvCxnSpPr>
          <p:spPr>
            <a:xfrm>
              <a:off x="11045264" y="3151536"/>
              <a:ext cx="0" cy="121522"/>
            </a:xfrm>
            <a:prstGeom prst="line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030AC727-1E74-4754-8718-570CBC5C16C0}"/>
                </a:ext>
              </a:extLst>
            </p:cNvPr>
            <p:cNvCxnSpPr>
              <a:stCxn id="83" idx="2"/>
            </p:cNvCxnSpPr>
            <p:nvPr/>
          </p:nvCxnSpPr>
          <p:spPr>
            <a:xfrm>
              <a:off x="10636119" y="2620371"/>
              <a:ext cx="0" cy="215579"/>
            </a:xfrm>
            <a:prstGeom prst="line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13E841CB-D5F3-4854-AA23-ADAB9096A42C}"/>
                </a:ext>
              </a:extLst>
            </p:cNvPr>
            <p:cNvCxnSpPr>
              <a:stCxn id="84" idx="2"/>
            </p:cNvCxnSpPr>
            <p:nvPr/>
          </p:nvCxnSpPr>
          <p:spPr>
            <a:xfrm flipH="1">
              <a:off x="11407581" y="2615917"/>
              <a:ext cx="1" cy="220032"/>
            </a:xfrm>
            <a:prstGeom prst="line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Elbow Connector 81">
              <a:extLst>
                <a:ext uri="{FF2B5EF4-FFF2-40B4-BE49-F238E27FC236}">
                  <a16:creationId xmlns:a16="http://schemas.microsoft.com/office/drawing/2014/main" id="{B5E71B5D-A766-4A0B-9F80-26D4EE3AA6C6}"/>
                </a:ext>
              </a:extLst>
            </p:cNvPr>
            <p:cNvCxnSpPr>
              <a:endCxn id="83" idx="0"/>
            </p:cNvCxnSpPr>
            <p:nvPr/>
          </p:nvCxnSpPr>
          <p:spPr>
            <a:xfrm>
              <a:off x="8832179" y="2002271"/>
              <a:ext cx="1803941" cy="302512"/>
            </a:xfrm>
            <a:prstGeom prst="bentConnector2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Elbow Connector 83">
              <a:extLst>
                <a:ext uri="{FF2B5EF4-FFF2-40B4-BE49-F238E27FC236}">
                  <a16:creationId xmlns:a16="http://schemas.microsoft.com/office/drawing/2014/main" id="{517D9D0E-0909-4058-AD7E-F6384326750A}"/>
                </a:ext>
              </a:extLst>
            </p:cNvPr>
            <p:cNvCxnSpPr/>
            <p:nvPr/>
          </p:nvCxnSpPr>
          <p:spPr>
            <a:xfrm>
              <a:off x="8807007" y="1999989"/>
              <a:ext cx="2600575" cy="291874"/>
            </a:xfrm>
            <a:prstGeom prst="bentConnector2">
              <a:avLst/>
            </a:prstGeom>
            <a:grpFill/>
            <a:ln w="63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EFA1A7D3-69FA-4E5F-9FF9-31EAB9987F02}"/>
                </a:ext>
              </a:extLst>
            </p:cNvPr>
            <p:cNvSpPr txBox="1"/>
            <p:nvPr/>
          </p:nvSpPr>
          <p:spPr>
            <a:xfrm>
              <a:off x="9833568" y="1790744"/>
              <a:ext cx="297200" cy="34834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700"/>
                <a:t>Xn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34B663A6-02FB-476B-AFC3-6777EDC6E5AE}"/>
                </a:ext>
              </a:extLst>
            </p:cNvPr>
            <p:cNvSpPr/>
            <p:nvPr/>
          </p:nvSpPr>
          <p:spPr>
            <a:xfrm>
              <a:off x="9753297" y="5419182"/>
              <a:ext cx="474660" cy="829994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UE</a:t>
              </a: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9284F342-D5D9-436A-A710-D4C01299D4B9}"/>
                </a:ext>
              </a:extLst>
            </p:cNvPr>
            <p:cNvSpPr/>
            <p:nvPr/>
          </p:nvSpPr>
          <p:spPr>
            <a:xfrm rot="20571302">
              <a:off x="9320397" y="3656140"/>
              <a:ext cx="448139" cy="164197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CC2</a:t>
              </a: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DD1D8240-C335-4B94-BD09-34D4075CBA63}"/>
                </a:ext>
              </a:extLst>
            </p:cNvPr>
            <p:cNvSpPr/>
            <p:nvPr/>
          </p:nvSpPr>
          <p:spPr>
            <a:xfrm rot="19768015">
              <a:off x="8720712" y="3561597"/>
              <a:ext cx="448139" cy="203201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CC1</a:t>
              </a: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F2BAD7FA-A860-4F4A-90A5-AD7C0330E240}"/>
                </a:ext>
              </a:extLst>
            </p:cNvPr>
            <p:cNvSpPr/>
            <p:nvPr/>
          </p:nvSpPr>
          <p:spPr>
            <a:xfrm rot="1884774" flipH="1">
              <a:off x="10761152" y="3570545"/>
              <a:ext cx="448139" cy="2022006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CC4</a:t>
              </a:r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0D034D12-4E98-4A94-A94C-8025643FB0A6}"/>
                </a:ext>
              </a:extLst>
            </p:cNvPr>
            <p:cNvSpPr/>
            <p:nvPr/>
          </p:nvSpPr>
          <p:spPr>
            <a:xfrm rot="1205618" flipH="1">
              <a:off x="10181479" y="3645825"/>
              <a:ext cx="448139" cy="164197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800">
                  <a:solidFill>
                    <a:schemeClr val="tx1"/>
                  </a:solidFill>
                </a:rPr>
                <a:t>CC3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7C3C4C6A-2EFE-4BF8-A6F1-AE23D992BDAE}"/>
                </a:ext>
              </a:extLst>
            </p:cNvPr>
            <p:cNvSpPr txBox="1"/>
            <p:nvPr/>
          </p:nvSpPr>
          <p:spPr>
            <a:xfrm>
              <a:off x="8615020" y="1238584"/>
              <a:ext cx="297200" cy="34834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700" err="1"/>
                <a:t>MgNB</a:t>
              </a:r>
              <a:endParaRPr lang="en-US" sz="70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0612A106-3DC3-4127-8D2A-5ED932DF0B39}"/>
                </a:ext>
              </a:extLst>
            </p:cNvPr>
            <p:cNvSpPr txBox="1"/>
            <p:nvPr/>
          </p:nvSpPr>
          <p:spPr>
            <a:xfrm>
              <a:off x="10896664" y="1238583"/>
              <a:ext cx="297200" cy="34834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700" err="1"/>
                <a:t>SgNB</a:t>
              </a:r>
              <a:endParaRPr lang="en-US" sz="700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5A634B52-CEDA-4910-9F93-396114B1C9B7}"/>
                </a:ext>
              </a:extLst>
            </p:cNvPr>
            <p:cNvSpPr txBox="1"/>
            <p:nvPr/>
          </p:nvSpPr>
          <p:spPr>
            <a:xfrm>
              <a:off x="9383448" y="1036780"/>
              <a:ext cx="914400" cy="276872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900" b="1"/>
                <a:t>NR-DC + CA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7202909"/>
      </p:ext>
    </p:extLst>
  </p:cSld>
  <p:clrMapOvr>
    <a:masterClrMapping/>
  </p:clrMapOvr>
</p:sld>
</file>

<file path=ppt/theme/theme1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Presentation4" id="{A6AC4C66-AFEE-4710-91DE-8FCA659FEFA0}" vid="{A909D5E5-5DE0-4AD0-8A85-4642A0FC6400}"/>
    </a:ext>
  </a:extLst>
</a:theme>
</file>

<file path=ppt/theme/theme2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ATTInternal052019" id="{2CE3A184-F8DA-A044-84B5-A17120E961FD}" vid="{EA593E4D-BBEC-214A-B8BC-CD4543940F8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TT Aleck Sans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TT Aleck Sans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TT Aleck Sans"/>
        <a:font script="Hebr" typeface="ATT Aleck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TT Aleck Sans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23FCBD9C73CE47B90D2B67B11B0C0D" ma:contentTypeVersion="2" ma:contentTypeDescription="Create a new document." ma:contentTypeScope="" ma:versionID="8797bcdad64fc887cc3d40d9c8ca1de5">
  <xsd:schema xmlns:xsd="http://www.w3.org/2001/XMLSchema" xmlns:xs="http://www.w3.org/2001/XMLSchema" xmlns:p="http://schemas.microsoft.com/office/2006/metadata/properties" xmlns:ns2="797ff052-2fb6-4b12-9f9e-27a2d09d8871" targetNamespace="http://schemas.microsoft.com/office/2006/metadata/properties" ma:root="true" ma:fieldsID="e5436db38295b8e813eccdb72dc001e9" ns2:_="">
    <xsd:import namespace="797ff052-2fb6-4b12-9f9e-27a2d09d88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7ff052-2fb6-4b12-9f9e-27a2d09d88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6BEE766-FF72-4122-A130-1D48286C72B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26F3D9-490C-41BB-92B0-F8260DA37D8D}">
  <ds:schemaRefs>
    <ds:schemaRef ds:uri="797ff052-2fb6-4b12-9f9e-27a2d09d887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4ED8DED-2318-4B13-B36B-661D2E9EA813}">
  <ds:schemaRefs>
    <ds:schemaRef ds:uri="http://schemas.microsoft.com/office/2006/metadata/properties"/>
    <ds:schemaRef ds:uri="797ff052-2fb6-4b12-9f9e-27a2d09d8871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729</Words>
  <Application>Microsoft Office PowerPoint</Application>
  <PresentationFormat>Widescreen</PresentationFormat>
  <Paragraphs>114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ATT Aleck Sans</vt:lpstr>
      <vt:lpstr>ATT Aleck Sans Medium</vt:lpstr>
      <vt:lpstr>ATTInternal052019</vt:lpstr>
      <vt:lpstr>Agenda Item:  4.2 Source:    AT&amp;T Title:     Views on Non-eMBB-driven Functional Evolution for Rel-18 Document for:  Discussion/Decision</vt:lpstr>
      <vt:lpstr>Non-eMBB-driven Functional Evolution</vt:lpstr>
      <vt:lpstr>Local Routing and Mesh Networking</vt:lpstr>
      <vt:lpstr>Further IAB Enhancements for Node Mobility</vt:lpstr>
      <vt:lpstr>UAV Enhancements for NR</vt:lpstr>
      <vt:lpstr>Multi-Beam/Multi-Panel/Multi-TRP Enhancements</vt:lpstr>
      <vt:lpstr>XR Deployment Scenarios</vt:lpstr>
      <vt:lpstr>XR Enhancements</vt:lpstr>
      <vt:lpstr>Further Efficiency Enhancements with Network Coding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RWS-210213 - Views on Non-eMBB-driven Functional Evolution for Rel-18</dc:title>
  <dc:creator>Milap Majmundar (AT&amp;T)</dc:creator>
  <cp:lastModifiedBy>Milap Majmundar (AT&amp;T)</cp:lastModifiedBy>
  <cp:revision>4</cp:revision>
  <dcterms:created xsi:type="dcterms:W3CDTF">2020-09-01T19:50:03Z</dcterms:created>
  <dcterms:modified xsi:type="dcterms:W3CDTF">2021-06-07T18:35:23Z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0x0101004B23FCBD9C73CE47B90D2B67B11B0C0D</vt:lpwstr>
  </property>
</Properties>
</file>