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notesMasterIdLst>
    <p:notesMasterId r:id="rId9"/>
  </p:notesMasterIdLst>
  <p:handoutMasterIdLst>
    <p:handoutMasterId r:id="rId10"/>
  </p:handoutMasterIdLst>
  <p:sldIdLst>
    <p:sldId id="334" r:id="rId5"/>
    <p:sldId id="460" r:id="rId6"/>
    <p:sldId id="457" r:id="rId7"/>
    <p:sldId id="444" r:id="rId8"/>
  </p:sldIdLst>
  <p:sldSz cx="12192000" cy="6858000"/>
  <p:notesSz cx="6858000" cy="9144000"/>
  <p:embeddedFontLst>
    <p:embeddedFont>
      <p:font typeface="ATT Aleck Sans" panose="020B0604020202020204" charset="0"/>
      <p:regular r:id="rId11"/>
      <p:bold r:id="rId12"/>
      <p:italic r:id="rId13"/>
      <p:boldItalic r:id="rId14"/>
    </p:embeddedFont>
    <p:embeddedFont>
      <p:font typeface="ATT Aleck Sans Medium" panose="020B0604020202020204" charset="0"/>
      <p:regular r:id="rId15"/>
      <p:italic r:id="rId1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ZQUIERDO, LUIS F" initials="ILF" lastIdx="1" clrIdx="0">
    <p:extLst>
      <p:ext uri="{19B8F6BF-5375-455C-9EA6-DF929625EA0E}">
        <p15:presenceInfo xmlns:p15="http://schemas.microsoft.com/office/powerpoint/2012/main" userId="S::LI680E@att.com::818971e9-6e33-42f4-8efa-f3c832d41ad3" providerId="AD"/>
      </p:ext>
    </p:extLst>
  </p:cmAuthor>
  <p:cmAuthor id="2" name="SPANO, ELLEN (Legal)" initials="SE(" lastIdx="7" clrIdx="1">
    <p:extLst>
      <p:ext uri="{19B8F6BF-5375-455C-9EA6-DF929625EA0E}">
        <p15:presenceInfo xmlns:p15="http://schemas.microsoft.com/office/powerpoint/2012/main" userId="S::es2465@att.com::4023b8fd-e1b2-43eb-82bb-6f49af60dcbe" providerId="AD"/>
      </p:ext>
    </p:extLst>
  </p:cmAuthor>
  <p:cmAuthor id="3" name="PRABHU, SARITA S (Legal)" initials="PSS(" lastIdx="1" clrIdx="2">
    <p:extLst>
      <p:ext uri="{19B8F6BF-5375-455C-9EA6-DF929625EA0E}">
        <p15:presenceInfo xmlns:p15="http://schemas.microsoft.com/office/powerpoint/2012/main" userId="S::sp627k@att.com::8879dc57-4687-4bdb-bfff-495ae942c0ed" providerId="AD"/>
      </p:ext>
    </p:extLst>
  </p:cmAuthor>
  <p:cmAuthor id="4" name="AT&amp;T" initials="MM" lastIdx="2" clrIdx="3">
    <p:extLst>
      <p:ext uri="{19B8F6BF-5375-455C-9EA6-DF929625EA0E}">
        <p15:presenceInfo xmlns:p15="http://schemas.microsoft.com/office/powerpoint/2012/main" userId="AT&amp;T" providerId="None"/>
      </p:ext>
    </p:extLst>
  </p:cmAuthor>
  <p:cmAuthor id="5" name="AKOUM, SALAM" initials="AS" lastIdx="1" clrIdx="4">
    <p:extLst>
      <p:ext uri="{19B8F6BF-5375-455C-9EA6-DF929625EA0E}">
        <p15:presenceInfo xmlns:p15="http://schemas.microsoft.com/office/powerpoint/2012/main" userId="S::sa469y@att.com::e455c026-cf76-47c4-afd9-347030b1f014" providerId="AD"/>
      </p:ext>
    </p:extLst>
  </p:cmAuthor>
  <p:cmAuthor id="6" name="BENDLIN, RALF M" initials="BM" lastIdx="1" clrIdx="5">
    <p:extLst>
      <p:ext uri="{19B8F6BF-5375-455C-9EA6-DF929625EA0E}">
        <p15:presenceInfo xmlns:p15="http://schemas.microsoft.com/office/powerpoint/2012/main" userId="S::rb691m@att.com::db6e464e-075a-46a1-9361-006b5d7539e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D1E6"/>
    <a:srgbClr val="FFE100"/>
    <a:srgbClr val="E20074"/>
    <a:srgbClr val="ECEDEC"/>
    <a:srgbClr val="FBFBFB"/>
    <a:srgbClr val="FFDD05"/>
    <a:srgbClr val="FFFFFF"/>
    <a:srgbClr val="CF0000"/>
    <a:srgbClr val="ED008C"/>
    <a:srgbClr val="D80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8ADC75-91F0-4648-B554-DB43BA9E2819}" v="29" dt="2021-06-05T13:28:39.672"/>
    <p1510:client id="{89544067-922B-40B7-830B-9B332BB8EE6A}" v="6" dt="2021-06-05T13:36:26.446"/>
    <p1510:client id="{B04965B1-6949-4299-B132-B0B6F158AFD8}" v="298" dt="2021-06-05T13:24:05.488"/>
    <p1510:client id="{D50E1D14-F63D-47D0-B2AA-D0EB261C81FA}" v="8" dt="2021-06-05T14:10:21.5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2"/>
    <p:restoredTop sz="94796" autoAdjust="0"/>
  </p:normalViewPr>
  <p:slideViewPr>
    <p:cSldViewPr snapToGrid="0" snapToObjects="1">
      <p:cViewPr varScale="1">
        <p:scale>
          <a:sx n="117" d="100"/>
          <a:sy n="117" d="100"/>
        </p:scale>
        <p:origin x="13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JMUNDAR, MILAP" userId="S::mm1804@att.com::4741d807-7857-4b1b-99a7-fb43d1eebec2" providerId="AD" clId="Web-{89544067-922B-40B7-830B-9B332BB8EE6A}"/>
    <pc:docChg chg="modSld">
      <pc:chgData name="MAJMUNDAR, MILAP" userId="S::mm1804@att.com::4741d807-7857-4b1b-99a7-fb43d1eebec2" providerId="AD" clId="Web-{89544067-922B-40B7-830B-9B332BB8EE6A}" dt="2021-06-05T13:36:25.993" v="4" actId="20577"/>
      <pc:docMkLst>
        <pc:docMk/>
      </pc:docMkLst>
      <pc:sldChg chg="modSp">
        <pc:chgData name="MAJMUNDAR, MILAP" userId="S::mm1804@att.com::4741d807-7857-4b1b-99a7-fb43d1eebec2" providerId="AD" clId="Web-{89544067-922B-40B7-830B-9B332BB8EE6A}" dt="2021-06-05T13:36:25.993" v="4" actId="20577"/>
        <pc:sldMkLst>
          <pc:docMk/>
          <pc:sldMk cId="3446081233" sldId="457"/>
        </pc:sldMkLst>
        <pc:spChg chg="mod">
          <ac:chgData name="MAJMUNDAR, MILAP" userId="S::mm1804@att.com::4741d807-7857-4b1b-99a7-fb43d1eebec2" providerId="AD" clId="Web-{89544067-922B-40B7-830B-9B332BB8EE6A}" dt="2021-06-05T13:36:25.993" v="4" actId="20577"/>
          <ac:spMkLst>
            <pc:docMk/>
            <pc:sldMk cId="3446081233" sldId="457"/>
            <ac:spMk id="7" creationId="{7DC3D3D3-BB7C-4EE4-96DA-5C1269C01FD4}"/>
          </ac:spMkLst>
        </pc:spChg>
      </pc:sldChg>
    </pc:docChg>
  </pc:docChgLst>
  <pc:docChgLst>
    <pc:chgData name="MAJMUNDAR, MILAP" userId="S::mm1804@att.com::4741d807-7857-4b1b-99a7-fb43d1eebec2" providerId="AD" clId="Web-{248ADC75-91F0-4648-B554-DB43BA9E2819}"/>
    <pc:docChg chg="modSld">
      <pc:chgData name="MAJMUNDAR, MILAP" userId="S::mm1804@att.com::4741d807-7857-4b1b-99a7-fb43d1eebec2" providerId="AD" clId="Web-{248ADC75-91F0-4648-B554-DB43BA9E2819}" dt="2021-06-05T13:28:39.376" v="26" actId="20577"/>
      <pc:docMkLst>
        <pc:docMk/>
      </pc:docMkLst>
      <pc:sldChg chg="modSp">
        <pc:chgData name="MAJMUNDAR, MILAP" userId="S::mm1804@att.com::4741d807-7857-4b1b-99a7-fb43d1eebec2" providerId="AD" clId="Web-{248ADC75-91F0-4648-B554-DB43BA9E2819}" dt="2021-06-05T13:28:39.376" v="26" actId="20577"/>
        <pc:sldMkLst>
          <pc:docMk/>
          <pc:sldMk cId="3446081233" sldId="457"/>
        </pc:sldMkLst>
        <pc:spChg chg="mod">
          <ac:chgData name="MAJMUNDAR, MILAP" userId="S::mm1804@att.com::4741d807-7857-4b1b-99a7-fb43d1eebec2" providerId="AD" clId="Web-{248ADC75-91F0-4648-B554-DB43BA9E2819}" dt="2021-06-05T13:28:39.376" v="26" actId="20577"/>
          <ac:spMkLst>
            <pc:docMk/>
            <pc:sldMk cId="3446081233" sldId="457"/>
            <ac:spMk id="9" creationId="{93DF1337-5BD7-435F-814B-45305A9BE6A6}"/>
          </ac:spMkLst>
        </pc:spChg>
      </pc:sldChg>
    </pc:docChg>
  </pc:docChgLst>
  <pc:docChgLst>
    <pc:chgData name="MAJMUNDAR, MILAP" userId="S::mm1804@att.com::4741d807-7857-4b1b-99a7-fb43d1eebec2" providerId="AD" clId="Web-{B04965B1-6949-4299-B132-B0B6F158AFD8}"/>
    <pc:docChg chg="modSld">
      <pc:chgData name="MAJMUNDAR, MILAP" userId="S::mm1804@att.com::4741d807-7857-4b1b-99a7-fb43d1eebec2" providerId="AD" clId="Web-{B04965B1-6949-4299-B132-B0B6F158AFD8}" dt="2021-06-05T13:24:04.069" v="285" actId="20577"/>
      <pc:docMkLst>
        <pc:docMk/>
      </pc:docMkLst>
      <pc:sldChg chg="delSp modSp">
        <pc:chgData name="MAJMUNDAR, MILAP" userId="S::mm1804@att.com::4741d807-7857-4b1b-99a7-fb43d1eebec2" providerId="AD" clId="Web-{B04965B1-6949-4299-B132-B0B6F158AFD8}" dt="2021-06-05T13:12:42.991" v="5"/>
        <pc:sldMkLst>
          <pc:docMk/>
          <pc:sldMk cId="3832174283" sldId="334"/>
        </pc:sldMkLst>
        <pc:spChg chg="mod">
          <ac:chgData name="MAJMUNDAR, MILAP" userId="S::mm1804@att.com::4741d807-7857-4b1b-99a7-fb43d1eebec2" providerId="AD" clId="Web-{B04965B1-6949-4299-B132-B0B6F158AFD8}" dt="2021-06-05T13:12:30.459" v="4" actId="20577"/>
          <ac:spMkLst>
            <pc:docMk/>
            <pc:sldMk cId="3832174283" sldId="334"/>
            <ac:spMk id="4" creationId="{DA17B4E8-EC92-4BC0-93F8-1661BA1E0CEF}"/>
          </ac:spMkLst>
        </pc:spChg>
        <pc:spChg chg="del">
          <ac:chgData name="MAJMUNDAR, MILAP" userId="S::mm1804@att.com::4741d807-7857-4b1b-99a7-fb43d1eebec2" providerId="AD" clId="Web-{B04965B1-6949-4299-B132-B0B6F158AFD8}" dt="2021-06-05T13:12:42.991" v="5"/>
          <ac:spMkLst>
            <pc:docMk/>
            <pc:sldMk cId="3832174283" sldId="334"/>
            <ac:spMk id="5" creationId="{DF6FB37A-6FE9-4E63-A06A-630821E9E150}"/>
          </ac:spMkLst>
        </pc:spChg>
      </pc:sldChg>
      <pc:sldChg chg="modSp">
        <pc:chgData name="MAJMUNDAR, MILAP" userId="S::mm1804@att.com::4741d807-7857-4b1b-99a7-fb43d1eebec2" providerId="AD" clId="Web-{B04965B1-6949-4299-B132-B0B6F158AFD8}" dt="2021-06-05T13:24:04.069" v="285" actId="20577"/>
        <pc:sldMkLst>
          <pc:docMk/>
          <pc:sldMk cId="3446081233" sldId="457"/>
        </pc:sldMkLst>
        <pc:spChg chg="mod">
          <ac:chgData name="MAJMUNDAR, MILAP" userId="S::mm1804@att.com::4741d807-7857-4b1b-99a7-fb43d1eebec2" providerId="AD" clId="Web-{B04965B1-6949-4299-B132-B0B6F158AFD8}" dt="2021-06-05T13:16:47.022" v="138"/>
          <ac:spMkLst>
            <pc:docMk/>
            <pc:sldMk cId="3446081233" sldId="457"/>
            <ac:spMk id="3" creationId="{A834329F-2EB3-46FE-8C11-65738BE6AC66}"/>
          </ac:spMkLst>
        </pc:spChg>
        <pc:spChg chg="mod">
          <ac:chgData name="MAJMUNDAR, MILAP" userId="S::mm1804@att.com::4741d807-7857-4b1b-99a7-fb43d1eebec2" providerId="AD" clId="Web-{B04965B1-6949-4299-B132-B0B6F158AFD8}" dt="2021-06-05T13:14:12.653" v="24" actId="20577"/>
          <ac:spMkLst>
            <pc:docMk/>
            <pc:sldMk cId="3446081233" sldId="457"/>
            <ac:spMk id="6" creationId="{ACA2A4A3-294D-4CCB-9D97-2164659CC266}"/>
          </ac:spMkLst>
        </pc:spChg>
        <pc:spChg chg="mod">
          <ac:chgData name="MAJMUNDAR, MILAP" userId="S::mm1804@att.com::4741d807-7857-4b1b-99a7-fb43d1eebec2" providerId="AD" clId="Web-{B04965B1-6949-4299-B132-B0B6F158AFD8}" dt="2021-06-05T13:14:33.920" v="39" actId="20577"/>
          <ac:spMkLst>
            <pc:docMk/>
            <pc:sldMk cId="3446081233" sldId="457"/>
            <ac:spMk id="7" creationId="{7DC3D3D3-BB7C-4EE4-96DA-5C1269C01FD4}"/>
          </ac:spMkLst>
        </pc:spChg>
        <pc:spChg chg="mod">
          <ac:chgData name="MAJMUNDAR, MILAP" userId="S::mm1804@att.com::4741d807-7857-4b1b-99a7-fb43d1eebec2" providerId="AD" clId="Web-{B04965B1-6949-4299-B132-B0B6F158AFD8}" dt="2021-06-05T13:14:50.718" v="45" actId="20577"/>
          <ac:spMkLst>
            <pc:docMk/>
            <pc:sldMk cId="3446081233" sldId="457"/>
            <ac:spMk id="8" creationId="{D6ED74B4-E4C5-4326-8FA0-1472E6614075}"/>
          </ac:spMkLst>
        </pc:spChg>
        <pc:spChg chg="mod">
          <ac:chgData name="MAJMUNDAR, MILAP" userId="S::mm1804@att.com::4741d807-7857-4b1b-99a7-fb43d1eebec2" providerId="AD" clId="Web-{B04965B1-6949-4299-B132-B0B6F158AFD8}" dt="2021-06-05T13:24:04.069" v="285" actId="20577"/>
          <ac:spMkLst>
            <pc:docMk/>
            <pc:sldMk cId="3446081233" sldId="457"/>
            <ac:spMk id="9" creationId="{93DF1337-5BD7-435F-814B-45305A9BE6A6}"/>
          </ac:spMkLst>
        </pc:spChg>
      </pc:sldChg>
    </pc:docChg>
  </pc:docChgLst>
  <pc:docChgLst>
    <pc:chgData name="MAJMUNDAR, MILAP" userId="S::mm1804@att.com::4741d807-7857-4b1b-99a7-fb43d1eebec2" providerId="AD" clId="Web-{D50E1D14-F63D-47D0-B2AA-D0EB261C81FA}"/>
    <pc:docChg chg="modSld">
      <pc:chgData name="MAJMUNDAR, MILAP" userId="S::mm1804@att.com::4741d807-7857-4b1b-99a7-fb43d1eebec2" providerId="AD" clId="Web-{D50E1D14-F63D-47D0-B2AA-D0EB261C81FA}" dt="2021-06-05T14:10:19.253" v="6" actId="20577"/>
      <pc:docMkLst>
        <pc:docMk/>
      </pc:docMkLst>
      <pc:sldChg chg="modSp">
        <pc:chgData name="MAJMUNDAR, MILAP" userId="S::mm1804@att.com::4741d807-7857-4b1b-99a7-fb43d1eebec2" providerId="AD" clId="Web-{D50E1D14-F63D-47D0-B2AA-D0EB261C81FA}" dt="2021-06-05T14:10:19.253" v="6" actId="20577"/>
        <pc:sldMkLst>
          <pc:docMk/>
          <pc:sldMk cId="3446081233" sldId="457"/>
        </pc:sldMkLst>
        <pc:spChg chg="mod">
          <ac:chgData name="MAJMUNDAR, MILAP" userId="S::mm1804@att.com::4741d807-7857-4b1b-99a7-fb43d1eebec2" providerId="AD" clId="Web-{D50E1D14-F63D-47D0-B2AA-D0EB261C81FA}" dt="2021-06-05T14:10:19.253" v="6" actId="20577"/>
          <ac:spMkLst>
            <pc:docMk/>
            <pc:sldMk cId="3446081233" sldId="457"/>
            <ac:spMk id="5" creationId="{7A6AF9DC-2EF0-423D-AAA6-AA307C1A390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5FEA16-8A5E-D549-BDFC-3EA5C1455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914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68E8A-1037-2B4E-9C9D-E9B4EC7799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490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DB710-E12C-F34F-B562-02586FED4E3F}" type="datetimeFigureOut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6/7/2021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0C3554-986F-C244-A215-E9A6F3CED2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914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CB737E-10F0-0048-8326-EB96EEC4B5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490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0BF05-43C8-C944-97EB-D82187DF08FF}" type="slidenum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‹#›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502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914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490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>
                <a:latin typeface="+mn-lt"/>
              </a:defRPr>
            </a:lvl1pPr>
          </a:lstStyle>
          <a:p>
            <a:fld id="{87DB8F6E-55DE-8D4A-9395-10AA5202A834}" type="datetimeFigureOut">
              <a:rPr lang="en-US" smtClean="0"/>
              <a:pPr/>
              <a:t>6/7/2021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03400" y="756501"/>
            <a:ext cx="3251200" cy="1828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2790334"/>
            <a:ext cx="5486400" cy="521066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914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490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+mn-lt"/>
              </a:defRPr>
            </a:lvl1pPr>
          </a:lstStyle>
          <a:p>
            <a:fld id="{EFC7EECF-FABC-D645-AD4B-53E101010D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38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tabLst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18288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182880" indent="-182880" algn="l" defTabSz="914400" rtl="0" eaLnBrk="1" latinLnBrk="0" hangingPunct="1">
      <a:buFont typeface="ATT Aleck Sans"/>
      <a:buChar char="–"/>
      <a:tabLst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36576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54864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702271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5E861747-F6BD-2B4E-8905-D6F5FB3BEBA5}"/>
              </a:ext>
            </a:extLst>
          </p:cNvPr>
          <p:cNvSpPr txBox="1"/>
          <p:nvPr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2020 AT&amp;T Intellectual Property. AT&amp;T, Globe logo, and DIRECTV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>
                <a:solidFill>
                  <a:schemeClr val="tx1"/>
                </a:solidFill>
              </a:rPr>
              <a:t>AT&amp;T Proprietary (Internal Use Only) - Not for use or disclosure outside the AT&amp;T companies except under written agreement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E7DD58-94C6-4387-A911-3BE708BBB7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73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5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184756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485" y="1822036"/>
            <a:ext cx="184756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7699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1914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C1FA193-BA39-E74D-928F-507D2FA49A3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986129" y="1822036"/>
            <a:ext cx="1848331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E8DF81BC-3E43-4D48-B23A-C8E39A6F5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388B6CF1-0A87-4E79-9B29-5A83807D35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01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text call-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59" y="301752"/>
            <a:ext cx="11606759" cy="4663440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752BE81-F7C2-4A77-ABF0-46A74487E4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59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178712" y="271793"/>
            <a:ext cx="8660770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02815F9C-023C-4113-A56A-12AC4DFF7E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9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068284" y="271793"/>
            <a:ext cx="5771199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EA09E01-CCC3-4E3D-A6E4-E1A8AACFF0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527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able Placeholder">
            <a:extLst>
              <a:ext uri="{FF2B5EF4-FFF2-40B4-BE49-F238E27FC236}">
                <a16:creationId xmlns:a16="http://schemas.microsoft.com/office/drawing/2014/main" id="{6CD9315E-F477-2446-82CB-6BF7F161B77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452124" y="338140"/>
            <a:ext cx="8387359" cy="5822949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247E99BC-659A-46D2-9AA4-C92179D061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22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5A21ED91-B37B-4244-8417-091A7E834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3E564DF-0039-4226-BA3B-747DCE98B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65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line on photo (full bleed)"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035B9A5E-75A7-C940-9B39-A66F6C0AAD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65176"/>
            <a:ext cx="9885841" cy="3163824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headline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BE940FB6-9BA4-4B4A-BF43-FD019C59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EF1C7F-9480-4F76-9094-C78C70DB00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4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85" y="265176"/>
            <a:ext cx="5574657" cy="5895912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BCEDB3-818B-408E-978F-D9C589DF0C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85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5538071" cy="4134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013791"/>
            <a:ext cx="5538071" cy="51472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0E2126-E2C2-4A24-96BE-37FBCF34D8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23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1639" y="266104"/>
            <a:ext cx="5567845" cy="5894984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D7FB67-AE6E-4A7C-AC36-9280CE55BF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2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45863"/>
            <a:ext cx="8674555" cy="1636913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2071376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71C472D9-27CE-418D-B85E-A4B1AFFCA23A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2021 AT&amp;T Intellectual Property. AT&amp;T, Globe logo, and DIRECTV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>
                <a:solidFill>
                  <a:schemeClr val="tx1"/>
                </a:solidFill>
              </a:rPr>
              <a:t>AT&amp;T Proprietary  - Not for use or disclosure outside the AT&amp;T companies except under written agreement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D48E13-5AC4-4D81-8F5A-5690575558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15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5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9815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31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60C527-ADB5-4D70-9923-5D27619E15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71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 (on AT&amp;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2665535" cy="43390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F98A8BB-6209-574B-B436-4BC74C0794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73AFA4B-8F87-4894-A620-E4C0D0731B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71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28987" y="280928"/>
            <a:ext cx="11510496" cy="65285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[Slide title]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D367BE66-D6F2-1046-B922-95193B856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FC5DA52-EA53-417E-A4F6-7CBD2ADEBB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33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5" name="Straight Connector">
            <a:extLst>
              <a:ext uri="{FF2B5EF4-FFF2-40B4-BE49-F238E27FC236}">
                <a16:creationId xmlns:a16="http://schemas.microsoft.com/office/drawing/2014/main" id="{A8B53130-DD9A-C949-850D-7D7CC44F6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520840C-D89F-41CD-AB90-EEB1F5426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20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57B4-DF4F-498D-BACA-FA958A689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410" y="2075686"/>
            <a:ext cx="5605824" cy="276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7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whit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5E5479-2146-4B7E-B6DF-D980BB0D90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262" y="2120127"/>
            <a:ext cx="5314018" cy="261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85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46888"/>
            <a:ext cx="10109738" cy="251105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[Section divider title]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9714527-FCC7-B147-AF40-40DA070B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080" y="3414782"/>
            <a:ext cx="5760921" cy="155568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A5D6ECD3-2A6B-C148-87A6-983275D435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40565" y="6494061"/>
            <a:ext cx="722839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E14FC8C8-B3CF-7340-BDD3-D7C39E5810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5" y="6494061"/>
            <a:ext cx="5403204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648CFAC4-3F6A-4249-9F48-503A85B31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D3AB9EE-BAE8-427D-A4A4-C9C3250A2D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35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4134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073426"/>
            <a:ext cx="11506148" cy="508766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C3A6A8D-74A3-4012-8FDF-CE7DBAD5DD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7D8D3284-779E-4F63-811A-69FB4C762AB1}"/>
              </a:ext>
            </a:extLst>
          </p:cNvPr>
          <p:cNvSpPr txBox="1">
            <a:spLocks/>
          </p:cNvSpPr>
          <p:nvPr userDrawn="1"/>
        </p:nvSpPr>
        <p:spPr>
          <a:xfrm>
            <a:off x="341483" y="6495776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b="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E3109C-F841-A249-A33C-708B7DCDEF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19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6BC2D4-40A6-4FF2-A9A2-2ED9BB39B5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46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3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3475625" cy="4336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1822036"/>
            <a:ext cx="3475625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1822036"/>
            <a:ext cx="3475625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33881D-54A3-0A48-AB72-ECF64E6D02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983C5B5-EB9E-4048-998B-3A0DADBE58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85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(4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270732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441" y="1822036"/>
            <a:ext cx="270732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612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4783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ADAD2240-3AE4-B34C-947E-EEBCB854A7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ABA2181-9333-41AB-A901-D0C31AD3D5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5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 sta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06651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11004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B6C2DE48-A9C4-4463-B920-41E7B9698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1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4 column content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2605631"/>
            <a:ext cx="2707329" cy="822945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163" y="2605631"/>
            <a:ext cx="2707329" cy="822697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056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3949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754FB65-0049-2A4D-84B3-0E1EDA03A3D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9270" y="4050793"/>
            <a:ext cx="2707329" cy="211033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F6C07FEE-269E-1941-9A24-31C3DDCB814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1654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6253EE2-43B8-6C42-839E-C05FE49D703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4039" y="4050793"/>
            <a:ext cx="2707329" cy="2110336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F908B1C9-21E2-1143-88A4-CF2A7BB33D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26423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E70A6D88-32A0-FE4A-BCFF-A28D2F09E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F4C8360-2ED5-4EB4-9C3B-A17C380688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1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330592" y="281967"/>
            <a:ext cx="11508891" cy="8626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[Slide title]               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324518" y="1826247"/>
            <a:ext cx="11514966" cy="4334841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800" b="0">
                <a:solidFill>
                  <a:schemeClr val="tx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EA75AFFA-2073-4D48-A217-E9467D3F9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3405" y="6492240"/>
            <a:ext cx="5323108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</p:spTree>
    <p:extLst>
      <p:ext uri="{BB962C8B-B14F-4D97-AF65-F5344CB8AC3E}">
        <p14:creationId xmlns:p14="http://schemas.microsoft.com/office/powerpoint/2010/main" val="74033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sz="2400" b="0" i="0" kern="1200">
          <a:solidFill>
            <a:schemeClr val="tx1"/>
          </a:solidFill>
          <a:latin typeface="ATT Aleck Sans Medium" panose="020B0503020203020204" pitchFamily="34" charset="0"/>
          <a:ea typeface="+mj-ea"/>
          <a:cs typeface="ATT Aleck Sans Medium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1"/>
        </a:buClr>
        <a:buFontTx/>
        <a:buNone/>
        <a:defRPr sz="2400" kern="1200">
          <a:solidFill>
            <a:schemeClr val="tx2"/>
          </a:solidFill>
          <a:latin typeface="+mn-lt"/>
          <a:ea typeface="+mn-ea"/>
          <a:cs typeface="ATT Aleck Sans" panose="020B0503020203020204" pitchFamily="34" charset="0"/>
        </a:defRPr>
      </a:lvl1pPr>
      <a:lvl2pPr marL="2857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1000"/>
        <a:buFont typeface="ATT Aleck Sans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2pPr>
      <a:lvl3pPr marL="457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‒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3pPr>
      <a:lvl4pPr marL="7429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5000"/>
        <a:buFont typeface="ATT Aleck San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4pPr>
      <a:lvl5pPr marL="914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60000"/>
        <a:buFont typeface="ATT Aleck Sans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7456">
          <p15:clr>
            <a:srgbClr val="F26B43"/>
          </p15:clr>
        </p15:guide>
        <p15:guide id="6" pos="219">
          <p15:clr>
            <a:srgbClr val="F26B43"/>
          </p15:clr>
        </p15:guide>
        <p15:guide id="13" pos="3983">
          <p15:clr>
            <a:srgbClr val="5ACBF0"/>
          </p15:clr>
        </p15:guide>
        <p15:guide id="14" pos="3695">
          <p15:clr>
            <a:srgbClr val="5ACBF0"/>
          </p15:clr>
        </p15:guide>
        <p15:guide id="17" orient="horz" pos="216">
          <p15:clr>
            <a:srgbClr val="F26B43"/>
          </p15:clr>
        </p15:guide>
        <p15:guide id="18" orient="horz" pos="4122">
          <p15:clr>
            <a:srgbClr val="F26B43"/>
          </p15:clr>
        </p15:guide>
        <p15:guide id="21" orient="horz" pos="1186">
          <p15:clr>
            <a:srgbClr val="F26B43"/>
          </p15:clr>
        </p15:guide>
        <p15:guide id="28" orient="horz" pos="3131">
          <p15:clr>
            <a:srgbClr val="F26B43"/>
          </p15:clr>
        </p15:guide>
        <p15:guide id="36" pos="3839">
          <p15:clr>
            <a:srgbClr val="F26B43"/>
          </p15:clr>
        </p15:guide>
        <p15:guide id="37" pos="2932">
          <p15:clr>
            <a:srgbClr val="F26B43"/>
          </p15:clr>
        </p15:guide>
        <p15:guide id="39" pos="2028">
          <p15:clr>
            <a:srgbClr val="F26B43"/>
          </p15:clr>
        </p15:guide>
        <p15:guide id="40" pos="1124">
          <p15:clr>
            <a:srgbClr val="F26B43"/>
          </p15:clr>
        </p15:guide>
        <p15:guide id="41" pos="5646">
          <p15:clr>
            <a:srgbClr val="F26B43"/>
          </p15:clr>
        </p15:guide>
        <p15:guide id="42" pos="6551">
          <p15:clr>
            <a:srgbClr val="F26B43"/>
          </p15:clr>
        </p15:guide>
        <p15:guide id="43" pos="4744">
          <p15:clr>
            <a:srgbClr val="F26B43"/>
          </p15:clr>
        </p15:guide>
        <p15:guide id="44" pos="982">
          <p15:clr>
            <a:srgbClr val="5ACBF0"/>
          </p15:clr>
        </p15:guide>
        <p15:guide id="46" pos="1271">
          <p15:clr>
            <a:srgbClr val="5ACBF0"/>
          </p15:clr>
        </p15:guide>
        <p15:guide id="47" pos="1886">
          <p15:clr>
            <a:srgbClr val="5ACBF0"/>
          </p15:clr>
        </p15:guide>
        <p15:guide id="48" pos="2174">
          <p15:clr>
            <a:srgbClr val="5ACBF0"/>
          </p15:clr>
        </p15:guide>
        <p15:guide id="49" pos="2791">
          <p15:clr>
            <a:srgbClr val="5ACBF0"/>
          </p15:clr>
        </p15:guide>
        <p15:guide id="50" pos="3079">
          <p15:clr>
            <a:srgbClr val="5ACBF0"/>
          </p15:clr>
        </p15:guide>
        <p15:guide id="51" pos="4602">
          <p15:clr>
            <a:srgbClr val="5ACBF0"/>
          </p15:clr>
        </p15:guide>
        <p15:guide id="52" pos="4885">
          <p15:clr>
            <a:srgbClr val="5ACBF0"/>
          </p15:clr>
        </p15:guide>
        <p15:guide id="53" pos="5504">
          <p15:clr>
            <a:srgbClr val="5ACBF0"/>
          </p15:clr>
        </p15:guide>
        <p15:guide id="54" pos="5791">
          <p15:clr>
            <a:srgbClr val="5ACBF0"/>
          </p15:clr>
        </p15:guide>
        <p15:guide id="55" pos="6410">
          <p15:clr>
            <a:srgbClr val="5ACBF0"/>
          </p15:clr>
        </p15:guide>
        <p15:guide id="56" pos="6696">
          <p15:clr>
            <a:srgbClr val="5ACBF0"/>
          </p15:clr>
        </p15:guide>
        <p15:guide id="58" orient="horz" pos="2160">
          <p15:clr>
            <a:srgbClr val="F26B43"/>
          </p15:clr>
        </p15:guide>
        <p15:guide id="59" orient="horz" pos="388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B4E8-EC92-4BC0-93F8-1661BA1E0CEF}"/>
              </a:ext>
            </a:extLst>
          </p:cNvPr>
          <p:cNvSpPr txBox="1">
            <a:spLocks/>
          </p:cNvSpPr>
          <p:nvPr/>
        </p:nvSpPr>
        <p:spPr>
          <a:xfrm>
            <a:off x="498798" y="1069012"/>
            <a:ext cx="11213719" cy="783336"/>
          </a:xfrm>
          <a:prstGeom prst="rect">
            <a:avLst/>
          </a:prstGeom>
          <a:effectLst/>
        </p:spPr>
        <p:txBody>
          <a:bodyPr vert="horz" lIns="0" tIns="0" rIns="0" bIns="0" spcCol="493776" rtlCol="0" anchor="t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1000"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60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latin typeface="ATT Aleck Sans"/>
                <a:cs typeface="ATT Aleck Sans"/>
              </a:rPr>
              <a:t>3GPP TSG RAN Rel-18 workshop										RWS-210211</a:t>
            </a:r>
            <a:endParaRPr lang="en-US" sz="2400" dirty="0"/>
          </a:p>
          <a:p>
            <a:pPr hangingPunct="0"/>
            <a:r>
              <a:rPr lang="en-GB" sz="2400" b="1" dirty="0"/>
              <a:t>Electronic Meeting, June 28 - July 2, 2021</a:t>
            </a:r>
            <a:endParaRPr lang="en-US" sz="2400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F05C8DE6-FBEB-4031-B9B4-A424EFE36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880" y="2195011"/>
            <a:ext cx="11209064" cy="203304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3000"/>
              </a:spcAft>
            </a:pPr>
            <a:r>
              <a:rPr lang="en-US" sz="2400" b="1" dirty="0">
                <a:solidFill>
                  <a:schemeClr val="tx1"/>
                </a:solidFill>
              </a:rPr>
              <a:t>Agenda Item: 	4</a:t>
            </a:r>
            <a:br>
              <a:rPr lang="en-US" sz="2400" b="1" dirty="0">
                <a:solidFill>
                  <a:schemeClr val="tx1"/>
                </a:solidFill>
              </a:rPr>
            </a:br>
            <a:r>
              <a:rPr lang="en-US" sz="2400" b="1" dirty="0">
                <a:solidFill>
                  <a:schemeClr val="tx1"/>
                </a:solidFill>
              </a:rPr>
              <a:t>Source: 			AT&amp;T</a:t>
            </a:r>
            <a:br>
              <a:rPr lang="en-US" sz="2400" b="1" dirty="0">
                <a:solidFill>
                  <a:schemeClr val="tx1"/>
                </a:solidFill>
              </a:rPr>
            </a:br>
            <a:r>
              <a:rPr lang="en-US" sz="2400" b="1" dirty="0">
                <a:solidFill>
                  <a:schemeClr val="tx1"/>
                </a:solidFill>
              </a:rPr>
              <a:t>Title: 				Views on 5G Enhancements for Release 18 and Beyond</a:t>
            </a:r>
            <a:br>
              <a:rPr lang="en-US" sz="2400" b="1" dirty="0">
                <a:solidFill>
                  <a:schemeClr val="tx1"/>
                </a:solidFill>
              </a:rPr>
            </a:br>
            <a:r>
              <a:rPr lang="en-US" sz="2400" b="1" dirty="0">
                <a:solidFill>
                  <a:schemeClr val="tx1"/>
                </a:solidFill>
              </a:rPr>
              <a:t>Document for: 	Discussion/Decision</a:t>
            </a:r>
          </a:p>
        </p:txBody>
      </p:sp>
    </p:spTree>
    <p:extLst>
      <p:ext uri="{BB962C8B-B14F-4D97-AF65-F5344CB8AC3E}">
        <p14:creationId xmlns:p14="http://schemas.microsoft.com/office/powerpoint/2010/main" val="3832174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86A8D5-8817-444E-9E71-E2FA375E4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Views on 5G Enhancements for Release 18 and Beyond</a:t>
            </a:r>
            <a:br>
              <a:rPr lang="en-US"/>
            </a:b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984BEE-471F-4B6A-BE4C-E017C5115C7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Release 16 and 17 constitute the first phase of 5G feature enhancements built upon the first release of 5G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Release 18 marks the beginning on an important second phase of 5G Advanced enhancements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Releases 18 and beyond are expected to provide advanced 5G use cases, scenarios and performance improvements, mainly falling in following three categories: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/>
              <a:t>Further enablement of new verticals and use cases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/>
              <a:t>Development of new features to support further network evolution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1600"/>
              <a:t>Development of further capacity, performance and efficiency enhancements</a:t>
            </a:r>
          </a:p>
          <a:p>
            <a:endParaRPr lang="en-US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D600FE9A-15DF-41B1-BD51-E29291EF8F3B}"/>
              </a:ext>
            </a:extLst>
          </p:cNvPr>
          <p:cNvGraphicFramePr>
            <a:graphicFrameLocks/>
          </p:cNvGraphicFramePr>
          <p:nvPr/>
        </p:nvGraphicFramePr>
        <p:xfrm>
          <a:off x="6490" y="5869118"/>
          <a:ext cx="12185507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550">
                  <a:extLst>
                    <a:ext uri="{9D8B030D-6E8A-4147-A177-3AD203B41FA5}">
                      <a16:colId xmlns:a16="http://schemas.microsoft.com/office/drawing/2014/main" val="2676569502"/>
                    </a:ext>
                  </a:extLst>
                </a:gridCol>
                <a:gridCol w="1827826">
                  <a:extLst>
                    <a:ext uri="{9D8B030D-6E8A-4147-A177-3AD203B41FA5}">
                      <a16:colId xmlns:a16="http://schemas.microsoft.com/office/drawing/2014/main" val="1150413547"/>
                    </a:ext>
                  </a:extLst>
                </a:gridCol>
                <a:gridCol w="1827826">
                  <a:extLst>
                    <a:ext uri="{9D8B030D-6E8A-4147-A177-3AD203B41FA5}">
                      <a16:colId xmlns:a16="http://schemas.microsoft.com/office/drawing/2014/main" val="4019448132"/>
                    </a:ext>
                  </a:extLst>
                </a:gridCol>
                <a:gridCol w="1827826">
                  <a:extLst>
                    <a:ext uri="{9D8B030D-6E8A-4147-A177-3AD203B41FA5}">
                      <a16:colId xmlns:a16="http://schemas.microsoft.com/office/drawing/2014/main" val="1706849830"/>
                    </a:ext>
                  </a:extLst>
                </a:gridCol>
                <a:gridCol w="1827826">
                  <a:extLst>
                    <a:ext uri="{9D8B030D-6E8A-4147-A177-3AD203B41FA5}">
                      <a16:colId xmlns:a16="http://schemas.microsoft.com/office/drawing/2014/main" val="3111812945"/>
                    </a:ext>
                  </a:extLst>
                </a:gridCol>
                <a:gridCol w="1827826">
                  <a:extLst>
                    <a:ext uri="{9D8B030D-6E8A-4147-A177-3AD203B41FA5}">
                      <a16:colId xmlns:a16="http://schemas.microsoft.com/office/drawing/2014/main" val="1126801559"/>
                    </a:ext>
                  </a:extLst>
                </a:gridCol>
                <a:gridCol w="1827827">
                  <a:extLst>
                    <a:ext uri="{9D8B030D-6E8A-4147-A177-3AD203B41FA5}">
                      <a16:colId xmlns:a16="http://schemas.microsoft.com/office/drawing/2014/main" val="4291563565"/>
                    </a:ext>
                  </a:extLst>
                </a:gridCol>
              </a:tblGrid>
              <a:tr h="224790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2017</a:t>
                      </a: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2018</a:t>
                      </a: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2019</a:t>
                      </a: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2020</a:t>
                      </a: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2021</a:t>
                      </a: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2022</a:t>
                      </a: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2023</a:t>
                      </a: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0198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72E794C-2D73-4391-951F-C285BE704E10}"/>
              </a:ext>
            </a:extLst>
          </p:cNvPr>
          <p:cNvGraphicFramePr>
            <a:graphicFrameLocks/>
          </p:cNvGraphicFramePr>
          <p:nvPr/>
        </p:nvGraphicFramePr>
        <p:xfrm>
          <a:off x="148043" y="4883057"/>
          <a:ext cx="12043954" cy="7012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152506">
                  <a:extLst>
                    <a:ext uri="{9D8B030D-6E8A-4147-A177-3AD203B41FA5}">
                      <a16:colId xmlns:a16="http://schemas.microsoft.com/office/drawing/2014/main" val="3169321810"/>
                    </a:ext>
                  </a:extLst>
                </a:gridCol>
                <a:gridCol w="2865120">
                  <a:extLst>
                    <a:ext uri="{9D8B030D-6E8A-4147-A177-3AD203B41FA5}">
                      <a16:colId xmlns:a16="http://schemas.microsoft.com/office/drawing/2014/main" val="1822601596"/>
                    </a:ext>
                  </a:extLst>
                </a:gridCol>
                <a:gridCol w="3085423">
                  <a:extLst>
                    <a:ext uri="{9D8B030D-6E8A-4147-A177-3AD203B41FA5}">
                      <a16:colId xmlns:a16="http://schemas.microsoft.com/office/drawing/2014/main" val="1871001900"/>
                    </a:ext>
                  </a:extLst>
                </a:gridCol>
                <a:gridCol w="2940905">
                  <a:extLst>
                    <a:ext uri="{9D8B030D-6E8A-4147-A177-3AD203B41FA5}">
                      <a16:colId xmlns:a16="http://schemas.microsoft.com/office/drawing/2014/main" val="2111609274"/>
                    </a:ext>
                  </a:extLst>
                </a:gridCol>
              </a:tblGrid>
              <a:tr h="701263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ysClr val="windowText" lastClr="000000"/>
                          </a:solidFill>
                        </a:rPr>
                        <a:t>Rel-15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1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ysClr val="windowText" lastClr="000000"/>
                          </a:solidFill>
                        </a:rPr>
                        <a:t>Rel-16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1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ysClr val="windowText" lastClr="000000"/>
                          </a:solidFill>
                        </a:rPr>
                        <a:t>Rel-17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1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ysClr val="windowText" lastClr="000000"/>
                          </a:solidFill>
                        </a:rPr>
                        <a:t>Rel-18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1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01989"/>
                  </a:ext>
                </a:extLst>
              </a:tr>
            </a:tbl>
          </a:graphicData>
        </a:graphic>
      </p:graphicFrame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FAB0CF-02A1-47BB-B771-B3FFC00FB370}"/>
              </a:ext>
            </a:extLst>
          </p:cNvPr>
          <p:cNvSpPr txBox="1">
            <a:spLocks/>
          </p:cNvSpPr>
          <p:nvPr/>
        </p:nvSpPr>
        <p:spPr>
          <a:xfrm>
            <a:off x="148042" y="4260172"/>
            <a:ext cx="3143798" cy="470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/>
              <a:t>First 5G Release - </a:t>
            </a:r>
            <a:r>
              <a:rPr lang="en-US" sz="1200" b="1" err="1"/>
              <a:t>eMBB</a:t>
            </a:r>
            <a:endParaRPr lang="en-US" sz="1200" b="1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32B1F24-5862-4AE2-97B1-D2EB86A9F5C2}"/>
              </a:ext>
            </a:extLst>
          </p:cNvPr>
          <p:cNvSpPr txBox="1">
            <a:spLocks/>
          </p:cNvSpPr>
          <p:nvPr/>
        </p:nvSpPr>
        <p:spPr>
          <a:xfrm>
            <a:off x="3291840" y="4260172"/>
            <a:ext cx="6122125" cy="470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/>
              <a:t>New Verticals, Capacity Enhancements, Operational/Deployment Efficiency 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B7B1349-F7BD-4CA8-943F-268B31D967E0}"/>
              </a:ext>
            </a:extLst>
          </p:cNvPr>
          <p:cNvSpPr txBox="1">
            <a:spLocks/>
          </p:cNvSpPr>
          <p:nvPr/>
        </p:nvSpPr>
        <p:spPr>
          <a:xfrm>
            <a:off x="9251093" y="4260172"/>
            <a:ext cx="2940904" cy="470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/>
              <a:t>Enhanced Use Cases, Scenarios and Performance Improvements</a:t>
            </a:r>
          </a:p>
        </p:txBody>
      </p:sp>
    </p:spTree>
    <p:extLst>
      <p:ext uri="{BB962C8B-B14F-4D97-AF65-F5344CB8AC3E}">
        <p14:creationId xmlns:p14="http://schemas.microsoft.com/office/powerpoint/2010/main" val="1423055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6AF9DC-2EF0-423D-AAA6-AA307C1A3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TT Aleck Sans Medium"/>
                <a:cs typeface="ATT Aleck Sans Medium"/>
              </a:rPr>
              <a:t>Overall View of Functionality Proposed to be Considered for Rel-18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A2A4A3-294D-4CCB-9D97-2164659CC26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840706"/>
            <a:ext cx="3475625" cy="4336808"/>
          </a:xfrm>
          <a:ln>
            <a:solidFill>
              <a:schemeClr val="bg2">
                <a:lumMod val="75000"/>
              </a:schemeClr>
            </a:solidFill>
          </a:ln>
        </p:spPr>
        <p:txBody>
          <a:bodyPr vert="horz" lIns="91440" tIns="91440" rIns="91440" bIns="0" spcCol="493776" rtlCol="0" anchor="t">
            <a:noAutofit/>
          </a:bodyPr>
          <a:lstStyle/>
          <a:p>
            <a:r>
              <a:rPr lang="en-US" dirty="0" err="1">
                <a:latin typeface="ATT Aleck Sans"/>
                <a:cs typeface="ATT Aleck Sans"/>
              </a:rPr>
              <a:t>eMBB</a:t>
            </a:r>
            <a:r>
              <a:rPr lang="en-US" dirty="0">
                <a:latin typeface="ATT Aleck Sans"/>
                <a:cs typeface="ATT Aleck Sans"/>
              </a:rPr>
              <a:t> driven</a:t>
            </a:r>
            <a:r>
              <a:rPr lang="en-US" baseline="30000" dirty="0">
                <a:latin typeface="ATT Aleck Sans"/>
                <a:cs typeface="ATT Aleck Sans"/>
              </a:rPr>
              <a:t>[1]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FWA enhancements*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Further enhancements on MIMO*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NR-U enhancements*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Intra-node full duplex*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DSS enhancements*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UL coverage enhancements 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Smart repeaters </a:t>
            </a:r>
            <a:endParaRPr lang="en-US" dirty="0">
              <a:latin typeface="ATT Aleck Sans"/>
            </a:endParaRP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FR2 mobility enhancements</a:t>
            </a:r>
          </a:p>
          <a:p>
            <a:pPr marL="0" lvl="1" indent="0">
              <a:buNone/>
            </a:pP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DC3D3D3-BB7C-4EE4-96DA-5C1269C01F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840707"/>
            <a:ext cx="3475625" cy="4335509"/>
          </a:xfrm>
          <a:ln>
            <a:solidFill>
              <a:schemeClr val="bg2">
                <a:lumMod val="75000"/>
              </a:schemeClr>
            </a:solidFill>
          </a:ln>
        </p:spPr>
        <p:txBody>
          <a:bodyPr vert="horz" lIns="91440" tIns="91440" rIns="91440" bIns="0" spcCol="493776" rtlCol="0" anchor="t">
            <a:noAutofit/>
          </a:bodyPr>
          <a:lstStyle/>
          <a:p>
            <a:r>
              <a:rPr lang="en-US" dirty="0">
                <a:latin typeface="ATT Aleck Sans"/>
                <a:cs typeface="ATT Aleck Sans"/>
              </a:rPr>
              <a:t>Non-</a:t>
            </a:r>
            <a:r>
              <a:rPr lang="en-US" dirty="0" err="1">
                <a:latin typeface="ATT Aleck Sans"/>
                <a:cs typeface="ATT Aleck Sans"/>
              </a:rPr>
              <a:t>eMBB</a:t>
            </a:r>
            <a:r>
              <a:rPr lang="en-US" dirty="0">
                <a:latin typeface="ATT Aleck Sans"/>
                <a:cs typeface="ATT Aleck Sans"/>
              </a:rPr>
              <a:t> driven</a:t>
            </a:r>
            <a:r>
              <a:rPr lang="en-US" baseline="30000" dirty="0">
                <a:latin typeface="ATT Aleck Sans"/>
                <a:cs typeface="ATT Aleck Sans"/>
              </a:rPr>
              <a:t>[2]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Local routing and mesh networking*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Mobile relays*</a:t>
            </a:r>
          </a:p>
          <a:p>
            <a:pPr lvl="1">
              <a:buNone/>
            </a:pPr>
            <a:r>
              <a:rPr lang="en-US" dirty="0">
                <a:latin typeface="ATT Aleck Sans"/>
                <a:ea typeface="+mn-lt"/>
                <a:cs typeface="ATT Aleck Sans"/>
              </a:rPr>
              <a:t>UAV enhancements*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Further MIMO enhancements* 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XR enhancements* </a:t>
            </a:r>
            <a:endParaRPr lang="en-US" dirty="0">
              <a:latin typeface="ATT Aleck Sans"/>
            </a:endParaRP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Network coding* </a:t>
            </a:r>
            <a:endParaRPr lang="en-US" dirty="0">
              <a:latin typeface="ATT Aleck Sans"/>
            </a:endParaRP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Further positioning enhancements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SL positioning enhancements</a:t>
            </a:r>
          </a:p>
          <a:p>
            <a:pPr lvl="1">
              <a:buNone/>
            </a:pPr>
            <a:r>
              <a:rPr lang="en-US" dirty="0">
                <a:latin typeface="ATT Aleck Sans"/>
                <a:ea typeface="+mn-lt"/>
                <a:cs typeface="ATT Aleck Sans"/>
              </a:rPr>
              <a:t>Multicast/broadcast enhancements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Further </a:t>
            </a:r>
            <a:r>
              <a:rPr lang="en-US" dirty="0" err="1">
                <a:latin typeface="ATT Aleck Sans"/>
                <a:cs typeface="ATT Aleck Sans"/>
              </a:rPr>
              <a:t>IIoT</a:t>
            </a:r>
            <a:r>
              <a:rPr lang="en-US" dirty="0">
                <a:latin typeface="ATT Aleck Sans"/>
                <a:cs typeface="ATT Aleck Sans"/>
              </a:rPr>
              <a:t>/URLLC enhancements</a:t>
            </a:r>
            <a:endParaRPr lang="en-US"/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Further SL/V2X enhancements</a:t>
            </a:r>
          </a:p>
          <a:p>
            <a:pPr lvl="1">
              <a:buNone/>
            </a:pPr>
            <a:r>
              <a:rPr lang="en-US" dirty="0" err="1">
                <a:latin typeface="ATT Aleck Sans"/>
                <a:ea typeface="+mn-lt"/>
                <a:cs typeface="ATT Aleck Sans"/>
              </a:rPr>
              <a:t>RedCap</a:t>
            </a:r>
            <a:r>
              <a:rPr lang="en-US" dirty="0">
                <a:latin typeface="ATT Aleck Sans"/>
                <a:ea typeface="+mn-lt"/>
                <a:cs typeface="ATT Aleck Sans"/>
              </a:rPr>
              <a:t> enhancements </a:t>
            </a:r>
            <a:endParaRPr lang="en-US" dirty="0">
              <a:latin typeface="ATT Aleck Sans"/>
              <a:cs typeface="ATT Aleck Sans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6ED74B4-E4C5-4326-8FA0-1472E66140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840707"/>
            <a:ext cx="3475625" cy="4339052"/>
          </a:xfrm>
          <a:ln>
            <a:solidFill>
              <a:schemeClr val="bg2">
                <a:lumMod val="75000"/>
              </a:schemeClr>
            </a:solidFill>
          </a:ln>
        </p:spPr>
        <p:txBody>
          <a:bodyPr vert="horz" lIns="91440" tIns="91440" rIns="91440" bIns="0" spcCol="493776" rtlCol="0" anchor="t">
            <a:noAutofit/>
          </a:bodyPr>
          <a:lstStyle/>
          <a:p>
            <a:r>
              <a:rPr lang="en-US" dirty="0">
                <a:latin typeface="ATT Aleck Sans"/>
                <a:cs typeface="ATT Aleck Sans"/>
              </a:rPr>
              <a:t>Cross-Functionality</a:t>
            </a:r>
            <a:r>
              <a:rPr lang="en-US" baseline="30000" dirty="0">
                <a:latin typeface="ATT Aleck Sans"/>
                <a:cs typeface="ATT Aleck Sans"/>
              </a:rPr>
              <a:t>[3]</a:t>
            </a: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AI/ML RAN enhancements* </a:t>
            </a:r>
            <a:endParaRPr lang="en-US" dirty="0">
              <a:latin typeface="ATT Aleck Sans"/>
            </a:endParaRP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Network energy savings</a:t>
            </a:r>
            <a:endParaRPr lang="en-US" dirty="0">
              <a:latin typeface="ATT Aleck Sans"/>
            </a:endParaRPr>
          </a:p>
          <a:p>
            <a:pPr marL="0" lvl="1" indent="0">
              <a:buNone/>
            </a:pPr>
            <a:r>
              <a:rPr lang="en-US" dirty="0">
                <a:latin typeface="ATT Aleck Sans"/>
                <a:cs typeface="ATT Aleck Sans"/>
              </a:rPr>
              <a:t>Further UE power savings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A7A225-ABC6-49A0-BC40-317D9FBCB5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3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DF1337-5BD7-435F-814B-45305A9BE6A6}"/>
              </a:ext>
            </a:extLst>
          </p:cNvPr>
          <p:cNvSpPr txBox="1"/>
          <p:nvPr/>
        </p:nvSpPr>
        <p:spPr>
          <a:xfrm>
            <a:off x="376134" y="5254884"/>
            <a:ext cx="11634536" cy="1055153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>
              <a:spcAft>
                <a:spcPts val="800"/>
              </a:spcAft>
              <a:buClr>
                <a:srgbClr val="000000"/>
              </a:buClr>
            </a:pPr>
            <a:r>
              <a:rPr lang="en-US" sz="1200" dirty="0">
                <a:latin typeface="ATT Aleck Sans"/>
                <a:cs typeface="ATT Aleck Sans"/>
              </a:rPr>
              <a:t>* Features further described in following corresponding contributions, although some other features from above lists may be equally important, e.g., positioning, M/B.</a:t>
            </a:r>
          </a:p>
          <a:p>
            <a:pPr>
              <a:spcAft>
                <a:spcPts val="800"/>
              </a:spcAft>
              <a:buClr>
                <a:srgbClr val="000000"/>
              </a:buClr>
            </a:pPr>
            <a:r>
              <a:rPr lang="en-US" sz="1200" dirty="0">
                <a:latin typeface="ATT Aleck Sans"/>
                <a:cs typeface="ATT Aleck Sans"/>
              </a:rPr>
              <a:t>[1] RWS-210212, Views on </a:t>
            </a:r>
            <a:r>
              <a:rPr lang="en-US" sz="1200" dirty="0" err="1">
                <a:latin typeface="ATT Aleck Sans"/>
                <a:cs typeface="ATT Aleck Sans"/>
              </a:rPr>
              <a:t>eMBB</a:t>
            </a:r>
            <a:r>
              <a:rPr lang="en-US" sz="1200" dirty="0">
                <a:latin typeface="ATT Aleck Sans"/>
                <a:cs typeface="ATT Aleck Sans"/>
              </a:rPr>
              <a:t>-driven Functional Evolution for Rel-18, AT&amp;T</a:t>
            </a:r>
          </a:p>
          <a:p>
            <a:pPr>
              <a:spcAft>
                <a:spcPts val="800"/>
              </a:spcAft>
              <a:buClr>
                <a:srgbClr val="000000"/>
              </a:buClr>
            </a:pPr>
            <a:r>
              <a:rPr lang="en-US" sz="1200" dirty="0">
                <a:latin typeface="ATT Aleck Sans"/>
                <a:cs typeface="ATT Aleck Sans"/>
              </a:rPr>
              <a:t>[2] RWS-210213, Views on Non-</a:t>
            </a:r>
            <a:r>
              <a:rPr lang="en-US" sz="1200" dirty="0" err="1">
                <a:latin typeface="ATT Aleck Sans"/>
                <a:cs typeface="ATT Aleck Sans"/>
              </a:rPr>
              <a:t>eMBB</a:t>
            </a:r>
            <a:r>
              <a:rPr lang="en-US" sz="1200" dirty="0">
                <a:latin typeface="ATT Aleck Sans"/>
                <a:cs typeface="ATT Aleck Sans"/>
              </a:rPr>
              <a:t>-driven Functional Evolution for Rel-18, AT&amp;T</a:t>
            </a:r>
            <a:endParaRPr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TT Aleck Sans"/>
              <a:cs typeface="ATT Aleck Sans"/>
            </a:endParaRPr>
          </a:p>
          <a:p>
            <a:pPr>
              <a:spcAft>
                <a:spcPts val="800"/>
              </a:spcAft>
              <a:buClr>
                <a:srgbClr val="000000"/>
              </a:buClr>
            </a:pPr>
            <a:r>
              <a:rPr lang="en-US" sz="1200" dirty="0">
                <a:latin typeface="ATT Aleck Sans"/>
                <a:cs typeface="ATT Aleck Sans"/>
              </a:rPr>
              <a:t>[3] RWS-210214, Views on Machine Learning &amp; Artificial Intelligence in RAN, AT&amp;T</a:t>
            </a:r>
          </a:p>
          <a:p>
            <a:pPr>
              <a:spcAft>
                <a:spcPts val="800"/>
              </a:spcAft>
              <a:buClr>
                <a:srgbClr val="000000"/>
              </a:buClr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834329F-2EB3-46FE-8C11-65738BE6AC66}"/>
              </a:ext>
            </a:extLst>
          </p:cNvPr>
          <p:cNvSpPr/>
          <p:nvPr/>
        </p:nvSpPr>
        <p:spPr>
          <a:xfrm>
            <a:off x="10334141" y="6004025"/>
            <a:ext cx="15824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indent="0" algn="r">
              <a:buNone/>
            </a:pPr>
            <a:r>
              <a:rPr lang="en-US" sz="1200" dirty="0"/>
              <a:t>No specific ordering</a:t>
            </a:r>
          </a:p>
        </p:txBody>
      </p:sp>
    </p:spTree>
    <p:extLst>
      <p:ext uri="{BB962C8B-B14F-4D97-AF65-F5344CB8AC3E}">
        <p14:creationId xmlns:p14="http://schemas.microsoft.com/office/powerpoint/2010/main" val="3446081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6719805"/>
      </p:ext>
    </p:extLst>
  </p:cSld>
  <p:clrMapOvr>
    <a:masterClrMapping/>
  </p:clrMapOvr>
</p:sld>
</file>

<file path=ppt/theme/theme1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Presentation4" id="{A6AC4C66-AFEE-4710-91DE-8FCA659FEFA0}" vid="{A909D5E5-5DE0-4AD0-8A85-4642A0FC6400}"/>
    </a:ext>
  </a:extLst>
</a:theme>
</file>

<file path=ppt/theme/theme2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ATTInternal052019" id="{2CE3A184-F8DA-A044-84B5-A17120E961FD}" vid="{EA593E4D-BBEC-214A-B8BC-CD4543940F8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TT Aleck Sans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TT Aleck Sans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TT Aleck Sans"/>
        <a:font script="Hebr" typeface="ATT Aleck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TT Aleck Sans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23FCBD9C73CE47B90D2B67B11B0C0D" ma:contentTypeVersion="2" ma:contentTypeDescription="Create a new document." ma:contentTypeScope="" ma:versionID="8797bcdad64fc887cc3d40d9c8ca1de5">
  <xsd:schema xmlns:xsd="http://www.w3.org/2001/XMLSchema" xmlns:xs="http://www.w3.org/2001/XMLSchema" xmlns:p="http://schemas.microsoft.com/office/2006/metadata/properties" xmlns:ns2="797ff052-2fb6-4b12-9f9e-27a2d09d8871" targetNamespace="http://schemas.microsoft.com/office/2006/metadata/properties" ma:root="true" ma:fieldsID="e5436db38295b8e813eccdb72dc001e9" ns2:_="">
    <xsd:import namespace="797ff052-2fb6-4b12-9f9e-27a2d09d88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7ff052-2fb6-4b12-9f9e-27a2d09d88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326F3D9-490C-41BB-92B0-F8260DA37D8D}">
  <ds:schemaRefs>
    <ds:schemaRef ds:uri="797ff052-2fb6-4b12-9f9e-27a2d09d887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6BEE766-FF72-4122-A130-1D48286C72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ED8DED-2318-4B13-B36B-661D2E9EA813}">
  <ds:schemaRefs>
    <ds:schemaRef ds:uri="http://schemas.microsoft.com/office/2006/metadata/properties"/>
    <ds:schemaRef ds:uri="797ff052-2fb6-4b12-9f9e-27a2d09d8871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</TotalTime>
  <Words>287</Words>
  <Application>Microsoft Office PowerPoint</Application>
  <PresentationFormat>Widescreen</PresentationFormat>
  <Paragraphs>62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ATT Aleck Sans</vt:lpstr>
      <vt:lpstr>ATT Aleck Sans Medium</vt:lpstr>
      <vt:lpstr>ATTInternal052019</vt:lpstr>
      <vt:lpstr>Agenda Item:  4 Source:    AT&amp;T Title:     Views on 5G Enhancements for Release 18 and Beyond Document for:  Discussion/Decision</vt:lpstr>
      <vt:lpstr>Views on 5G Enhancements for Release 18 and Beyond </vt:lpstr>
      <vt:lpstr>Overall View of Functionality Proposed to be Considered for Rel-18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RWS-210211 - Views on 5G Enhancements for Release 18 and Beyond</dc:title>
  <dc:creator>Milap Majmundar (AT&amp;T)</dc:creator>
  <cp:lastModifiedBy>Milap Majmundar (AT&amp;T)</cp:lastModifiedBy>
  <cp:revision>116</cp:revision>
  <dcterms:created xsi:type="dcterms:W3CDTF">2020-09-01T19:50:03Z</dcterms:created>
  <dcterms:modified xsi:type="dcterms:W3CDTF">2021-06-07T18:32:04Z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0x0101004B23FCBD9C73CE47B90D2B67B11B0C0D</vt:lpwstr>
  </property>
</Properties>
</file>