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6"/>
  </p:notesMasterIdLst>
  <p:sldIdLst>
    <p:sldId id="256" r:id="rId2"/>
    <p:sldId id="270" r:id="rId3"/>
    <p:sldId id="257" r:id="rId4"/>
    <p:sldId id="26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6B7"/>
    <a:srgbClr val="B8B9C0"/>
    <a:srgbClr val="DADBDC"/>
    <a:srgbClr val="EBEBEC"/>
    <a:srgbClr val="808082"/>
    <a:srgbClr val="A4A4A5"/>
    <a:srgbClr val="656568"/>
    <a:srgbClr val="727482"/>
    <a:srgbClr val="434558"/>
    <a:srgbClr val="929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397"/>
    <p:restoredTop sz="94626"/>
  </p:normalViewPr>
  <p:slideViewPr>
    <p:cSldViewPr snapToGrid="0" snapToObjects="1">
      <p:cViewPr varScale="1">
        <p:scale>
          <a:sx n="102" d="100"/>
          <a:sy n="102" d="100"/>
        </p:scale>
        <p:origin x="21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372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7AD08-9274-744F-9B4A-6455EABAF0FF}" type="datetimeFigureOut">
              <a:rPr lang="en-US" smtClean="0"/>
              <a:t>6/7/21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603DA-D522-2F4E-B1C2-F1A6F440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12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79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2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CD54316-B0A6-2A49-AFAC-513C9D497D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0"/>
            <a:ext cx="10543032" cy="4114800"/>
          </a:xfrm>
        </p:spPr>
        <p:txBody>
          <a:bodyPr anchor="b">
            <a:noAutofit/>
          </a:bodyPr>
          <a:lstStyle>
            <a:lvl1pPr algn="l">
              <a:defRPr sz="9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4480560"/>
            <a:ext cx="10543032" cy="457200"/>
          </a:xfrm>
        </p:spPr>
        <p:txBody>
          <a:bodyPr>
            <a:normAutofit/>
          </a:bodyPr>
          <a:lstStyle>
            <a:lvl1pPr marL="0" indent="0" algn="l">
              <a:buNone/>
              <a:defRPr sz="2000" b="1" cap="all" spc="1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F7BF0-7753-D547-B8CD-552D7468ED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7192" y="5458968"/>
            <a:ext cx="20193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345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3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F0970ACB-774A-404F-AAA4-BBAB0DA5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i="0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EC88196-D5DD-1646-A480-5E00AFAD208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91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2341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4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F0970ACB-774A-404F-AAA4-BBAB0DA5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611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i="0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EC88196-D5DD-1646-A480-5E00AFAD208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4747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77F4BE5-0C1B-FF47-9CE3-17F842B9617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179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32667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93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70D3DA59-D72A-8F4A-91FF-D2266608E762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731520" y="1554163"/>
            <a:ext cx="10725912" cy="4572000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98352166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8BDC775-DD53-7044-AC1B-64D356A66F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4602996"/>
            <a:ext cx="10543032" cy="1280160"/>
          </a:xfrm>
        </p:spPr>
        <p:txBody>
          <a:bodyPr anchor="b" anchorCtr="0">
            <a:normAutofit/>
          </a:bodyPr>
          <a:lstStyle>
            <a:lvl1pPr>
              <a:defRPr sz="4200" b="0" cap="none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B5CAAD-9BED-704D-BB5E-E61E64EA4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2960" y="5943600"/>
            <a:ext cx="10543032" cy="457200"/>
          </a:xfrm>
        </p:spPr>
        <p:txBody>
          <a:bodyPr>
            <a:normAutofit/>
          </a:bodyPr>
          <a:lstStyle>
            <a:lvl1pPr marL="0" indent="0" algn="l">
              <a:buNone/>
              <a:defRPr sz="1400" b="1" cap="all" spc="1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94863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ragraph Slide /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01847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Slide /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336" y="1554480"/>
            <a:ext cx="5431536" cy="43434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51E2F0-878F-324E-B1E3-502A1333FAB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40080" y="1554480"/>
            <a:ext cx="5431536" cy="43434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83546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Slide /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77818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ullet Slide /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1554480"/>
            <a:ext cx="5431536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7336" y="1554480"/>
            <a:ext cx="5431536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09139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ig 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 sz="2400"/>
            </a:lvl1pPr>
            <a:lvl2pPr>
              <a:spcBef>
                <a:spcPts val="900"/>
              </a:spcBef>
              <a:defRPr sz="24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900"/>
              </a:spcBef>
              <a:defRPr sz="2000"/>
            </a:lvl4pPr>
            <a:lvl5pPr>
              <a:spcBef>
                <a:spcPts val="12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35407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2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52395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DA91DE8-576B-F449-AE6E-524E5A22857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17920" y="1691640"/>
            <a:ext cx="52395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64554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851035-9F84-2245-82C1-97669FD30F66}"/>
              </a:ext>
            </a:extLst>
          </p:cNvPr>
          <p:cNvSpPr/>
          <p:nvPr userDrawn="1"/>
        </p:nvSpPr>
        <p:spPr>
          <a:xfrm>
            <a:off x="0" y="6126480"/>
            <a:ext cx="12192000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640081"/>
            <a:ext cx="10908792" cy="914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1554480"/>
            <a:ext cx="10908792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" y="6126480"/>
            <a:ext cx="460300" cy="731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8EC29D-4264-D84E-B801-33B970F2D06F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49840" y="6206489"/>
            <a:ext cx="14097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77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06" r:id="rId2"/>
    <p:sldLayoutId id="2147483680" r:id="rId3"/>
    <p:sldLayoutId id="2147483700" r:id="rId4"/>
    <p:sldLayoutId id="2147483701" r:id="rId5"/>
    <p:sldLayoutId id="2147483679" r:id="rId6"/>
    <p:sldLayoutId id="2147483681" r:id="rId7"/>
    <p:sldLayoutId id="2147483699" r:id="rId8"/>
    <p:sldLayoutId id="2147483704" r:id="rId9"/>
    <p:sldLayoutId id="2147483702" r:id="rId10"/>
    <p:sldLayoutId id="2147483703" r:id="rId11"/>
    <p:sldLayoutId id="2147483683" r:id="rId12"/>
    <p:sldLayoutId id="2147483684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20000"/>
        </a:lnSpc>
        <a:spcBef>
          <a:spcPts val="600"/>
        </a:spcBef>
        <a:buFont typeface="System Font Regular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120000"/>
        </a:lnSpc>
        <a:spcBef>
          <a:spcPts val="9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120000"/>
        </a:lnSpc>
        <a:spcBef>
          <a:spcPts val="450"/>
        </a:spcBef>
        <a:buFont typeface="System Font Regular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Improved Utilization of Fragmented Spectrum Holdings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4480560"/>
            <a:ext cx="10543032" cy="1744876"/>
          </a:xfrm>
        </p:spPr>
        <p:txBody>
          <a:bodyPr/>
          <a:lstStyle/>
          <a:p>
            <a:r>
              <a:rPr lang="en-US" b="0" dirty="0"/>
              <a:t>RWS-210210</a:t>
            </a:r>
          </a:p>
          <a:p>
            <a:r>
              <a:rPr lang="en-US" b="0" dirty="0"/>
              <a:t>Rel-18 Workshop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88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FFC7A8-26F0-E340-A8D0-6EB0644FB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2DC3BA-CC39-704E-924E-8C54EC60E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54480"/>
            <a:ext cx="10483032" cy="1326506"/>
          </a:xfrm>
        </p:spPr>
        <p:txBody>
          <a:bodyPr>
            <a:normAutofit/>
          </a:bodyPr>
          <a:lstStyle/>
          <a:p>
            <a:r>
              <a:rPr lang="en-US" sz="1800" dirty="0"/>
              <a:t>Private 5G network providers, neutral hosts, and greenfield NR deployments may operate with fragmented licensed spectrum holdings spread across FR1 instead of a single, contiguous channel allocation of, e.g., 40 MHz in DL/UL. 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AFF318-4F27-3F44-B09F-BA69D91F137E}"/>
              </a:ext>
            </a:extLst>
          </p:cNvPr>
          <p:cNvSpPr/>
          <p:nvPr/>
        </p:nvSpPr>
        <p:spPr>
          <a:xfrm>
            <a:off x="2865049" y="3043824"/>
            <a:ext cx="588722" cy="588723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C52EF7-8336-F647-BAAC-0631822AEC4A}"/>
              </a:ext>
            </a:extLst>
          </p:cNvPr>
          <p:cNvSpPr txBox="1"/>
          <p:nvPr/>
        </p:nvSpPr>
        <p:spPr>
          <a:xfrm>
            <a:off x="640080" y="4421688"/>
            <a:ext cx="104830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Treating each sliver as a separate NR cell with CA has a non-negligible overhead cost.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Mixed progress on CA enhancements since R15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Fast activation/deactivation and </a:t>
            </a:r>
            <a:r>
              <a:rPr lang="en-US" dirty="0" err="1"/>
              <a:t>PSCell</a:t>
            </a:r>
            <a:r>
              <a:rPr lang="en-US" dirty="0"/>
              <a:t> scheduled by </a:t>
            </a:r>
            <a:r>
              <a:rPr lang="en-US" dirty="0" err="1"/>
              <a:t>SCell</a:t>
            </a:r>
            <a:r>
              <a:rPr lang="en-US" dirty="0"/>
              <a:t> in Rel-16/17.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Multi-cell scheduling of PDSCH with a single DCI was not agreed in Rel-17 under DSS agenda item.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D8AC18-F14F-B64E-A1FF-EADA087CC390}"/>
              </a:ext>
            </a:extLst>
          </p:cNvPr>
          <p:cNvSpPr txBox="1"/>
          <p:nvPr/>
        </p:nvSpPr>
        <p:spPr>
          <a:xfrm>
            <a:off x="2648694" y="2618752"/>
            <a:ext cx="10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600 MHz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9DD8C4-3223-184A-A13F-EFB02E5D2473}"/>
              </a:ext>
            </a:extLst>
          </p:cNvPr>
          <p:cNvSpPr/>
          <p:nvPr/>
        </p:nvSpPr>
        <p:spPr>
          <a:xfrm>
            <a:off x="4398724" y="3043824"/>
            <a:ext cx="874733" cy="588723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322A2C-831D-2A49-9C78-6421C827092C}"/>
              </a:ext>
            </a:extLst>
          </p:cNvPr>
          <p:cNvSpPr txBox="1"/>
          <p:nvPr/>
        </p:nvSpPr>
        <p:spPr>
          <a:xfrm>
            <a:off x="4260994" y="2618752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1900 MHz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D07A10-D508-0B4A-AA3E-715AF40C25A2}"/>
              </a:ext>
            </a:extLst>
          </p:cNvPr>
          <p:cNvSpPr/>
          <p:nvPr/>
        </p:nvSpPr>
        <p:spPr>
          <a:xfrm>
            <a:off x="6196208" y="3043824"/>
            <a:ext cx="1256777" cy="588723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F44707-CDB6-CB45-A78C-53D28E6A5BFE}"/>
              </a:ext>
            </a:extLst>
          </p:cNvPr>
          <p:cNvSpPr txBox="1"/>
          <p:nvPr/>
        </p:nvSpPr>
        <p:spPr>
          <a:xfrm>
            <a:off x="6278281" y="2618752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3550 MHz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2D94A4B-00D1-BB46-8455-9A43C80F877D}"/>
              </a:ext>
            </a:extLst>
          </p:cNvPr>
          <p:cNvCxnSpPr/>
          <p:nvPr/>
        </p:nvCxnSpPr>
        <p:spPr>
          <a:xfrm>
            <a:off x="2852523" y="3804873"/>
            <a:ext cx="61097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FFE4BC5-860B-9945-B983-A1341567AC06}"/>
              </a:ext>
            </a:extLst>
          </p:cNvPr>
          <p:cNvCxnSpPr>
            <a:cxnSpLocks/>
          </p:cNvCxnSpPr>
          <p:nvPr/>
        </p:nvCxnSpPr>
        <p:spPr>
          <a:xfrm>
            <a:off x="4392819" y="3804873"/>
            <a:ext cx="88063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FD5179C-F7B1-B44C-ADE1-4AF103362279}"/>
              </a:ext>
            </a:extLst>
          </p:cNvPr>
          <p:cNvCxnSpPr>
            <a:cxnSpLocks/>
          </p:cNvCxnSpPr>
          <p:nvPr/>
        </p:nvCxnSpPr>
        <p:spPr>
          <a:xfrm>
            <a:off x="6249165" y="3804873"/>
            <a:ext cx="11912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73F4548-AEF1-2B47-895D-02006570DB0C}"/>
              </a:ext>
            </a:extLst>
          </p:cNvPr>
          <p:cNvSpPr txBox="1"/>
          <p:nvPr/>
        </p:nvSpPr>
        <p:spPr>
          <a:xfrm>
            <a:off x="2705800" y="3777224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10 MHz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F8640C-1700-5644-8781-D8070D5B5E6F}"/>
              </a:ext>
            </a:extLst>
          </p:cNvPr>
          <p:cNvSpPr txBox="1"/>
          <p:nvPr/>
        </p:nvSpPr>
        <p:spPr>
          <a:xfrm>
            <a:off x="4418089" y="3807738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20 MHz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69CE47-85A3-2840-9CBE-764B42721823}"/>
              </a:ext>
            </a:extLst>
          </p:cNvPr>
          <p:cNvSpPr txBox="1"/>
          <p:nvPr/>
        </p:nvSpPr>
        <p:spPr>
          <a:xfrm>
            <a:off x="6432680" y="3807738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30 MHz</a:t>
            </a:r>
          </a:p>
        </p:txBody>
      </p:sp>
    </p:spTree>
    <p:extLst>
      <p:ext uri="{BB962C8B-B14F-4D97-AF65-F5344CB8AC3E}">
        <p14:creationId xmlns:p14="http://schemas.microsoft.com/office/powerpoint/2010/main" val="2002303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for Rel-18 NR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Study methods of efficient scheduling, data channel transmission, and overhead reduction for a single cell with non-contiguous frequency resources. [RAN1]</a:t>
            </a:r>
          </a:p>
          <a:p>
            <a:pPr lvl="1"/>
            <a:r>
              <a:rPr lang="en-US" sz="1800" dirty="0"/>
              <a:t>Baseline for enhancements is CA of the non-contiguous resources.</a:t>
            </a:r>
          </a:p>
          <a:p>
            <a:pPr lvl="1"/>
            <a:r>
              <a:rPr lang="en-US" sz="1800" dirty="0"/>
              <a:t>Leverage as much as possible non-contiguous transmission mode with intra-carrier </a:t>
            </a:r>
            <a:r>
              <a:rPr lang="en-US" sz="1800" dirty="0" err="1"/>
              <a:t>guardbands</a:t>
            </a:r>
            <a:r>
              <a:rPr lang="en-US" sz="1800" dirty="0"/>
              <a:t> introduced in Rel-16 NR-U for channels wider than 20 </a:t>
            </a:r>
            <a:r>
              <a:rPr lang="en-US" sz="1800" dirty="0" err="1"/>
              <a:t>MHz.</a:t>
            </a:r>
            <a:endParaRPr lang="en-US" sz="1800" dirty="0"/>
          </a:p>
          <a:p>
            <a:r>
              <a:rPr lang="en-US" sz="1800" dirty="0"/>
              <a:t>Identify impacts on physical-layer and higher-layer procedures [RAN1, RAN2] </a:t>
            </a:r>
          </a:p>
          <a:p>
            <a:r>
              <a:rPr lang="en-US" sz="1800" dirty="0"/>
              <a:t>Study effects on BS and UE RF requirements [RAN4]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78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2826348"/>
      </p:ext>
    </p:extLst>
  </p:cSld>
  <p:clrMapOvr>
    <a:masterClrMapping/>
  </p:clrMapOvr>
</p:sld>
</file>

<file path=ppt/theme/theme1.xml><?xml version="1.0" encoding="utf-8"?>
<a:theme xmlns:a="http://schemas.openxmlformats.org/drawingml/2006/main" name="Charter Template B">
  <a:themeElements>
    <a:clrScheme name="Charter Template">
      <a:dk1>
        <a:srgbClr val="323232"/>
      </a:dk1>
      <a:lt1>
        <a:srgbClr val="FFFFFF"/>
      </a:lt1>
      <a:dk2>
        <a:srgbClr val="001B33"/>
      </a:dk2>
      <a:lt2>
        <a:srgbClr val="E3E3E3"/>
      </a:lt2>
      <a:accent1>
        <a:srgbClr val="002F57"/>
      </a:accent1>
      <a:accent2>
        <a:srgbClr val="0099D7"/>
      </a:accent2>
      <a:accent3>
        <a:srgbClr val="009D8B"/>
      </a:accent3>
      <a:accent4>
        <a:srgbClr val="FAA91A"/>
      </a:accent4>
      <a:accent5>
        <a:srgbClr val="96004D"/>
      </a:accent5>
      <a:accent6>
        <a:srgbClr val="530778"/>
      </a:accent6>
      <a:hlink>
        <a:srgbClr val="0099D8"/>
      </a:hlink>
      <a:folHlink>
        <a:srgbClr val="787878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rter_PPT_TemplateB_012420" id="{E4FC1DF9-2D14-1B4F-84DA-55424142EAB0}" vid="{0FED332B-F1BD-1242-BA3C-28FC6C3B27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Charter Template B</Template>
  <TotalTime>122</TotalTime>
  <Words>208</Words>
  <Application>Microsoft Macintosh PowerPoint</Application>
  <PresentationFormat>Widescreen</PresentationFormat>
  <Paragraphs>27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System Font Regular</vt:lpstr>
      <vt:lpstr>Charter Template B</vt:lpstr>
      <vt:lpstr>Improved Utilization of Fragmented Spectrum Holdings</vt:lpstr>
      <vt:lpstr>Motivation</vt:lpstr>
      <vt:lpstr>Scope for Rel-18 NR Study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Title Lorem Ipsum</dc:title>
  <dc:creator>Microsoft Office User</dc:creator>
  <cp:lastModifiedBy>Microsoft Office User</cp:lastModifiedBy>
  <cp:revision>22</cp:revision>
  <cp:lastPrinted>2018-07-03T13:36:16Z</cp:lastPrinted>
  <dcterms:created xsi:type="dcterms:W3CDTF">2021-06-03T21:17:43Z</dcterms:created>
  <dcterms:modified xsi:type="dcterms:W3CDTF">2021-06-07T20:34:12Z</dcterms:modified>
</cp:coreProperties>
</file>