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8"/>
  </p:notesMasterIdLst>
  <p:sldIdLst>
    <p:sldId id="256" r:id="rId2"/>
    <p:sldId id="270" r:id="rId3"/>
    <p:sldId id="271" r:id="rId4"/>
    <p:sldId id="260" r:id="rId5"/>
    <p:sldId id="257" r:id="rId6"/>
    <p:sldId id="26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6B7"/>
    <a:srgbClr val="B8B9C0"/>
    <a:srgbClr val="DADBDC"/>
    <a:srgbClr val="EBEBEC"/>
    <a:srgbClr val="808082"/>
    <a:srgbClr val="A4A4A5"/>
    <a:srgbClr val="656568"/>
    <a:srgbClr val="727482"/>
    <a:srgbClr val="434558"/>
    <a:srgbClr val="9292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397"/>
    <p:restoredTop sz="94626"/>
  </p:normalViewPr>
  <p:slideViewPr>
    <p:cSldViewPr snapToGrid="0" snapToObjects="1">
      <p:cViewPr varScale="1">
        <p:scale>
          <a:sx n="102" d="100"/>
          <a:sy n="102" d="100"/>
        </p:scale>
        <p:origin x="216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3728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7AD08-9274-744F-9B4A-6455EABAF0FF}" type="datetimeFigureOut">
              <a:rPr lang="en-US" smtClean="0"/>
              <a:t>6/6/21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603DA-D522-2F4E-B1C2-F1A6F440C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12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03DA-D522-2F4E-B1C2-F1A6F440C2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79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03DA-D522-2F4E-B1C2-F1A6F440C2B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2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603DA-D522-2F4E-B1C2-F1A6F440C2B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2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CD54316-B0A6-2A49-AFAC-513C9D497D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0"/>
            <a:ext cx="10543032" cy="4114800"/>
          </a:xfrm>
        </p:spPr>
        <p:txBody>
          <a:bodyPr anchor="b">
            <a:noAutofit/>
          </a:bodyPr>
          <a:lstStyle>
            <a:lvl1pPr algn="l">
              <a:defRPr sz="9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60" y="4480560"/>
            <a:ext cx="10543032" cy="457200"/>
          </a:xfrm>
        </p:spPr>
        <p:txBody>
          <a:bodyPr>
            <a:normAutofit/>
          </a:bodyPr>
          <a:lstStyle>
            <a:lvl1pPr marL="0" indent="0" algn="l">
              <a:buNone/>
              <a:defRPr sz="2000" b="1" cap="all" spc="1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AF7BF0-7753-D547-B8CD-552D7468ED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37192" y="5458968"/>
            <a:ext cx="20193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345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3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F0970ACB-774A-404F-AAA4-BBAB0DA57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467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i="0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EC88196-D5DD-1646-A480-5E00AFAD208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9120" y="1691640"/>
            <a:ext cx="34107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2341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4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F0970ACB-774A-404F-AAA4-BBAB0DA57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611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i="0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6EC88196-D5DD-1646-A480-5E00AFAD208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4747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77F4BE5-0C1B-FF47-9CE3-17F842B9617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17920" y="1691640"/>
            <a:ext cx="24963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32667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93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70D3DA59-D72A-8F4A-91FF-D2266608E762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731520" y="1554163"/>
            <a:ext cx="10725912" cy="4572000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98352166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8BDC775-DD53-7044-AC1B-64D356A66F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4602996"/>
            <a:ext cx="10543032" cy="1280160"/>
          </a:xfrm>
        </p:spPr>
        <p:txBody>
          <a:bodyPr anchor="b" anchorCtr="0">
            <a:normAutofit/>
          </a:bodyPr>
          <a:lstStyle>
            <a:lvl1pPr>
              <a:defRPr sz="4200" b="0" cap="none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CB5CAAD-9BED-704D-BB5E-E61E64EA4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2960" y="5943600"/>
            <a:ext cx="10543032" cy="457200"/>
          </a:xfrm>
        </p:spPr>
        <p:txBody>
          <a:bodyPr>
            <a:normAutofit/>
          </a:bodyPr>
          <a:lstStyle>
            <a:lvl1pPr marL="0" indent="0" algn="l">
              <a:buNone/>
              <a:defRPr sz="1400" b="1" cap="all" spc="1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94863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ragraph Slide /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01847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Slide /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336" y="1554480"/>
            <a:ext cx="5431536" cy="43434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51E2F0-878F-324E-B1E3-502A1333FAB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40080" y="1554480"/>
            <a:ext cx="5431536" cy="43434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182880" indent="-182880">
              <a:buFont typeface="Arial" panose="020B0604020202020204" pitchFamily="34" charset="0"/>
              <a:buChar char="•"/>
              <a:defRPr/>
            </a:lvl2pPr>
            <a:lvl3pPr marL="0" indent="0">
              <a:buFontTx/>
              <a:buNone/>
              <a:defRPr/>
            </a:lvl3pPr>
            <a:lvl4pPr marL="182880" indent="-182880">
              <a:buFont typeface="Arial" panose="020B0604020202020204" pitchFamily="34" charset="0"/>
              <a:buChar char="•"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83546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Slide /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77818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ullet Slide /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1554480"/>
            <a:ext cx="5431536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7336" y="1554480"/>
            <a:ext cx="5431536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091396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ig Bulle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 sz="2400"/>
            </a:lvl1pPr>
            <a:lvl2pPr>
              <a:spcBef>
                <a:spcPts val="900"/>
              </a:spcBef>
              <a:defRPr sz="24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900"/>
              </a:spcBef>
              <a:defRPr sz="2000"/>
            </a:lvl4pPr>
            <a:lvl5pPr>
              <a:spcBef>
                <a:spcPts val="12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354076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cess Slide / 2-I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CECF06A-6CC6-7B46-86C0-5D84D809C8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691640"/>
            <a:ext cx="52395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DA91DE8-576B-F449-AE6E-524E5A22857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17920" y="1691640"/>
            <a:ext cx="5239512" cy="4114800"/>
          </a:xfrm>
          <a:solidFill>
            <a:schemeClr val="bg2"/>
          </a:solidFill>
        </p:spPr>
        <p:txBody>
          <a:bodyPr lIns="228600" tIns="228600" rIns="228600" bIns="228600"/>
          <a:lstStyle>
            <a:lvl1pPr marL="0" indent="0">
              <a:buFontTx/>
              <a:buNone/>
              <a:defRPr sz="14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1200"/>
              </a:spcBef>
              <a:buFontTx/>
              <a:buNone/>
              <a:defRPr>
                <a:solidFill>
                  <a:schemeClr val="accent1"/>
                </a:solidFill>
              </a:defRPr>
            </a:lvl2pPr>
            <a:lvl3pPr marL="182880">
              <a:spcBef>
                <a:spcPts val="600"/>
              </a:spcBef>
              <a:defRPr sz="1600">
                <a:solidFill>
                  <a:schemeClr val="accent1"/>
                </a:solidFill>
              </a:defRPr>
            </a:lvl3pPr>
            <a:lvl4pPr marL="0" indent="0">
              <a:spcBef>
                <a:spcPts val="900"/>
              </a:spcBef>
              <a:buFontTx/>
              <a:buNone/>
              <a:defRPr>
                <a:solidFill>
                  <a:schemeClr val="accent1"/>
                </a:solidFill>
              </a:defRPr>
            </a:lvl4pPr>
            <a:lvl5pPr marL="182880">
              <a:spcBef>
                <a:spcPts val="450"/>
              </a:spcBef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64554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C851035-9F84-2245-82C1-97669FD30F66}"/>
              </a:ext>
            </a:extLst>
          </p:cNvPr>
          <p:cNvSpPr/>
          <p:nvPr userDrawn="1"/>
        </p:nvSpPr>
        <p:spPr>
          <a:xfrm>
            <a:off x="0" y="6126480"/>
            <a:ext cx="12192000" cy="731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80" y="640081"/>
            <a:ext cx="10908792" cy="914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1554480"/>
            <a:ext cx="10908792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080" y="6126480"/>
            <a:ext cx="460300" cy="7315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C53C0A73-EE5C-9246-97B4-6AF29FD73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8EC29D-4264-D84E-B801-33B970F2D06F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149840" y="6206489"/>
            <a:ext cx="14097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77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706" r:id="rId2"/>
    <p:sldLayoutId id="2147483680" r:id="rId3"/>
    <p:sldLayoutId id="2147483700" r:id="rId4"/>
    <p:sldLayoutId id="2147483701" r:id="rId5"/>
    <p:sldLayoutId id="2147483679" r:id="rId6"/>
    <p:sldLayoutId id="2147483681" r:id="rId7"/>
    <p:sldLayoutId id="2147483699" r:id="rId8"/>
    <p:sldLayoutId id="2147483704" r:id="rId9"/>
    <p:sldLayoutId id="2147483702" r:id="rId10"/>
    <p:sldLayoutId id="2147483703" r:id="rId11"/>
    <p:sldLayoutId id="2147483683" r:id="rId12"/>
    <p:sldLayoutId id="2147483684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20000"/>
        </a:lnSpc>
        <a:spcBef>
          <a:spcPts val="12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20000"/>
        </a:lnSpc>
        <a:spcBef>
          <a:spcPts val="600"/>
        </a:spcBef>
        <a:buFont typeface="System Font Regular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120000"/>
        </a:lnSpc>
        <a:spcBef>
          <a:spcPts val="9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120000"/>
        </a:lnSpc>
        <a:spcBef>
          <a:spcPts val="450"/>
        </a:spcBef>
        <a:buFont typeface="System Font Regular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Coexistence between NR and Incumbents in Rel-18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2960" y="4480560"/>
            <a:ext cx="10543032" cy="1744876"/>
          </a:xfrm>
        </p:spPr>
        <p:txBody>
          <a:bodyPr/>
          <a:lstStyle/>
          <a:p>
            <a:r>
              <a:rPr lang="en-US" b="0" dirty="0"/>
              <a:t>RWS-210209</a:t>
            </a:r>
          </a:p>
          <a:p>
            <a:r>
              <a:rPr lang="en-US" b="0" dirty="0"/>
              <a:t>Rel-18 Workshop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88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FFC7A8-26F0-E340-A8D0-6EB0644FB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2DC3BA-CC39-704E-924E-8C54EC60E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554480"/>
            <a:ext cx="5903577" cy="4343400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Incumbent systems have prioritized channel usage and interference protection </a:t>
            </a:r>
            <a:r>
              <a:rPr lang="en-US" sz="1800" dirty="0" err="1"/>
              <a:t>w.r.t</a:t>
            </a:r>
            <a:r>
              <a:rPr lang="en-US" sz="1800" dirty="0"/>
              <a:t> NR </a:t>
            </a:r>
            <a:r>
              <a:rPr lang="en-US" sz="1800" dirty="0" err="1"/>
              <a:t>eMBB</a:t>
            </a:r>
            <a:r>
              <a:rPr lang="en-US" sz="1800" dirty="0"/>
              <a:t> services in shared/overlapping frequency spectrum scenarios.</a:t>
            </a:r>
          </a:p>
          <a:p>
            <a:r>
              <a:rPr lang="en-US" sz="1800" dirty="0"/>
              <a:t>For example: U.S. military/DoD operates a broad swathe of land-based, sea-based and airborne radar systems in the UHF and SHF bands between 300 MHz and 30 GHz.</a:t>
            </a:r>
          </a:p>
          <a:p>
            <a:r>
              <a:rPr lang="en-US" sz="1800" dirty="0"/>
              <a:t>Some of the frequencies with military radar operations that also overlap with current/potential 5G NR bands are:</a:t>
            </a:r>
          </a:p>
          <a:p>
            <a:pPr lvl="1"/>
            <a:r>
              <a:rPr lang="en-US" dirty="0"/>
              <a:t>420–450 MHz</a:t>
            </a:r>
          </a:p>
          <a:p>
            <a:pPr lvl="1"/>
            <a:r>
              <a:rPr lang="en-US" dirty="0"/>
              <a:t>902–928 MHz</a:t>
            </a:r>
          </a:p>
          <a:p>
            <a:pPr lvl="1"/>
            <a:r>
              <a:rPr lang="en-US" dirty="0"/>
              <a:t>2900–3100 MHz</a:t>
            </a:r>
          </a:p>
          <a:p>
            <a:pPr lvl="1"/>
            <a:r>
              <a:rPr lang="en-US" dirty="0"/>
              <a:t>3100–3650 MHz</a:t>
            </a:r>
          </a:p>
          <a:p>
            <a:pPr lvl="1"/>
            <a:r>
              <a:rPr lang="en-US" dirty="0"/>
              <a:t>5250–5900 MHz</a:t>
            </a:r>
          </a:p>
          <a:p>
            <a:endParaRPr lang="en-US" dirty="0"/>
          </a:p>
        </p:txBody>
      </p:sp>
      <p:pic>
        <p:nvPicPr>
          <p:cNvPr id="6" name="Picture 4" descr="A view of the SPN-43A carrier-controlled approach (CCA) radar antenna  aboard the nuclear-powered aircraft carrier USS ABRAHAM LINCOLN (CVN 72) -  U.S. National Archives Public Domain Image">
            <a:extLst>
              <a:ext uri="{FF2B5EF4-FFF2-40B4-BE49-F238E27FC236}">
                <a16:creationId xmlns:a16="http://schemas.microsoft.com/office/drawing/2014/main" id="{18370BDB-BEDC-E54A-A4D3-61F0E9513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755" y="1554480"/>
            <a:ext cx="4281803" cy="27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035ED94-B4E7-E943-BA85-909CBDC493AA}"/>
              </a:ext>
            </a:extLst>
          </p:cNvPr>
          <p:cNvSpPr txBox="1"/>
          <p:nvPr/>
        </p:nvSpPr>
        <p:spPr>
          <a:xfrm>
            <a:off x="6831755" y="4519403"/>
            <a:ext cx="45293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SPN-43 radar antenna on the USS ABRAHAM LINCOLN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303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214A1-D7EB-924B-814A-3F6CA2244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Interference protection requirements degrade NR QoS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7A43F-4F88-9741-9BB1-19FE351EB0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Limits are usually placed on aggregate in-band and out-of-band interference from NR networks to incumbents.</a:t>
            </a:r>
          </a:p>
          <a:p>
            <a:pPr lvl="1"/>
            <a:r>
              <a:rPr lang="en-US" sz="1800" dirty="0"/>
              <a:t>Power limits reduce NR coverage.</a:t>
            </a:r>
          </a:p>
          <a:p>
            <a:r>
              <a:rPr lang="en-US" sz="1800" dirty="0"/>
              <a:t>Worst case: spectrum administrator orders NR </a:t>
            </a:r>
            <a:r>
              <a:rPr lang="en-US" sz="1800" dirty="0" err="1"/>
              <a:t>gNB</a:t>
            </a:r>
            <a:r>
              <a:rPr lang="en-US" sz="1800" dirty="0"/>
              <a:t> to vacate a frequency channel(s) for purposes of incumbent interference protection.</a:t>
            </a:r>
          </a:p>
          <a:p>
            <a:pPr lvl="1"/>
            <a:r>
              <a:rPr lang="en-US" sz="1800" dirty="0"/>
              <a:t>Cell tear-down, setup on a new channel and redirection of UEs leads to service interruptions and drop in QoS. </a:t>
            </a:r>
          </a:p>
          <a:p>
            <a:r>
              <a:rPr lang="en-US" sz="1800" dirty="0"/>
              <a:t>US CBRS example: If a radar system becomes active in a Dynamic Protection Area (DPA), NR cells with a large interference contribution to an activated DPA may have their spectrum grants suspended and be moved to another operating channel*. </a:t>
            </a:r>
          </a:p>
          <a:p>
            <a:endParaRPr lang="en-US" sz="1800" dirty="0"/>
          </a:p>
          <a:p>
            <a:pPr marL="2286000" lvl="5" indent="0">
              <a:buNone/>
            </a:pPr>
            <a:r>
              <a:rPr lang="en-US" sz="1600" dirty="0"/>
              <a:t>* CBRS Incumbent Protections and Encumbrances Overview WINNF-TR-5003-V1.0.0, 2020.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153964-7612-0040-9B73-C3AB04C64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878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Exploit incumbent signal characteristics for coexistence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40079" y="1554480"/>
            <a:ext cx="9819153" cy="4343400"/>
          </a:xfrm>
        </p:spPr>
        <p:txBody>
          <a:bodyPr>
            <a:normAutofit/>
          </a:bodyPr>
          <a:lstStyle/>
          <a:p>
            <a:r>
              <a:rPr lang="en-US" dirty="0"/>
              <a:t>Radar system pulse repetition rate, EIRP, antenna rotation period etc. can be inferred by </a:t>
            </a:r>
            <a:r>
              <a:rPr lang="en-US" dirty="0" err="1"/>
              <a:t>gNB</a:t>
            </a:r>
            <a:r>
              <a:rPr lang="en-US" dirty="0"/>
              <a:t> or provided by spectrum administrator.</a:t>
            </a:r>
          </a:p>
          <a:p>
            <a:pPr lvl="1"/>
            <a:r>
              <a:rPr lang="en-US" dirty="0"/>
              <a:t>Exploit for improved coexistence and interference protection.</a:t>
            </a:r>
          </a:p>
          <a:p>
            <a:r>
              <a:rPr lang="en-US" dirty="0"/>
              <a:t>Time-domain channel sharing with TWS radar based on NR duty cycle:</a:t>
            </a:r>
          </a:p>
          <a:p>
            <a:pPr lvl="1"/>
            <a:r>
              <a:rPr lang="en-US" sz="1400" dirty="0"/>
              <a:t>ON period when radar is rotated away, OFF otherwise.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CAE69E-F9CC-E947-BA35-569C40B4A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560" y="3604676"/>
            <a:ext cx="2007652" cy="16687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AD0741-CB19-8D4D-BAA7-8889AD93F822}"/>
              </a:ext>
            </a:extLst>
          </p:cNvPr>
          <p:cNvSpPr txBox="1"/>
          <p:nvPr/>
        </p:nvSpPr>
        <p:spPr>
          <a:xfrm>
            <a:off x="1746312" y="5305818"/>
            <a:ext cx="1557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Radar antenna rotation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E195E1-8828-6648-828C-E5B61843813A}"/>
              </a:ext>
            </a:extLst>
          </p:cNvPr>
          <p:cNvCxnSpPr/>
          <p:nvPr/>
        </p:nvCxnSpPr>
        <p:spPr>
          <a:xfrm>
            <a:off x="4737577" y="4994636"/>
            <a:ext cx="5943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5">
            <a:extLst>
              <a:ext uri="{FF2B5EF4-FFF2-40B4-BE49-F238E27FC236}">
                <a16:creationId xmlns:a16="http://schemas.microsoft.com/office/drawing/2014/main" id="{165D3B58-28DD-9245-803D-CA2286A4F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2770" y="4401832"/>
            <a:ext cx="689452" cy="10479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254613B-12C0-7D49-B6A5-3B5BB4721C31}"/>
              </a:ext>
            </a:extLst>
          </p:cNvPr>
          <p:cNvSpPr txBox="1"/>
          <p:nvPr/>
        </p:nvSpPr>
        <p:spPr>
          <a:xfrm>
            <a:off x="3910742" y="5433722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gNB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91AA9A-D6E5-5140-B6BC-63D5D4EF3191}"/>
              </a:ext>
            </a:extLst>
          </p:cNvPr>
          <p:cNvSpPr/>
          <p:nvPr/>
        </p:nvSpPr>
        <p:spPr>
          <a:xfrm>
            <a:off x="4884225" y="3769380"/>
            <a:ext cx="1751163" cy="11650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CD0768-596F-7648-B87B-DCC2FD682DC9}"/>
              </a:ext>
            </a:extLst>
          </p:cNvPr>
          <p:cNvSpPr/>
          <p:nvPr/>
        </p:nvSpPr>
        <p:spPr>
          <a:xfrm>
            <a:off x="5242852" y="4104007"/>
            <a:ext cx="228601" cy="7615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A0F99E-ADD4-2347-A6EA-A0B186083AAC}"/>
              </a:ext>
            </a:extLst>
          </p:cNvPr>
          <p:cNvSpPr/>
          <p:nvPr/>
        </p:nvSpPr>
        <p:spPr>
          <a:xfrm>
            <a:off x="5939120" y="4103034"/>
            <a:ext cx="228601" cy="7615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05964F-0B36-9443-88A5-0316DAEB20CB}"/>
              </a:ext>
            </a:extLst>
          </p:cNvPr>
          <p:cNvSpPr txBox="1"/>
          <p:nvPr/>
        </p:nvSpPr>
        <p:spPr>
          <a:xfrm>
            <a:off x="5494348" y="3454528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0AB10C6-13DE-1649-96FA-99DDEDE0EAF5}"/>
              </a:ext>
            </a:extLst>
          </p:cNvPr>
          <p:cNvCxnSpPr/>
          <p:nvPr/>
        </p:nvCxnSpPr>
        <p:spPr>
          <a:xfrm flipH="1">
            <a:off x="4737577" y="3761462"/>
            <a:ext cx="17253" cy="111908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24E4AD0-A423-D842-B4F3-F68893DC5C66}"/>
              </a:ext>
            </a:extLst>
          </p:cNvPr>
          <p:cNvSpPr txBox="1"/>
          <p:nvPr/>
        </p:nvSpPr>
        <p:spPr>
          <a:xfrm>
            <a:off x="3910742" y="4044005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Frequency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656634-DD4F-D146-9ADA-C9250F874A35}"/>
              </a:ext>
            </a:extLst>
          </p:cNvPr>
          <p:cNvSpPr txBox="1"/>
          <p:nvPr/>
        </p:nvSpPr>
        <p:spPr>
          <a:xfrm>
            <a:off x="10420977" y="5022457"/>
            <a:ext cx="5203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Time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FC1A0A5-A2FD-F545-B86D-9A3A56381A2D}"/>
              </a:ext>
            </a:extLst>
          </p:cNvPr>
          <p:cNvCxnSpPr/>
          <p:nvPr/>
        </p:nvCxnSpPr>
        <p:spPr>
          <a:xfrm>
            <a:off x="4884225" y="5124823"/>
            <a:ext cx="175116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6FF91C9-3451-7C46-A8CE-1F3E765045C0}"/>
              </a:ext>
            </a:extLst>
          </p:cNvPr>
          <p:cNvSpPr txBox="1"/>
          <p:nvPr/>
        </p:nvSpPr>
        <p:spPr>
          <a:xfrm>
            <a:off x="5438186" y="5172747"/>
            <a:ext cx="4303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</a:t>
            </a:r>
            <a:r>
              <a:rPr lang="en-US" sz="1200" baseline="-25000" dirty="0"/>
              <a:t>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3BFC15-935A-9C47-9D57-8746863B3E90}"/>
              </a:ext>
            </a:extLst>
          </p:cNvPr>
          <p:cNvSpPr/>
          <p:nvPr/>
        </p:nvSpPr>
        <p:spPr>
          <a:xfrm>
            <a:off x="6741014" y="3776754"/>
            <a:ext cx="1430946" cy="11650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5764A2A-C6F9-7246-932E-1C019FA123D8}"/>
              </a:ext>
            </a:extLst>
          </p:cNvPr>
          <p:cNvSpPr/>
          <p:nvPr/>
        </p:nvSpPr>
        <p:spPr>
          <a:xfrm>
            <a:off x="8280160" y="3775134"/>
            <a:ext cx="1751163" cy="11650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51A9086-9275-704D-B5E6-335767639E7D}"/>
              </a:ext>
            </a:extLst>
          </p:cNvPr>
          <p:cNvSpPr/>
          <p:nvPr/>
        </p:nvSpPr>
        <p:spPr>
          <a:xfrm>
            <a:off x="8638787" y="4109761"/>
            <a:ext cx="228601" cy="7615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02E328-A0DD-F044-A48C-5CF795E26050}"/>
              </a:ext>
            </a:extLst>
          </p:cNvPr>
          <p:cNvSpPr/>
          <p:nvPr/>
        </p:nvSpPr>
        <p:spPr>
          <a:xfrm>
            <a:off x="9335055" y="4108788"/>
            <a:ext cx="228601" cy="7615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FC6BF32-E819-4646-B87E-2630F596830D}"/>
              </a:ext>
            </a:extLst>
          </p:cNvPr>
          <p:cNvSpPr txBox="1"/>
          <p:nvPr/>
        </p:nvSpPr>
        <p:spPr>
          <a:xfrm>
            <a:off x="8890283" y="3460282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1147F9A-668A-4842-9FA6-98281EF45C26}"/>
              </a:ext>
            </a:extLst>
          </p:cNvPr>
          <p:cNvCxnSpPr/>
          <p:nvPr/>
        </p:nvCxnSpPr>
        <p:spPr>
          <a:xfrm>
            <a:off x="8280160" y="5130577"/>
            <a:ext cx="175116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7736B46-082E-314E-B57A-BAEC39DF7707}"/>
              </a:ext>
            </a:extLst>
          </p:cNvPr>
          <p:cNvSpPr txBox="1"/>
          <p:nvPr/>
        </p:nvSpPr>
        <p:spPr>
          <a:xfrm>
            <a:off x="8980770" y="5161249"/>
            <a:ext cx="4303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</a:t>
            </a:r>
            <a:r>
              <a:rPr lang="en-US" sz="1200" baseline="-25000" dirty="0"/>
              <a:t>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8EEF99-388D-D846-8D7B-B890ABCCE135}"/>
              </a:ext>
            </a:extLst>
          </p:cNvPr>
          <p:cNvSpPr txBox="1"/>
          <p:nvPr/>
        </p:nvSpPr>
        <p:spPr>
          <a:xfrm>
            <a:off x="6437799" y="3410082"/>
            <a:ext cx="2098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OFF/Very low power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BA49D06-6AD5-5E46-86B0-413426F12C2B}"/>
              </a:ext>
            </a:extLst>
          </p:cNvPr>
          <p:cNvCxnSpPr>
            <a:stCxn id="33" idx="0"/>
          </p:cNvCxnSpPr>
          <p:nvPr/>
        </p:nvCxnSpPr>
        <p:spPr>
          <a:xfrm flipH="1" flipV="1">
            <a:off x="6385223" y="4483805"/>
            <a:ext cx="349301" cy="8156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E1CECA06-5097-E241-A88C-2433A4B0B49A}"/>
              </a:ext>
            </a:extLst>
          </p:cNvPr>
          <p:cNvSpPr txBox="1"/>
          <p:nvPr/>
        </p:nvSpPr>
        <p:spPr>
          <a:xfrm>
            <a:off x="6228616" y="5299456"/>
            <a:ext cx="1011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Data/control</a:t>
            </a:r>
            <a:endParaRPr lang="en-US" sz="1200" baseline="-25000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D3AFBAB-DAC2-0C48-92D0-491F34820D48}"/>
              </a:ext>
            </a:extLst>
          </p:cNvPr>
          <p:cNvCxnSpPr/>
          <p:nvPr/>
        </p:nvCxnSpPr>
        <p:spPr>
          <a:xfrm flipV="1">
            <a:off x="6741500" y="5124823"/>
            <a:ext cx="1450556" cy="1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2EAF40B1-E7BC-C14C-A2A0-E5BDFF13B062}"/>
              </a:ext>
            </a:extLst>
          </p:cNvPr>
          <p:cNvSpPr txBox="1"/>
          <p:nvPr/>
        </p:nvSpPr>
        <p:spPr>
          <a:xfrm>
            <a:off x="7411966" y="5155512"/>
            <a:ext cx="4816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</a:t>
            </a:r>
            <a:r>
              <a:rPr lang="en-US" sz="1200" baseline="-25000" dirty="0"/>
              <a:t>OFF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57F63DA-C296-CF48-8108-8E9E7BB6CB40}"/>
              </a:ext>
            </a:extLst>
          </p:cNvPr>
          <p:cNvCxnSpPr/>
          <p:nvPr/>
        </p:nvCxnSpPr>
        <p:spPr>
          <a:xfrm>
            <a:off x="10181508" y="4502507"/>
            <a:ext cx="422031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60AB425-7599-AC42-8F26-EF447D7C94FA}"/>
              </a:ext>
            </a:extLst>
          </p:cNvPr>
          <p:cNvCxnSpPr/>
          <p:nvPr/>
        </p:nvCxnSpPr>
        <p:spPr>
          <a:xfrm flipV="1">
            <a:off x="5121697" y="4636206"/>
            <a:ext cx="210176" cy="764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8A8C3D0-3C39-A644-BC82-CDDE5FBFCBA8}"/>
              </a:ext>
            </a:extLst>
          </p:cNvPr>
          <p:cNvSpPr txBox="1"/>
          <p:nvPr/>
        </p:nvSpPr>
        <p:spPr>
          <a:xfrm>
            <a:off x="4712875" y="5400679"/>
            <a:ext cx="1112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PRB blanking</a:t>
            </a:r>
            <a:endParaRPr lang="en-US" sz="1200" baseline="-25000" dirty="0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28D534B-EC8A-934D-9F36-BD0F56210B16}"/>
              </a:ext>
            </a:extLst>
          </p:cNvPr>
          <p:cNvCxnSpPr/>
          <p:nvPr/>
        </p:nvCxnSpPr>
        <p:spPr>
          <a:xfrm flipV="1">
            <a:off x="5287052" y="4650959"/>
            <a:ext cx="743641" cy="812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DC7895F-6DA7-B542-92F4-8BA22CA7FC0D}"/>
              </a:ext>
            </a:extLst>
          </p:cNvPr>
          <p:cNvSpPr/>
          <p:nvPr/>
        </p:nvSpPr>
        <p:spPr>
          <a:xfrm>
            <a:off x="2891530" y="4270900"/>
            <a:ext cx="509935" cy="914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82AD452D-3328-3741-B45F-338C7528296D}"/>
              </a:ext>
            </a:extLst>
          </p:cNvPr>
          <p:cNvSpPr/>
          <p:nvPr/>
        </p:nvSpPr>
        <p:spPr>
          <a:xfrm>
            <a:off x="1562344" y="4965850"/>
            <a:ext cx="509935" cy="914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23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for Rel-18 NR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Study methods for enhanced channel sharing between NR and incumbent systems based on a combination of one or more of:</a:t>
            </a:r>
          </a:p>
          <a:p>
            <a:pPr lvl="1"/>
            <a:r>
              <a:rPr lang="en-US" sz="1800" dirty="0"/>
              <a:t>Time-domain NR duty cycle</a:t>
            </a:r>
          </a:p>
          <a:p>
            <a:pPr lvl="1"/>
            <a:r>
              <a:rPr lang="en-US" sz="1800" dirty="0"/>
              <a:t>Beamforming that accounts for incumbent beam direction(s)</a:t>
            </a:r>
          </a:p>
          <a:p>
            <a:pPr lvl="1"/>
            <a:r>
              <a:rPr lang="en-US" sz="1800" dirty="0"/>
              <a:t>Other mechanisms in time/frequency/power domain [RAN1]</a:t>
            </a:r>
          </a:p>
          <a:p>
            <a:r>
              <a:rPr lang="en-US" sz="1800" dirty="0"/>
              <a:t>Identify impacts of new coexistence methods on physical-layer procedures, if any [RAN1, RAN2]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C0A73-EE5C-9246-97B4-6AF29FD73F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78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2826348"/>
      </p:ext>
    </p:extLst>
  </p:cSld>
  <p:clrMapOvr>
    <a:masterClrMapping/>
  </p:clrMapOvr>
</p:sld>
</file>

<file path=ppt/theme/theme1.xml><?xml version="1.0" encoding="utf-8"?>
<a:theme xmlns:a="http://schemas.openxmlformats.org/drawingml/2006/main" name="Charter Template B">
  <a:themeElements>
    <a:clrScheme name="Charter Template">
      <a:dk1>
        <a:srgbClr val="323232"/>
      </a:dk1>
      <a:lt1>
        <a:srgbClr val="FFFFFF"/>
      </a:lt1>
      <a:dk2>
        <a:srgbClr val="001B33"/>
      </a:dk2>
      <a:lt2>
        <a:srgbClr val="E3E3E3"/>
      </a:lt2>
      <a:accent1>
        <a:srgbClr val="002F57"/>
      </a:accent1>
      <a:accent2>
        <a:srgbClr val="0099D7"/>
      </a:accent2>
      <a:accent3>
        <a:srgbClr val="009D8B"/>
      </a:accent3>
      <a:accent4>
        <a:srgbClr val="FAA91A"/>
      </a:accent4>
      <a:accent5>
        <a:srgbClr val="96004D"/>
      </a:accent5>
      <a:accent6>
        <a:srgbClr val="530778"/>
      </a:accent6>
      <a:hlink>
        <a:srgbClr val="0099D8"/>
      </a:hlink>
      <a:folHlink>
        <a:srgbClr val="787878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arter_PPT_TemplateB_012420" id="{E4FC1DF9-2D14-1B4F-84DA-55424142EAB0}" vid="{0FED332B-F1BD-1242-BA3C-28FC6C3B27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Charter Template B</Template>
  <TotalTime>81</TotalTime>
  <Words>394</Words>
  <Application>Microsoft Macintosh PowerPoint</Application>
  <PresentationFormat>Widescreen</PresentationFormat>
  <Paragraphs>51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System Font Regular</vt:lpstr>
      <vt:lpstr>Charter Template B</vt:lpstr>
      <vt:lpstr>Coexistence between NR and Incumbents in Rel-18</vt:lpstr>
      <vt:lpstr>Motivation</vt:lpstr>
      <vt:lpstr>Interference protection requirements degrade NR QoS</vt:lpstr>
      <vt:lpstr>Exploit incumbent signal characteristics for coexistence</vt:lpstr>
      <vt:lpstr>Scope for Rel-18 NR Study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Title Lorem Ipsum</dc:title>
  <dc:creator>Microsoft Office User</dc:creator>
  <cp:lastModifiedBy>Microsoft Office User</cp:lastModifiedBy>
  <cp:revision>13</cp:revision>
  <cp:lastPrinted>2018-07-03T13:36:16Z</cp:lastPrinted>
  <dcterms:created xsi:type="dcterms:W3CDTF">2021-06-03T21:17:43Z</dcterms:created>
  <dcterms:modified xsi:type="dcterms:W3CDTF">2021-06-07T00:45:07Z</dcterms:modified>
</cp:coreProperties>
</file>