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6"/>
  </p:notesMasterIdLst>
  <p:sldIdLst>
    <p:sldId id="256" r:id="rId2"/>
    <p:sldId id="270" r:id="rId3"/>
    <p:sldId id="257" r:id="rId4"/>
    <p:sldId id="26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6B7"/>
    <a:srgbClr val="B8B9C0"/>
    <a:srgbClr val="DADBDC"/>
    <a:srgbClr val="EBEBEC"/>
    <a:srgbClr val="808082"/>
    <a:srgbClr val="A4A4A5"/>
    <a:srgbClr val="656568"/>
    <a:srgbClr val="727482"/>
    <a:srgbClr val="434558"/>
    <a:srgbClr val="929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54"/>
    <p:restoredTop sz="94626"/>
  </p:normalViewPr>
  <p:slideViewPr>
    <p:cSldViewPr snapToGrid="0" snapToObjects="1">
      <p:cViewPr varScale="1">
        <p:scale>
          <a:sx n="126" d="100"/>
          <a:sy n="126" d="100"/>
        </p:scale>
        <p:origin x="224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372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7AD08-9274-744F-9B4A-6455EABAF0FF}" type="datetimeFigureOut">
              <a:rPr lang="en-US" smtClean="0"/>
              <a:t>6/7/21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603DA-D522-2F4E-B1C2-F1A6F440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12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79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2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CD54316-B0A6-2A49-AFAC-513C9D497D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0"/>
            <a:ext cx="10543032" cy="4114800"/>
          </a:xfrm>
        </p:spPr>
        <p:txBody>
          <a:bodyPr anchor="b">
            <a:noAutofit/>
          </a:bodyPr>
          <a:lstStyle>
            <a:lvl1pPr algn="l">
              <a:defRPr sz="9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20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F7BF0-7753-D547-B8CD-552D7468ED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7192" y="5458968"/>
            <a:ext cx="20193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345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3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91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2341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4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611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4747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77F4BE5-0C1B-FF47-9CE3-17F842B9617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179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3266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3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70D3DA59-D72A-8F4A-91FF-D2266608E762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731520" y="1554163"/>
            <a:ext cx="10725912" cy="4572000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98352166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8BDC775-DD53-7044-AC1B-64D356A66F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4602996"/>
            <a:ext cx="10543032" cy="1280160"/>
          </a:xfrm>
        </p:spPr>
        <p:txBody>
          <a:bodyPr anchor="b" anchorCtr="0">
            <a:normAutofit/>
          </a:bodyPr>
          <a:lstStyle>
            <a:lvl1pPr>
              <a:defRPr sz="4200" b="0" cap="none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B5CAAD-9BED-704D-BB5E-E61E64EA4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2960" y="594360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14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4863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ragraph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0184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336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51E2F0-878F-324E-B1E3-502A1333FAB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0080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83546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77818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ullet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7336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09139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g 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 sz="2400"/>
            </a:lvl1pPr>
            <a:lvl2pPr>
              <a:spcBef>
                <a:spcPts val="900"/>
              </a:spcBef>
              <a:defRPr sz="24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12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3540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2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DA91DE8-576B-F449-AE6E-524E5A22857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179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4554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851035-9F84-2245-82C1-97669FD30F66}"/>
              </a:ext>
            </a:extLst>
          </p:cNvPr>
          <p:cNvSpPr/>
          <p:nvPr userDrawn="1"/>
        </p:nvSpPr>
        <p:spPr>
          <a:xfrm>
            <a:off x="0" y="6126480"/>
            <a:ext cx="12192000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640081"/>
            <a:ext cx="10908792" cy="914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554480"/>
            <a:ext cx="10908792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" y="6126480"/>
            <a:ext cx="460300" cy="731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8EC29D-4264-D84E-B801-33B970F2D06F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49840" y="6206489"/>
            <a:ext cx="14097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7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06" r:id="rId2"/>
    <p:sldLayoutId id="2147483680" r:id="rId3"/>
    <p:sldLayoutId id="2147483700" r:id="rId4"/>
    <p:sldLayoutId id="2147483701" r:id="rId5"/>
    <p:sldLayoutId id="2147483679" r:id="rId6"/>
    <p:sldLayoutId id="2147483681" r:id="rId7"/>
    <p:sldLayoutId id="2147483699" r:id="rId8"/>
    <p:sldLayoutId id="2147483704" r:id="rId9"/>
    <p:sldLayoutId id="2147483702" r:id="rId10"/>
    <p:sldLayoutId id="2147483703" r:id="rId11"/>
    <p:sldLayoutId id="2147483683" r:id="rId12"/>
    <p:sldLayoutId id="2147483684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20000"/>
        </a:lnSpc>
        <a:spcBef>
          <a:spcPts val="600"/>
        </a:spcBef>
        <a:buFont typeface="System Font Regular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120000"/>
        </a:lnSpc>
        <a:spcBef>
          <a:spcPts val="9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120000"/>
        </a:lnSpc>
        <a:spcBef>
          <a:spcPts val="450"/>
        </a:spcBef>
        <a:buFont typeface="System Font Regular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/>
              <a:t>Further MUSIM Enhancements for Rel-18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1744876"/>
          </a:xfrm>
        </p:spPr>
        <p:txBody>
          <a:bodyPr/>
          <a:lstStyle/>
          <a:p>
            <a:r>
              <a:rPr lang="en-US" b="0" dirty="0"/>
              <a:t>RWS-210208</a:t>
            </a:r>
          </a:p>
          <a:p>
            <a:r>
              <a:rPr lang="en-US" b="0" dirty="0"/>
              <a:t>Rel-18 Workshop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8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FFC7A8-26F0-E340-A8D0-6EB0644FB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2DC3BA-CC39-704E-924E-8C54EC60E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54479"/>
            <a:ext cx="10483032" cy="40097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Rel-17 Multi-SIM WI has primarily focused on Single-RX and/or Single-TX UEs:</a:t>
            </a:r>
          </a:p>
          <a:p>
            <a:pPr lvl="1" hangingPunct="0">
              <a:lnSpc>
                <a:spcPct val="100000"/>
              </a:lnSpc>
              <a:spcBef>
                <a:spcPts val="300"/>
              </a:spcBef>
            </a:pPr>
            <a:r>
              <a:rPr lang="en-GB" dirty="0"/>
              <a:t>Paging reception collision for IDLE/INACTIVE UEs (Single-Rx/Single-Tx)</a:t>
            </a:r>
            <a:r>
              <a:rPr lang="en-US" dirty="0"/>
              <a:t> </a:t>
            </a:r>
            <a:endParaRPr lang="en-US" sz="2000" dirty="0"/>
          </a:p>
          <a:p>
            <a:pPr lvl="1" fontAlgn="base" hangingPunct="0">
              <a:lnSpc>
                <a:spcPct val="100000"/>
              </a:lnSpc>
              <a:spcBef>
                <a:spcPts val="300"/>
              </a:spcBef>
            </a:pPr>
            <a:r>
              <a:rPr lang="en-GB" dirty="0"/>
              <a:t>Network switching (Single-Rx/Single-Tx, Dual-Rx/Single-Tx)</a:t>
            </a:r>
            <a:r>
              <a:rPr lang="en-US" dirty="0"/>
              <a:t> </a:t>
            </a:r>
            <a:endParaRPr lang="en-US" sz="3800" dirty="0"/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The objectives of R17 MUSIM WIs address the minimum requirement for multi-SIM operation, which were mostly defined for single-RX/TX UEs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More enhancements for double-RX/TX were held off due to time restrictions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For instance, double-RX/TX UEs are capable of preserving/establishing RRC-Connected in Network A and Network B simultaneously and without any scheduling interruption, if procedures for partitioning UE resources are available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In Rel-17 Multi-SIM WI, scheduling gaps are used to address network switching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Scheduling gaps are now used for various tasks e.g. cell (re)selection, location determination etc., and it is possible that the gaps overlap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RAN should address possible overlapping scheduling gaps</a:t>
            </a:r>
          </a:p>
        </p:txBody>
      </p:sp>
    </p:spTree>
    <p:extLst>
      <p:ext uri="{BB962C8B-B14F-4D97-AF65-F5344CB8AC3E}">
        <p14:creationId xmlns:p14="http://schemas.microsoft.com/office/powerpoint/2010/main" val="200230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Multi-SIM Enhancements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Study methods that enable resource partitioning of a multi-SIM UE to gracefully tune away to Network B without (scheduling) interruption in Network A [RAN2]</a:t>
            </a:r>
          </a:p>
          <a:p>
            <a:pPr lvl="1"/>
            <a:r>
              <a:rPr lang="en-GB" sz="1800" dirty="0"/>
              <a:t>Applicable UE architecture: Dual-Rx/Dual-Tx</a:t>
            </a:r>
            <a:r>
              <a:rPr lang="en-US" sz="1800" dirty="0"/>
              <a:t> </a:t>
            </a:r>
            <a:endParaRPr lang="en-US" sz="4400" dirty="0"/>
          </a:p>
          <a:p>
            <a:endParaRPr lang="en-US" sz="1800" dirty="0"/>
          </a:p>
          <a:p>
            <a:r>
              <a:rPr lang="en-US" sz="1800" dirty="0"/>
              <a:t>Study methods to handle </a:t>
            </a:r>
            <a:r>
              <a:rPr lang="en-US" sz="1800"/>
              <a:t>scheduling gaps </a:t>
            </a:r>
            <a:r>
              <a:rPr lang="en-US" sz="1800" dirty="0"/>
              <a:t>for multi-SIM network switching possibly overlapping with scheduling gaps for other tasks [RAN2, RAN4] </a:t>
            </a:r>
          </a:p>
          <a:p>
            <a:pPr lvl="1"/>
            <a:r>
              <a:rPr lang="en-GB" sz="1800" dirty="0"/>
              <a:t>Applicable UE architecture: Single-Rx/Single-Tx, Dual-Rx/Single-Tx</a:t>
            </a:r>
            <a:r>
              <a:rPr lang="en-US" sz="1800" dirty="0"/>
              <a:t> </a:t>
            </a:r>
            <a:endParaRPr lang="en-US" sz="44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7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2826348"/>
      </p:ext>
    </p:extLst>
  </p:cSld>
  <p:clrMapOvr>
    <a:masterClrMapping/>
  </p:clrMapOvr>
</p:sld>
</file>

<file path=ppt/theme/theme1.xml><?xml version="1.0" encoding="utf-8"?>
<a:theme xmlns:a="http://schemas.openxmlformats.org/drawingml/2006/main" name="Charter Template B">
  <a:themeElements>
    <a:clrScheme name="Charter Template">
      <a:dk1>
        <a:srgbClr val="323232"/>
      </a:dk1>
      <a:lt1>
        <a:srgbClr val="FFFFFF"/>
      </a:lt1>
      <a:dk2>
        <a:srgbClr val="001B33"/>
      </a:dk2>
      <a:lt2>
        <a:srgbClr val="E3E3E3"/>
      </a:lt2>
      <a:accent1>
        <a:srgbClr val="002F57"/>
      </a:accent1>
      <a:accent2>
        <a:srgbClr val="0099D7"/>
      </a:accent2>
      <a:accent3>
        <a:srgbClr val="009D8B"/>
      </a:accent3>
      <a:accent4>
        <a:srgbClr val="FAA91A"/>
      </a:accent4>
      <a:accent5>
        <a:srgbClr val="96004D"/>
      </a:accent5>
      <a:accent6>
        <a:srgbClr val="530778"/>
      </a:accent6>
      <a:hlink>
        <a:srgbClr val="0099D8"/>
      </a:hlink>
      <a:folHlink>
        <a:srgbClr val="787878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rter_PPT_TemplateB_012420" id="{E4FC1DF9-2D14-1B4F-84DA-55424142EAB0}" vid="{0FED332B-F1BD-1242-BA3C-28FC6C3B27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Charter Template B</Template>
  <TotalTime>380</TotalTime>
  <Words>245</Words>
  <Application>Microsoft Macintosh PowerPoint</Application>
  <PresentationFormat>Widescreen</PresentationFormat>
  <Paragraphs>23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System Font Regular</vt:lpstr>
      <vt:lpstr>Charter Template B</vt:lpstr>
      <vt:lpstr>Further MUSIM Enhancements for Rel-18</vt:lpstr>
      <vt:lpstr>Motivation</vt:lpstr>
      <vt:lpstr>Possible Multi-SIM Enhancements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Title Lorem Ipsum</dc:title>
  <dc:creator>Microsoft Office User</dc:creator>
  <cp:lastModifiedBy>Microsoft Office User</cp:lastModifiedBy>
  <cp:revision>34</cp:revision>
  <cp:lastPrinted>2018-07-03T13:36:16Z</cp:lastPrinted>
  <dcterms:created xsi:type="dcterms:W3CDTF">2021-06-03T21:17:43Z</dcterms:created>
  <dcterms:modified xsi:type="dcterms:W3CDTF">2021-06-07T21:51:38Z</dcterms:modified>
</cp:coreProperties>
</file>