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7"/>
  </p:notesMasterIdLst>
  <p:sldIdLst>
    <p:sldId id="256" r:id="rId2"/>
    <p:sldId id="274" r:id="rId3"/>
    <p:sldId id="277" r:id="rId4"/>
    <p:sldId id="275" r:id="rId5"/>
    <p:sldId id="26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69" d="100"/>
          <a:sy n="69" d="100"/>
        </p:scale>
        <p:origin x="630" y="7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9EC873-0CC3-4FBA-A9C6-83128895EDAC}" type="datetimeFigureOut">
              <a:rPr lang="en-US" smtClean="0"/>
              <a:t>6/7/2021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10B11D-9607-4E76-A959-B43D33330E98}" type="slidenum">
              <a:rPr lang="en-US" smtClean="0"/>
              <a:t>‹#›</a:t>
            </a:fld>
            <a:endParaRPr lang="en-US"/>
          </a:p>
        </p:txBody>
      </p:sp>
    </p:spTree>
    <p:extLst>
      <p:ext uri="{BB962C8B-B14F-4D97-AF65-F5344CB8AC3E}">
        <p14:creationId xmlns:p14="http://schemas.microsoft.com/office/powerpoint/2010/main" val="1749074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12" name="Text Placeholder 10"/>
          <p:cNvSpPr>
            <a:spLocks noGrp="1"/>
          </p:cNvSpPr>
          <p:nvPr>
            <p:ph type="body" sz="quarter" idx="14" hasCustomPrompt="1"/>
          </p:nvPr>
        </p:nvSpPr>
        <p:spPr>
          <a:xfrm>
            <a:off x="304800" y="38862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1400" b="0" kern="1200" dirty="0" smtClean="0">
                <a:solidFill>
                  <a:schemeClr val="tx1"/>
                </a:solidFill>
                <a:latin typeface="Helvetica Neue"/>
                <a:ea typeface="+mj-ea"/>
                <a:cs typeface="+mj-cs"/>
              </a:defRPr>
            </a:lvl1pPr>
          </a:lstStyle>
          <a:p>
            <a:r>
              <a:rPr lang="en-GB" dirty="0">
                <a:latin typeface="Helvetica Neue Light"/>
                <a:cs typeface="Helvetica Neue Light"/>
              </a:rPr>
              <a:t>Presenter  |  Date</a:t>
            </a:r>
          </a:p>
        </p:txBody>
      </p:sp>
      <p:sp>
        <p:nvSpPr>
          <p:cNvPr id="8" name="Text Placeholder 2"/>
          <p:cNvSpPr>
            <a:spLocks noGrp="1"/>
          </p:cNvSpPr>
          <p:nvPr>
            <p:ph type="body" sz="quarter" idx="15" hasCustomPrompt="1"/>
          </p:nvPr>
        </p:nvSpPr>
        <p:spPr>
          <a:xfrm>
            <a:off x="318448" y="2590800"/>
            <a:ext cx="10654352" cy="609600"/>
          </a:xfrm>
        </p:spPr>
        <p:txBody>
          <a:bodyPr>
            <a:normAutofit/>
          </a:bodyPr>
          <a:lstStyle>
            <a:lvl1pPr marL="0" indent="0">
              <a:buNone/>
              <a:defRPr sz="2800" b="1" baseline="0"/>
            </a:lvl1pPr>
          </a:lstStyle>
          <a:p>
            <a:pPr lvl="0"/>
            <a:r>
              <a:rPr lang="en-US" sz="2800" b="1" dirty="0"/>
              <a:t>Presentation Title</a:t>
            </a:r>
            <a:endParaRPr lang="en-US" dirty="0"/>
          </a:p>
        </p:txBody>
      </p:sp>
      <p:sp>
        <p:nvSpPr>
          <p:cNvPr id="9" name="Text Placeholder 2"/>
          <p:cNvSpPr>
            <a:spLocks noGrp="1"/>
          </p:cNvSpPr>
          <p:nvPr>
            <p:ph type="body" sz="quarter" idx="16" hasCustomPrompt="1"/>
          </p:nvPr>
        </p:nvSpPr>
        <p:spPr>
          <a:xfrm>
            <a:off x="304800" y="3200400"/>
            <a:ext cx="10654352" cy="609600"/>
          </a:xfrm>
        </p:spPr>
        <p:txBody>
          <a:bodyPr>
            <a:normAutofit/>
          </a:bodyPr>
          <a:lstStyle>
            <a:lvl1pPr marL="0" indent="0">
              <a:buNone/>
              <a:defRPr sz="2800" b="0" baseline="0"/>
            </a:lvl1pPr>
          </a:lstStyle>
          <a:p>
            <a:pPr lvl="0"/>
            <a:r>
              <a:rPr lang="en-US" b="0" dirty="0"/>
              <a:t>Descriptive Subtitle</a:t>
            </a:r>
            <a:endParaRPr lang="en-US" dirty="0"/>
          </a:p>
        </p:txBody>
      </p:sp>
      <p:sp>
        <p:nvSpPr>
          <p:cNvPr id="10" name="Text Placeholder 3"/>
          <p:cNvSpPr>
            <a:spLocks noGrp="1"/>
          </p:cNvSpPr>
          <p:nvPr>
            <p:ph type="body" sz="quarter" idx="17" hasCustomPrompt="1"/>
          </p:nvPr>
        </p:nvSpPr>
        <p:spPr>
          <a:xfrm>
            <a:off x="304801" y="5867400"/>
            <a:ext cx="10706100" cy="457200"/>
          </a:xfrm>
        </p:spPr>
        <p:txBody>
          <a:bodyPr>
            <a:normAutofit/>
          </a:bodyPr>
          <a:lstStyle>
            <a:lvl1pPr marL="0" indent="0">
              <a:buNone/>
              <a:defRPr sz="1100"/>
            </a:lvl1pPr>
          </a:lstStyle>
          <a:p>
            <a:pPr lvl="0"/>
            <a:r>
              <a:rPr lang="en-GB" sz="1100" dirty="0">
                <a:solidFill>
                  <a:schemeClr val="bg1">
                    <a:lumMod val="65000"/>
                  </a:schemeClr>
                </a:solidFill>
                <a:latin typeface="+mn-lt"/>
                <a:cs typeface="Helvetica Neue Light"/>
              </a:rPr>
              <a:t>A full screen image that covers the entire slide and is relevant to the subject of the presentation can be used for external presentations.</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11" name="Text Placeholder 10"/>
          <p:cNvSpPr>
            <a:spLocks noGrp="1"/>
          </p:cNvSpPr>
          <p:nvPr>
            <p:ph type="body" sz="quarter" idx="13" hasCustomPrompt="1"/>
          </p:nvPr>
        </p:nvSpPr>
        <p:spPr>
          <a:xfrm>
            <a:off x="304800" y="29718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2800" b="0" kern="1200" dirty="0" smtClean="0">
                <a:solidFill>
                  <a:schemeClr val="tx1"/>
                </a:solidFill>
                <a:latin typeface="Helvetica Neue"/>
                <a:ea typeface="+mj-ea"/>
                <a:cs typeface="+mj-cs"/>
              </a:defRPr>
            </a:lvl1pPr>
          </a:lstStyle>
          <a:p>
            <a:pPr lvl="0"/>
            <a:r>
              <a:rPr lang="en-GB" sz="2100" b="1" dirty="0">
                <a:latin typeface="Helvetica Neue"/>
                <a:cs typeface="Helvetica Neue"/>
              </a:rPr>
              <a:t>Divider slide title.</a:t>
            </a:r>
            <a:endParaRPr lang="en-US" dirty="0"/>
          </a:p>
        </p:txBody>
      </p:sp>
      <p:sp>
        <p:nvSpPr>
          <p:cNvPr id="12" name="Text Placeholder 10"/>
          <p:cNvSpPr>
            <a:spLocks noGrp="1"/>
          </p:cNvSpPr>
          <p:nvPr>
            <p:ph type="body" sz="quarter" idx="14" hasCustomPrompt="1"/>
          </p:nvPr>
        </p:nvSpPr>
        <p:spPr>
          <a:xfrm>
            <a:off x="304800" y="34290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1400" b="0" kern="1200" dirty="0" smtClean="0">
                <a:solidFill>
                  <a:schemeClr val="tx1"/>
                </a:solidFill>
                <a:latin typeface="Helvetica Neue"/>
                <a:ea typeface="+mj-ea"/>
                <a:cs typeface="+mj-cs"/>
              </a:defRPr>
            </a:lvl1pPr>
          </a:lstStyle>
          <a:p>
            <a:r>
              <a:rPr lang="en-GB" sz="2100" dirty="0">
                <a:latin typeface="Helvetica Neue"/>
                <a:cs typeface="Helvetica Neue Light"/>
              </a:rPr>
              <a:t>Second line.</a:t>
            </a:r>
            <a:endParaRPr lang="en-GB" dirty="0">
              <a:latin typeface="Helvetica Neue Light"/>
              <a:cs typeface="Helvetica Neue Light"/>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7600" y="176889"/>
            <a:ext cx="685197" cy="65200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9" name="Footer Placeholder 4"/>
          <p:cNvSpPr>
            <a:spLocks noGrp="1"/>
          </p:cNvSpPr>
          <p:nvPr>
            <p:ph type="ftr" sz="quarter" idx="12"/>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Tex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13" name="Text Placeholder 12"/>
          <p:cNvSpPr>
            <a:spLocks noGrp="1"/>
          </p:cNvSpPr>
          <p:nvPr>
            <p:ph type="body" sz="quarter" idx="12"/>
          </p:nvPr>
        </p:nvSpPr>
        <p:spPr>
          <a:xfrm>
            <a:off x="304800" y="1066800"/>
            <a:ext cx="11582400" cy="5181600"/>
          </a:xfrm>
        </p:spPr>
        <p:txBody>
          <a:bodyPr>
            <a:normAutofit/>
          </a:bodyPr>
          <a:lstStyle>
            <a:lvl1pPr>
              <a:buFont typeface="+mj-lt"/>
              <a:buAutoNum type="arabicPeriod"/>
              <a:defRPr sz="1100">
                <a:latin typeface="Helvetica Neue"/>
              </a:defRPr>
            </a:lvl1pPr>
            <a:lvl2pPr>
              <a:defRPr sz="1100">
                <a:latin typeface="Helvetica Neue"/>
              </a:defRPr>
            </a:lvl2pPr>
            <a:lvl3pPr>
              <a:defRPr sz="1100">
                <a:latin typeface="Helvetica Neue"/>
              </a:defRPr>
            </a:lvl3pPr>
            <a:lvl4pPr>
              <a:defRPr sz="1100">
                <a:latin typeface="Helvetica Neue"/>
              </a:defRPr>
            </a:lvl4pPr>
            <a:lvl5pPr>
              <a:defRPr sz="1100">
                <a:latin typeface="Helvetica Neu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4"/>
          <p:cNvSpPr>
            <a:spLocks noGrp="1"/>
          </p:cNvSpPr>
          <p:nvPr>
            <p:ph type="ftr" sz="quarter" idx="13"/>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side by side text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55880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p:cNvSpPr>
            <a:spLocks noGrp="1"/>
          </p:cNvSpPr>
          <p:nvPr>
            <p:ph type="body" sz="quarter" idx="13"/>
          </p:nvPr>
        </p:nvSpPr>
        <p:spPr>
          <a:xfrm>
            <a:off x="6299200" y="1143000"/>
            <a:ext cx="54864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700036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with Char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55880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4" name="Chart Placeholder 3"/>
          <p:cNvSpPr>
            <a:spLocks noGrp="1"/>
          </p:cNvSpPr>
          <p:nvPr>
            <p:ph type="chart" sz="quarter" idx="15"/>
          </p:nvPr>
        </p:nvSpPr>
        <p:spPr>
          <a:xfrm>
            <a:off x="6400800" y="1143000"/>
            <a:ext cx="5384800" cy="5105400"/>
          </a:xfrm>
        </p:spPr>
        <p:txBody>
          <a:bodyPr>
            <a:normAutofit/>
          </a:bodyPr>
          <a:lstStyle>
            <a:lvl1pPr>
              <a:defRPr sz="1000"/>
            </a:lvl1pPr>
          </a:lstStyle>
          <a:p>
            <a:r>
              <a:rPr lang="en-US"/>
              <a:t>Click icon to add chart</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3977157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with Image">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43688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5" name="Picture Placeholder 4"/>
          <p:cNvSpPr>
            <a:spLocks noGrp="1"/>
          </p:cNvSpPr>
          <p:nvPr>
            <p:ph type="pic" sz="quarter" idx="15"/>
          </p:nvPr>
        </p:nvSpPr>
        <p:spPr>
          <a:xfrm>
            <a:off x="5080000" y="1143000"/>
            <a:ext cx="6705600" cy="5105400"/>
          </a:xfrm>
        </p:spPr>
        <p:txBody>
          <a:bodyPr>
            <a:normAutofit/>
          </a:bodyPr>
          <a:lstStyle>
            <a:lvl1pPr>
              <a:defRPr sz="1400"/>
            </a:lvl1pPr>
          </a:lstStyle>
          <a:p>
            <a:r>
              <a:rPr lang="en-US"/>
              <a:t>Click icon to add picture</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980122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5" name="Picture Placeholder 4"/>
          <p:cNvSpPr>
            <a:spLocks noGrp="1"/>
          </p:cNvSpPr>
          <p:nvPr>
            <p:ph type="pic" sz="quarter" idx="15"/>
          </p:nvPr>
        </p:nvSpPr>
        <p:spPr>
          <a:xfrm>
            <a:off x="406400" y="990600"/>
            <a:ext cx="11379200" cy="5257800"/>
          </a:xfrm>
        </p:spPr>
        <p:txBody>
          <a:bodyPr>
            <a:normAutofit/>
          </a:bodyPr>
          <a:lstStyle>
            <a:lvl1pPr>
              <a:defRPr sz="1400"/>
            </a:lvl1pPr>
          </a:lstStyle>
          <a:p>
            <a:r>
              <a:rPr lang="en-US"/>
              <a:t>Click icon to add picture</a:t>
            </a:r>
          </a:p>
        </p:txBody>
      </p:sp>
    </p:spTree>
    <p:extLst>
      <p:ext uri="{BB962C8B-B14F-4D97-AF65-F5344CB8AC3E}">
        <p14:creationId xmlns:p14="http://schemas.microsoft.com/office/powerpoint/2010/main" val="1077003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914400" y="3124200"/>
            <a:ext cx="4165600" cy="533400"/>
          </a:xfrm>
        </p:spPr>
        <p:txBody>
          <a:bodyPr>
            <a:normAutofit/>
          </a:bodyPr>
          <a:lstStyle>
            <a:lvl1pPr marL="0" indent="0">
              <a:buNone/>
              <a:defRPr sz="2800" b="1" baseline="0">
                <a:latin typeface="Helvetica Neue"/>
              </a:defRPr>
            </a:lvl1pPr>
          </a:lstStyle>
          <a:p>
            <a:pPr lvl="0"/>
            <a:r>
              <a:rPr lang="en-US" sz="2800" b="1" dirty="0">
                <a:latin typeface="Helvetica Neue"/>
              </a:rPr>
              <a:t>Thank You.</a:t>
            </a:r>
            <a:endParaRPr lang="en-US" dirty="0"/>
          </a:p>
        </p:txBody>
      </p:sp>
      <p:sp>
        <p:nvSpPr>
          <p:cNvPr id="6" name="Text Placeholder 3"/>
          <p:cNvSpPr>
            <a:spLocks noGrp="1"/>
          </p:cNvSpPr>
          <p:nvPr>
            <p:ph type="body" sz="quarter" idx="12" hasCustomPrompt="1"/>
          </p:nvPr>
        </p:nvSpPr>
        <p:spPr>
          <a:xfrm>
            <a:off x="0" y="6458169"/>
            <a:ext cx="11011275" cy="228600"/>
          </a:xfrm>
        </p:spPr>
        <p:txBody>
          <a:bodyPr>
            <a:normAutofit/>
          </a:bodyPr>
          <a:lstStyle>
            <a:lvl1pPr marL="0" indent="0">
              <a:buNone/>
              <a:defRPr sz="700"/>
            </a:lvl1pPr>
          </a:lstStyle>
          <a:p>
            <a:pPr lvl="0"/>
            <a:r>
              <a:rPr lang="en-IN" dirty="0"/>
              <a:t>Legal text regarding copyrights, licensing and idea owning as well as any other relevant information needed to ensure intellectual property of this presentation and the contents herein go in these lines.</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7600" y="176889"/>
            <a:ext cx="685197" cy="6520099"/>
          </a:xfrm>
          <a:prstGeom prst="rect">
            <a:avLst/>
          </a:prstGeom>
        </p:spPr>
      </p:pic>
    </p:spTree>
    <p:extLst>
      <p:ext uri="{BB962C8B-B14F-4D97-AF65-F5344CB8AC3E}">
        <p14:creationId xmlns:p14="http://schemas.microsoft.com/office/powerpoint/2010/main" val="1262813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Confidential  |  DD.MM.YY  |  version #</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A94BC8-5033-4C8B-8434-02718827CC8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74" r:id="rId4"/>
    <p:sldLayoutId id="2147483675" r:id="rId5"/>
    <p:sldLayoutId id="2147483676" r:id="rId6"/>
    <p:sldLayoutId id="2147483677" r:id="rId7"/>
    <p:sldLayoutId id="2147483678" r:id="rId8"/>
    <p:sldLayoutId id="2147483679" r:id="rId9"/>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26AAD7-7454-4B36-A3F7-76139D6534A0}"/>
              </a:ext>
            </a:extLst>
          </p:cNvPr>
          <p:cNvPicPr>
            <a:picLocks noChangeAspect="1"/>
          </p:cNvPicPr>
          <p:nvPr/>
        </p:nvPicPr>
        <p:blipFill>
          <a:blip r:embed="rId2"/>
          <a:stretch>
            <a:fillRect/>
          </a:stretch>
        </p:blipFill>
        <p:spPr>
          <a:xfrm>
            <a:off x="-76200" y="0"/>
            <a:ext cx="12268200" cy="6857605"/>
          </a:xfrm>
          <a:prstGeom prst="rect">
            <a:avLst/>
          </a:prstGeom>
        </p:spPr>
      </p:pic>
      <p:sp>
        <p:nvSpPr>
          <p:cNvPr id="2" name="Footer Placeholder 1"/>
          <p:cNvSpPr>
            <a:spLocks noGrp="1"/>
          </p:cNvSpPr>
          <p:nvPr>
            <p:ph type="ftr" sz="quarter" idx="11"/>
          </p:nvPr>
        </p:nvSpPr>
        <p:spPr/>
        <p:txBody>
          <a:bodyPr/>
          <a:lstStyle/>
          <a:p>
            <a:r>
              <a:rPr lang="en-GB">
                <a:solidFill>
                  <a:schemeClr val="tx1"/>
                </a:solidFill>
                <a:cs typeface="Helvetica Neue Light"/>
              </a:rPr>
              <a:t>Confidential  |  DD.MM.YY  |  version #</a:t>
            </a:r>
            <a:endParaRPr lang="en-US" dirty="0"/>
          </a:p>
        </p:txBody>
      </p:sp>
      <p:sp>
        <p:nvSpPr>
          <p:cNvPr id="3" name="Text Placeholder 2"/>
          <p:cNvSpPr>
            <a:spLocks noGrp="1"/>
          </p:cNvSpPr>
          <p:nvPr>
            <p:ph type="body" sz="quarter" idx="14"/>
          </p:nvPr>
        </p:nvSpPr>
        <p:spPr>
          <a:xfrm>
            <a:off x="304800" y="4267200"/>
            <a:ext cx="10668000" cy="457200"/>
          </a:xfrm>
        </p:spPr>
        <p:txBody>
          <a:bodyPr/>
          <a:lstStyle/>
          <a:p>
            <a:r>
              <a:rPr lang="en-US" dirty="0">
                <a:solidFill>
                  <a:schemeClr val="bg1"/>
                </a:solidFill>
              </a:rPr>
              <a:t>7</a:t>
            </a:r>
            <a:r>
              <a:rPr lang="en-US" baseline="30000" dirty="0">
                <a:solidFill>
                  <a:schemeClr val="bg1"/>
                </a:solidFill>
              </a:rPr>
              <a:t>th</a:t>
            </a:r>
            <a:r>
              <a:rPr lang="en-US" dirty="0">
                <a:solidFill>
                  <a:schemeClr val="bg1"/>
                </a:solidFill>
              </a:rPr>
              <a:t> April 2020</a:t>
            </a:r>
          </a:p>
        </p:txBody>
      </p:sp>
      <p:sp>
        <p:nvSpPr>
          <p:cNvPr id="11" name="Shape 2743">
            <a:extLst>
              <a:ext uri="{FF2B5EF4-FFF2-40B4-BE49-F238E27FC236}">
                <a16:creationId xmlns:a16="http://schemas.microsoft.com/office/drawing/2014/main" id="{E97787D3-C328-4A20-982E-567CE58DA752}"/>
              </a:ext>
            </a:extLst>
          </p:cNvPr>
          <p:cNvSpPr/>
          <p:nvPr/>
        </p:nvSpPr>
        <p:spPr>
          <a:xfrm>
            <a:off x="-76200" y="-53583"/>
            <a:ext cx="12192000" cy="6911188"/>
          </a:xfrm>
          <a:prstGeom prst="rect">
            <a:avLst/>
          </a:prstGeom>
          <a:gradFill>
            <a:gsLst>
              <a:gs pos="0">
                <a:srgbClr val="000000">
                  <a:alpha val="44000"/>
                </a:srgbClr>
              </a:gs>
              <a:gs pos="100000">
                <a:srgbClr val="000000">
                  <a:alpha val="88000"/>
                </a:srgbClr>
              </a:gs>
            </a:gsLst>
            <a:path path="circle">
              <a:fillToRect l="37721" t="-19636" r="62278" b="119636"/>
            </a:path>
          </a:gradFill>
          <a:ln w="12700">
            <a:miter lim="400000"/>
          </a:ln>
        </p:spPr>
        <p:txBody>
          <a:bodyPr lIns="35716" tIns="35716" rIns="35716" bIns="35716" anchor="ctr"/>
          <a:lstStyle/>
          <a:p>
            <a:pPr algn="ctr">
              <a:defRPr>
                <a:solidFill>
                  <a:srgbClr val="FFFFFF"/>
                </a:solidFill>
                <a:latin typeface="Montserrat Light"/>
                <a:ea typeface="Montserrat Light"/>
                <a:cs typeface="Montserrat Light"/>
                <a:sym typeface="Montserrat Light"/>
              </a:defRPr>
            </a:pPr>
            <a:endParaRPr/>
          </a:p>
        </p:txBody>
      </p:sp>
      <p:sp>
        <p:nvSpPr>
          <p:cNvPr id="4" name="Text Placeholder 3"/>
          <p:cNvSpPr>
            <a:spLocks noGrp="1"/>
          </p:cNvSpPr>
          <p:nvPr>
            <p:ph type="body" sz="quarter" idx="15"/>
          </p:nvPr>
        </p:nvSpPr>
        <p:spPr>
          <a:xfrm>
            <a:off x="201305" y="4267200"/>
            <a:ext cx="10654352" cy="609600"/>
          </a:xfrm>
        </p:spPr>
        <p:txBody>
          <a:bodyPr>
            <a:noAutofit/>
          </a:bodyPr>
          <a:lstStyle/>
          <a:p>
            <a:r>
              <a:rPr lang="en-US" sz="4800" dirty="0" err="1">
                <a:solidFill>
                  <a:schemeClr val="bg1"/>
                </a:solidFill>
              </a:rPr>
              <a:t>Jio</a:t>
            </a:r>
            <a:r>
              <a:rPr lang="en-US" sz="4800" dirty="0">
                <a:solidFill>
                  <a:schemeClr val="bg1"/>
                </a:solidFill>
              </a:rPr>
              <a:t> Views for 3GPP Release 18</a:t>
            </a:r>
          </a:p>
        </p:txBody>
      </p:sp>
      <p:sp>
        <p:nvSpPr>
          <p:cNvPr id="5" name="Text Placeholder 4"/>
          <p:cNvSpPr>
            <a:spLocks noGrp="1"/>
          </p:cNvSpPr>
          <p:nvPr>
            <p:ph type="body" sz="quarter" idx="16"/>
          </p:nvPr>
        </p:nvSpPr>
        <p:spPr>
          <a:xfrm>
            <a:off x="187657" y="5334000"/>
            <a:ext cx="10654352" cy="609600"/>
          </a:xfrm>
        </p:spPr>
        <p:txBody>
          <a:bodyPr/>
          <a:lstStyle/>
          <a:p>
            <a:r>
              <a:rPr lang="en-US" dirty="0">
                <a:solidFill>
                  <a:schemeClr val="bg1"/>
                </a:solidFill>
              </a:rPr>
              <a:t>Defining Machine Emergency for Release 18</a:t>
            </a:r>
          </a:p>
        </p:txBody>
      </p:sp>
      <p:pic>
        <p:nvPicPr>
          <p:cNvPr id="8" name="Picture 7">
            <a:extLst>
              <a:ext uri="{FF2B5EF4-FFF2-40B4-BE49-F238E27FC236}">
                <a16:creationId xmlns:a16="http://schemas.microsoft.com/office/drawing/2014/main" id="{C3F775E7-5040-4937-8C1A-20DBC19EA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7600" y="76200"/>
            <a:ext cx="762000" cy="6569076"/>
          </a:xfrm>
          <a:prstGeom prst="rect">
            <a:avLst/>
          </a:prstGeom>
        </p:spPr>
      </p:pic>
    </p:spTree>
    <p:extLst>
      <p:ext uri="{BB962C8B-B14F-4D97-AF65-F5344CB8AC3E}">
        <p14:creationId xmlns:p14="http://schemas.microsoft.com/office/powerpoint/2010/main" val="211865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6400" y="76199"/>
            <a:ext cx="10769600" cy="515229"/>
          </a:xfrm>
        </p:spPr>
        <p:txBody>
          <a:bodyPr>
            <a:noAutofit/>
          </a:bodyPr>
          <a:lstStyle/>
          <a:p>
            <a:r>
              <a:rPr lang="en-US" sz="2800" dirty="0"/>
              <a:t>Defining Machine Emergency - </a:t>
            </a:r>
            <a:r>
              <a:rPr lang="en-US" sz="2800" dirty="0" err="1"/>
              <a:t>IIoT</a:t>
            </a:r>
            <a:r>
              <a:rPr lang="en-US" sz="2800" dirty="0"/>
              <a:t> Emergency</a:t>
            </a:r>
          </a:p>
        </p:txBody>
      </p:sp>
      <p:sp>
        <p:nvSpPr>
          <p:cNvPr id="4" name="TextBox 3">
            <a:extLst>
              <a:ext uri="{FF2B5EF4-FFF2-40B4-BE49-F238E27FC236}">
                <a16:creationId xmlns:a16="http://schemas.microsoft.com/office/drawing/2014/main" id="{F6693D2C-D087-4F7C-A171-2EC5AF0DC38F}"/>
              </a:ext>
            </a:extLst>
          </p:cNvPr>
          <p:cNvSpPr txBox="1"/>
          <p:nvPr/>
        </p:nvSpPr>
        <p:spPr>
          <a:xfrm>
            <a:off x="1447800" y="2664023"/>
            <a:ext cx="1225528" cy="307777"/>
          </a:xfrm>
          <a:prstGeom prst="rect">
            <a:avLst/>
          </a:prstGeom>
          <a:noFill/>
        </p:spPr>
        <p:txBody>
          <a:bodyPr wrap="none" rtlCol="0">
            <a:spAutoFit/>
          </a:bodyPr>
          <a:lstStyle/>
          <a:p>
            <a:r>
              <a:rPr lang="en-US" sz="1400" dirty="0">
                <a:solidFill>
                  <a:schemeClr val="bg1"/>
                </a:solidFill>
              </a:rPr>
              <a:t>(We are here)</a:t>
            </a:r>
          </a:p>
        </p:txBody>
      </p:sp>
      <p:sp>
        <p:nvSpPr>
          <p:cNvPr id="7" name="TextBox 6">
            <a:extLst>
              <a:ext uri="{FF2B5EF4-FFF2-40B4-BE49-F238E27FC236}">
                <a16:creationId xmlns:a16="http://schemas.microsoft.com/office/drawing/2014/main" id="{EBCDF070-78AE-4E9F-87C0-A86B7496460D}"/>
              </a:ext>
            </a:extLst>
          </p:cNvPr>
          <p:cNvSpPr txBox="1"/>
          <p:nvPr/>
        </p:nvSpPr>
        <p:spPr>
          <a:xfrm>
            <a:off x="6781800" y="2309336"/>
            <a:ext cx="1395575" cy="738664"/>
          </a:xfrm>
          <a:prstGeom prst="rect">
            <a:avLst/>
          </a:prstGeom>
          <a:noFill/>
        </p:spPr>
        <p:txBody>
          <a:bodyPr wrap="none" rtlCol="0">
            <a:spAutoFit/>
          </a:bodyPr>
          <a:lstStyle/>
          <a:p>
            <a:r>
              <a:rPr lang="en-US" sz="1400" dirty="0">
                <a:solidFill>
                  <a:schemeClr val="bg1"/>
                </a:solidFill>
              </a:rPr>
              <a:t>(Full 5G NR </a:t>
            </a:r>
          </a:p>
          <a:p>
            <a:r>
              <a:rPr lang="en-US" sz="1400" dirty="0">
                <a:solidFill>
                  <a:schemeClr val="bg1"/>
                </a:solidFill>
              </a:rPr>
              <a:t>long way to go</a:t>
            </a:r>
          </a:p>
          <a:p>
            <a:r>
              <a:rPr lang="en-US" sz="1400" dirty="0">
                <a:solidFill>
                  <a:schemeClr val="bg1"/>
                </a:solidFill>
              </a:rPr>
              <a:t>can be ignored)</a:t>
            </a:r>
          </a:p>
        </p:txBody>
      </p:sp>
      <p:sp>
        <p:nvSpPr>
          <p:cNvPr id="8" name="TextBox 7">
            <a:extLst>
              <a:ext uri="{FF2B5EF4-FFF2-40B4-BE49-F238E27FC236}">
                <a16:creationId xmlns:a16="http://schemas.microsoft.com/office/drawing/2014/main" id="{FA698052-7500-467E-8BEE-4BB697BBC837}"/>
              </a:ext>
            </a:extLst>
          </p:cNvPr>
          <p:cNvSpPr txBox="1"/>
          <p:nvPr/>
        </p:nvSpPr>
        <p:spPr>
          <a:xfrm>
            <a:off x="1752600" y="6019800"/>
            <a:ext cx="2971800" cy="523220"/>
          </a:xfrm>
          <a:prstGeom prst="rect">
            <a:avLst/>
          </a:prstGeom>
          <a:noFill/>
        </p:spPr>
        <p:txBody>
          <a:bodyPr wrap="square" rtlCol="0">
            <a:spAutoFit/>
          </a:bodyPr>
          <a:lstStyle/>
          <a:p>
            <a:r>
              <a:rPr lang="en-US" sz="1400" dirty="0">
                <a:solidFill>
                  <a:schemeClr val="bg1"/>
                </a:solidFill>
              </a:rPr>
              <a:t>(Initial long way to go</a:t>
            </a:r>
          </a:p>
          <a:p>
            <a:r>
              <a:rPr lang="en-US" sz="1400" dirty="0">
                <a:solidFill>
                  <a:schemeClr val="bg1"/>
                </a:solidFill>
              </a:rPr>
              <a:t>can be ignored)</a:t>
            </a:r>
          </a:p>
        </p:txBody>
      </p:sp>
      <p:sp>
        <p:nvSpPr>
          <p:cNvPr id="6" name="TextBox 5">
            <a:extLst>
              <a:ext uri="{FF2B5EF4-FFF2-40B4-BE49-F238E27FC236}">
                <a16:creationId xmlns:a16="http://schemas.microsoft.com/office/drawing/2014/main" id="{720F40D8-C892-49C3-8ADE-453E5672AC35}"/>
              </a:ext>
            </a:extLst>
          </p:cNvPr>
          <p:cNvSpPr txBox="1"/>
          <p:nvPr/>
        </p:nvSpPr>
        <p:spPr>
          <a:xfrm>
            <a:off x="4941690" y="879418"/>
            <a:ext cx="6471369" cy="5909310"/>
          </a:xfrm>
          <a:prstGeom prst="rect">
            <a:avLst/>
          </a:prstGeom>
          <a:noFill/>
        </p:spPr>
        <p:txBody>
          <a:bodyPr wrap="square" rtlCol="0">
            <a:spAutoFit/>
          </a:bodyPr>
          <a:lstStyle/>
          <a:p>
            <a:r>
              <a:rPr lang="en-US" dirty="0"/>
              <a:t>With Industry 4.0 and Industrial IOT gaining traction, IoT-based emergency definitions and management will have to mimic the emergencies of a factory floor. </a:t>
            </a:r>
          </a:p>
          <a:p>
            <a:endParaRPr lang="en-US" dirty="0"/>
          </a:p>
          <a:p>
            <a:r>
              <a:rPr lang="en-US" dirty="0"/>
              <a:t>Unlike a human emergency, Machine emergencies could come in different flavors and shades. Such different emergency messages could be handled in different emergency servers or a single emergency server that understands the “grades” of emergencies. </a:t>
            </a:r>
          </a:p>
          <a:p>
            <a:endParaRPr lang="en-US" dirty="0"/>
          </a:p>
          <a:p>
            <a:r>
              <a:rPr lang="en-US" dirty="0"/>
              <a:t>In order to support “machine emergencies” architectural issues could arise. </a:t>
            </a:r>
          </a:p>
          <a:p>
            <a:endParaRPr lang="en-US" dirty="0"/>
          </a:p>
          <a:p>
            <a:r>
              <a:rPr lang="en-US" dirty="0"/>
              <a:t>Several types of emergencies can be readily seen:</a:t>
            </a:r>
          </a:p>
          <a:p>
            <a:pPr marL="342900" indent="-342900">
              <a:buAutoNum type="arabicPeriod"/>
            </a:pPr>
            <a:r>
              <a:rPr lang="en-US" dirty="0"/>
              <a:t>Handling situations that needs a shutdown of a plant, production line or a machine</a:t>
            </a:r>
          </a:p>
          <a:p>
            <a:pPr marL="342900" indent="-342900">
              <a:buAutoNum type="arabicPeriod"/>
            </a:pPr>
            <a:r>
              <a:rPr lang="en-US" dirty="0"/>
              <a:t>Emergency related to personal / plant safety</a:t>
            </a:r>
          </a:p>
          <a:p>
            <a:pPr marL="342900" indent="-342900">
              <a:buAutoNum type="arabicPeriod"/>
            </a:pPr>
            <a:endParaRPr lang="en-US" dirty="0"/>
          </a:p>
          <a:p>
            <a:r>
              <a:rPr lang="en-US" dirty="0"/>
              <a:t>Architectural impacts must be studies such as handling emergencies at the edge but based on policies from a SCADA server.</a:t>
            </a:r>
          </a:p>
        </p:txBody>
      </p:sp>
      <p:pic>
        <p:nvPicPr>
          <p:cNvPr id="9" name="Picture 2" descr="Industrial Internet of Things">
            <a:extLst>
              <a:ext uri="{FF2B5EF4-FFF2-40B4-BE49-F238E27FC236}">
                <a16:creationId xmlns:a16="http://schemas.microsoft.com/office/drawing/2014/main" id="{CD7A660B-1A10-4B96-AD4E-968D6E704F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00" y="2146769"/>
            <a:ext cx="3910012" cy="2564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1366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6400" y="76199"/>
            <a:ext cx="10769600" cy="515229"/>
          </a:xfrm>
        </p:spPr>
        <p:txBody>
          <a:bodyPr>
            <a:noAutofit/>
          </a:bodyPr>
          <a:lstStyle/>
          <a:p>
            <a:r>
              <a:rPr lang="en-US" sz="2800" dirty="0"/>
              <a:t>Defining Machine Emergency - Smart City Response</a:t>
            </a:r>
          </a:p>
        </p:txBody>
      </p:sp>
      <p:sp>
        <p:nvSpPr>
          <p:cNvPr id="4" name="TextBox 3">
            <a:extLst>
              <a:ext uri="{FF2B5EF4-FFF2-40B4-BE49-F238E27FC236}">
                <a16:creationId xmlns:a16="http://schemas.microsoft.com/office/drawing/2014/main" id="{F6693D2C-D087-4F7C-A171-2EC5AF0DC38F}"/>
              </a:ext>
            </a:extLst>
          </p:cNvPr>
          <p:cNvSpPr txBox="1"/>
          <p:nvPr/>
        </p:nvSpPr>
        <p:spPr>
          <a:xfrm>
            <a:off x="1447800" y="2664023"/>
            <a:ext cx="1225528" cy="307777"/>
          </a:xfrm>
          <a:prstGeom prst="rect">
            <a:avLst/>
          </a:prstGeom>
          <a:noFill/>
        </p:spPr>
        <p:txBody>
          <a:bodyPr wrap="none" rtlCol="0">
            <a:spAutoFit/>
          </a:bodyPr>
          <a:lstStyle/>
          <a:p>
            <a:r>
              <a:rPr lang="en-US" sz="1400" dirty="0">
                <a:solidFill>
                  <a:schemeClr val="bg1"/>
                </a:solidFill>
              </a:rPr>
              <a:t>(We are here)</a:t>
            </a:r>
          </a:p>
        </p:txBody>
      </p:sp>
      <p:sp>
        <p:nvSpPr>
          <p:cNvPr id="7" name="TextBox 6">
            <a:extLst>
              <a:ext uri="{FF2B5EF4-FFF2-40B4-BE49-F238E27FC236}">
                <a16:creationId xmlns:a16="http://schemas.microsoft.com/office/drawing/2014/main" id="{EBCDF070-78AE-4E9F-87C0-A86B7496460D}"/>
              </a:ext>
            </a:extLst>
          </p:cNvPr>
          <p:cNvSpPr txBox="1"/>
          <p:nvPr/>
        </p:nvSpPr>
        <p:spPr>
          <a:xfrm>
            <a:off x="6781800" y="2309336"/>
            <a:ext cx="1395575" cy="738664"/>
          </a:xfrm>
          <a:prstGeom prst="rect">
            <a:avLst/>
          </a:prstGeom>
          <a:noFill/>
        </p:spPr>
        <p:txBody>
          <a:bodyPr wrap="none" rtlCol="0">
            <a:spAutoFit/>
          </a:bodyPr>
          <a:lstStyle/>
          <a:p>
            <a:r>
              <a:rPr lang="en-US" sz="1400" dirty="0">
                <a:solidFill>
                  <a:schemeClr val="bg1"/>
                </a:solidFill>
              </a:rPr>
              <a:t>(Full 5G NR </a:t>
            </a:r>
          </a:p>
          <a:p>
            <a:r>
              <a:rPr lang="en-US" sz="1400" dirty="0">
                <a:solidFill>
                  <a:schemeClr val="bg1"/>
                </a:solidFill>
              </a:rPr>
              <a:t>long way to go</a:t>
            </a:r>
          </a:p>
          <a:p>
            <a:r>
              <a:rPr lang="en-US" sz="1400" dirty="0">
                <a:solidFill>
                  <a:schemeClr val="bg1"/>
                </a:solidFill>
              </a:rPr>
              <a:t>can be ignored)</a:t>
            </a:r>
          </a:p>
        </p:txBody>
      </p:sp>
      <p:sp>
        <p:nvSpPr>
          <p:cNvPr id="8" name="TextBox 7">
            <a:extLst>
              <a:ext uri="{FF2B5EF4-FFF2-40B4-BE49-F238E27FC236}">
                <a16:creationId xmlns:a16="http://schemas.microsoft.com/office/drawing/2014/main" id="{FA698052-7500-467E-8BEE-4BB697BBC837}"/>
              </a:ext>
            </a:extLst>
          </p:cNvPr>
          <p:cNvSpPr txBox="1"/>
          <p:nvPr/>
        </p:nvSpPr>
        <p:spPr>
          <a:xfrm>
            <a:off x="1752600" y="6019800"/>
            <a:ext cx="2971800" cy="523220"/>
          </a:xfrm>
          <a:prstGeom prst="rect">
            <a:avLst/>
          </a:prstGeom>
          <a:noFill/>
        </p:spPr>
        <p:txBody>
          <a:bodyPr wrap="square" rtlCol="0">
            <a:spAutoFit/>
          </a:bodyPr>
          <a:lstStyle/>
          <a:p>
            <a:r>
              <a:rPr lang="en-US" sz="1400" dirty="0">
                <a:solidFill>
                  <a:schemeClr val="bg1"/>
                </a:solidFill>
              </a:rPr>
              <a:t>(Initial long way to go</a:t>
            </a:r>
          </a:p>
          <a:p>
            <a:r>
              <a:rPr lang="en-US" sz="1400" dirty="0">
                <a:solidFill>
                  <a:schemeClr val="bg1"/>
                </a:solidFill>
              </a:rPr>
              <a:t>can be ignored)</a:t>
            </a:r>
          </a:p>
        </p:txBody>
      </p:sp>
      <p:sp>
        <p:nvSpPr>
          <p:cNvPr id="6" name="TextBox 5">
            <a:extLst>
              <a:ext uri="{FF2B5EF4-FFF2-40B4-BE49-F238E27FC236}">
                <a16:creationId xmlns:a16="http://schemas.microsoft.com/office/drawing/2014/main" id="{720F40D8-C892-49C3-8ADE-453E5672AC35}"/>
              </a:ext>
            </a:extLst>
          </p:cNvPr>
          <p:cNvSpPr txBox="1"/>
          <p:nvPr/>
        </p:nvSpPr>
        <p:spPr>
          <a:xfrm>
            <a:off x="539030" y="2012952"/>
            <a:ext cx="10504339" cy="2585323"/>
          </a:xfrm>
          <a:prstGeom prst="rect">
            <a:avLst/>
          </a:prstGeom>
          <a:noFill/>
        </p:spPr>
        <p:txBody>
          <a:bodyPr wrap="square" rtlCol="0">
            <a:spAutoFit/>
          </a:bodyPr>
          <a:lstStyle/>
          <a:p>
            <a:r>
              <a:rPr lang="en-US" dirty="0"/>
              <a:t>As a second  example we could consider the Smart City emergency scenarios:</a:t>
            </a:r>
          </a:p>
          <a:p>
            <a:endParaRPr lang="en-US" dirty="0"/>
          </a:p>
          <a:p>
            <a:r>
              <a:rPr lang="en-US" dirty="0"/>
              <a:t>To support Smart city vision, Urban IoT design plans exploit added value services for citizens as well as administration of the city with the most advanced communication technologies. </a:t>
            </a:r>
          </a:p>
          <a:p>
            <a:endParaRPr lang="en-US" dirty="0"/>
          </a:p>
          <a:p>
            <a:pPr algn="just"/>
            <a:r>
              <a:rPr lang="en-US" dirty="0"/>
              <a:t>IOT sensors can help make emergency response real time, i.e. the IoT sensors can provide the necessary information or notifications or event status to first responders and emergency managers.</a:t>
            </a:r>
          </a:p>
          <a:p>
            <a:pPr algn="just"/>
            <a:endParaRPr lang="en-US" dirty="0"/>
          </a:p>
          <a:p>
            <a:pPr algn="just"/>
            <a:r>
              <a:rPr lang="en-US" dirty="0"/>
              <a:t>An emergency (response) system definitions (for fire hazards </a:t>
            </a:r>
            <a:r>
              <a:rPr lang="en-US" dirty="0" err="1"/>
              <a:t>etc</a:t>
            </a:r>
            <a:r>
              <a:rPr lang="en-US" dirty="0"/>
              <a:t>) using IoT needs to be standardized. </a:t>
            </a:r>
          </a:p>
        </p:txBody>
      </p:sp>
    </p:spTree>
    <p:extLst>
      <p:ext uri="{BB962C8B-B14F-4D97-AF65-F5344CB8AC3E}">
        <p14:creationId xmlns:p14="http://schemas.microsoft.com/office/powerpoint/2010/main" val="398381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6400" y="76199"/>
            <a:ext cx="10769600" cy="515229"/>
          </a:xfrm>
        </p:spPr>
        <p:txBody>
          <a:bodyPr>
            <a:noAutofit/>
          </a:bodyPr>
          <a:lstStyle/>
          <a:p>
            <a:r>
              <a:rPr lang="en-US" sz="2800" dirty="0"/>
              <a:t>Machine Emergency – Proposal</a:t>
            </a:r>
          </a:p>
        </p:txBody>
      </p:sp>
      <p:sp>
        <p:nvSpPr>
          <p:cNvPr id="4" name="TextBox 3">
            <a:extLst>
              <a:ext uri="{FF2B5EF4-FFF2-40B4-BE49-F238E27FC236}">
                <a16:creationId xmlns:a16="http://schemas.microsoft.com/office/drawing/2014/main" id="{F6693D2C-D087-4F7C-A171-2EC5AF0DC38F}"/>
              </a:ext>
            </a:extLst>
          </p:cNvPr>
          <p:cNvSpPr txBox="1"/>
          <p:nvPr/>
        </p:nvSpPr>
        <p:spPr>
          <a:xfrm>
            <a:off x="1447800" y="2664023"/>
            <a:ext cx="1225528" cy="307777"/>
          </a:xfrm>
          <a:prstGeom prst="rect">
            <a:avLst/>
          </a:prstGeom>
          <a:noFill/>
        </p:spPr>
        <p:txBody>
          <a:bodyPr wrap="none" rtlCol="0">
            <a:spAutoFit/>
          </a:bodyPr>
          <a:lstStyle/>
          <a:p>
            <a:r>
              <a:rPr lang="en-US" sz="1400" dirty="0">
                <a:solidFill>
                  <a:schemeClr val="bg1"/>
                </a:solidFill>
              </a:rPr>
              <a:t>(We are here)</a:t>
            </a:r>
          </a:p>
        </p:txBody>
      </p:sp>
      <p:sp>
        <p:nvSpPr>
          <p:cNvPr id="7" name="TextBox 6">
            <a:extLst>
              <a:ext uri="{FF2B5EF4-FFF2-40B4-BE49-F238E27FC236}">
                <a16:creationId xmlns:a16="http://schemas.microsoft.com/office/drawing/2014/main" id="{EBCDF070-78AE-4E9F-87C0-A86B7496460D}"/>
              </a:ext>
            </a:extLst>
          </p:cNvPr>
          <p:cNvSpPr txBox="1"/>
          <p:nvPr/>
        </p:nvSpPr>
        <p:spPr>
          <a:xfrm>
            <a:off x="6781800" y="2309336"/>
            <a:ext cx="1395575" cy="738664"/>
          </a:xfrm>
          <a:prstGeom prst="rect">
            <a:avLst/>
          </a:prstGeom>
          <a:noFill/>
        </p:spPr>
        <p:txBody>
          <a:bodyPr wrap="none" rtlCol="0">
            <a:spAutoFit/>
          </a:bodyPr>
          <a:lstStyle/>
          <a:p>
            <a:r>
              <a:rPr lang="en-US" sz="1400" dirty="0">
                <a:solidFill>
                  <a:schemeClr val="bg1"/>
                </a:solidFill>
              </a:rPr>
              <a:t>(Full 5G NR </a:t>
            </a:r>
          </a:p>
          <a:p>
            <a:r>
              <a:rPr lang="en-US" sz="1400" dirty="0">
                <a:solidFill>
                  <a:schemeClr val="bg1"/>
                </a:solidFill>
              </a:rPr>
              <a:t>long way to go</a:t>
            </a:r>
          </a:p>
          <a:p>
            <a:r>
              <a:rPr lang="en-US" sz="1400" dirty="0">
                <a:solidFill>
                  <a:schemeClr val="bg1"/>
                </a:solidFill>
              </a:rPr>
              <a:t>can be ignored)</a:t>
            </a:r>
          </a:p>
        </p:txBody>
      </p:sp>
      <p:sp>
        <p:nvSpPr>
          <p:cNvPr id="8" name="TextBox 7">
            <a:extLst>
              <a:ext uri="{FF2B5EF4-FFF2-40B4-BE49-F238E27FC236}">
                <a16:creationId xmlns:a16="http://schemas.microsoft.com/office/drawing/2014/main" id="{FA698052-7500-467E-8BEE-4BB697BBC837}"/>
              </a:ext>
            </a:extLst>
          </p:cNvPr>
          <p:cNvSpPr txBox="1"/>
          <p:nvPr/>
        </p:nvSpPr>
        <p:spPr>
          <a:xfrm>
            <a:off x="1752600" y="6019800"/>
            <a:ext cx="2971800" cy="523220"/>
          </a:xfrm>
          <a:prstGeom prst="rect">
            <a:avLst/>
          </a:prstGeom>
          <a:noFill/>
        </p:spPr>
        <p:txBody>
          <a:bodyPr wrap="square" rtlCol="0">
            <a:spAutoFit/>
          </a:bodyPr>
          <a:lstStyle/>
          <a:p>
            <a:r>
              <a:rPr lang="en-US" sz="1400" dirty="0">
                <a:solidFill>
                  <a:schemeClr val="bg1"/>
                </a:solidFill>
              </a:rPr>
              <a:t>(Initial long way to go</a:t>
            </a:r>
          </a:p>
          <a:p>
            <a:r>
              <a:rPr lang="en-US" sz="1400" dirty="0">
                <a:solidFill>
                  <a:schemeClr val="bg1"/>
                </a:solidFill>
              </a:rPr>
              <a:t>can be ignored)</a:t>
            </a:r>
          </a:p>
        </p:txBody>
      </p:sp>
      <p:sp>
        <p:nvSpPr>
          <p:cNvPr id="6" name="TextBox 5">
            <a:extLst>
              <a:ext uri="{FF2B5EF4-FFF2-40B4-BE49-F238E27FC236}">
                <a16:creationId xmlns:a16="http://schemas.microsoft.com/office/drawing/2014/main" id="{720F40D8-C892-49C3-8ADE-453E5672AC35}"/>
              </a:ext>
            </a:extLst>
          </p:cNvPr>
          <p:cNvSpPr txBox="1"/>
          <p:nvPr/>
        </p:nvSpPr>
        <p:spPr>
          <a:xfrm>
            <a:off x="319809" y="1469603"/>
            <a:ext cx="11212750" cy="3508653"/>
          </a:xfrm>
          <a:prstGeom prst="rect">
            <a:avLst/>
          </a:prstGeom>
          <a:noFill/>
        </p:spPr>
        <p:txBody>
          <a:bodyPr wrap="none" rtlCol="0">
            <a:spAutoFit/>
          </a:bodyPr>
          <a:lstStyle/>
          <a:p>
            <a:r>
              <a:rPr lang="en-US" sz="2400" b="1" dirty="0">
                <a:solidFill>
                  <a:srgbClr val="00B0F0"/>
                </a:solidFill>
              </a:rPr>
              <a:t>Proposal:</a:t>
            </a:r>
          </a:p>
          <a:p>
            <a:endParaRPr lang="en-US" dirty="0">
              <a:solidFill>
                <a:srgbClr val="00B0F0"/>
              </a:solidFill>
            </a:endParaRPr>
          </a:p>
          <a:p>
            <a:r>
              <a:rPr lang="en-US" b="1" dirty="0">
                <a:solidFill>
                  <a:srgbClr val="00B0F0"/>
                </a:solidFill>
              </a:rPr>
              <a:t>A Release 18 Study Item:</a:t>
            </a:r>
          </a:p>
          <a:p>
            <a:endParaRPr lang="en-US" dirty="0"/>
          </a:p>
          <a:p>
            <a:pPr marL="342900" indent="-342900">
              <a:buAutoNum type="arabicPeriod"/>
            </a:pPr>
            <a:r>
              <a:rPr lang="en-US" dirty="0"/>
              <a:t>To Identify and define emergencies in different deployment scenarios such as Industrial IOT, </a:t>
            </a:r>
          </a:p>
          <a:p>
            <a:r>
              <a:rPr lang="en-US" dirty="0"/>
              <a:t>Smart cities etc. </a:t>
            </a:r>
          </a:p>
          <a:p>
            <a:r>
              <a:rPr lang="en-US" dirty="0"/>
              <a:t>2. Handling mechanisms in 3GPP for such defined emergency types (shutdown of a plant, line or a machine </a:t>
            </a:r>
            <a:r>
              <a:rPr lang="en-US" dirty="0" err="1"/>
              <a:t>etc</a:t>
            </a:r>
            <a:r>
              <a:rPr lang="en-US" dirty="0"/>
              <a:t>)</a:t>
            </a:r>
          </a:p>
          <a:p>
            <a:endParaRPr lang="en-US" dirty="0"/>
          </a:p>
          <a:p>
            <a:r>
              <a:rPr lang="en-US" dirty="0"/>
              <a:t>In order to support “machine emergencies” architectural issues could arise. </a:t>
            </a:r>
          </a:p>
          <a:p>
            <a:endParaRPr lang="en-US" dirty="0"/>
          </a:p>
          <a:p>
            <a:r>
              <a:rPr lang="en-US" dirty="0"/>
              <a:t>Architectural impacts must be studies such as handling emergencies at the edge but based on </a:t>
            </a:r>
          </a:p>
          <a:p>
            <a:r>
              <a:rPr lang="en-US" dirty="0"/>
              <a:t>policies from a SCADA server.</a:t>
            </a:r>
          </a:p>
        </p:txBody>
      </p:sp>
    </p:spTree>
    <p:extLst>
      <p:ext uri="{BB962C8B-B14F-4D97-AF65-F5344CB8AC3E}">
        <p14:creationId xmlns:p14="http://schemas.microsoft.com/office/powerpoint/2010/main" val="1406834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3.jpeg">
            <a:extLst>
              <a:ext uri="{FF2B5EF4-FFF2-40B4-BE49-F238E27FC236}">
                <a16:creationId xmlns:a16="http://schemas.microsoft.com/office/drawing/2014/main" id="{8BF69677-6A7E-4A70-8E32-A09B32C31D6D}"/>
              </a:ext>
            </a:extLst>
          </p:cNvPr>
          <p:cNvPicPr>
            <a:picLocks noChangeAspect="1"/>
          </p:cNvPicPr>
          <p:nvPr/>
        </p:nvPicPr>
        <p:blipFill>
          <a:blip r:embed="rId2"/>
          <a:stretch>
            <a:fillRect/>
          </a:stretch>
        </p:blipFill>
        <p:spPr>
          <a:xfrm>
            <a:off x="0" y="0"/>
            <a:ext cx="8568898" cy="6855121"/>
          </a:xfrm>
          <a:prstGeom prst="rect">
            <a:avLst/>
          </a:prstGeom>
          <a:ln w="12700">
            <a:miter lim="400000"/>
          </a:ln>
        </p:spPr>
      </p:pic>
      <p:sp>
        <p:nvSpPr>
          <p:cNvPr id="5" name="Shape 2743">
            <a:extLst>
              <a:ext uri="{FF2B5EF4-FFF2-40B4-BE49-F238E27FC236}">
                <a16:creationId xmlns:a16="http://schemas.microsoft.com/office/drawing/2014/main" id="{562D2CB0-7C58-477D-823B-8A2B98C8CB28}"/>
              </a:ext>
            </a:extLst>
          </p:cNvPr>
          <p:cNvSpPr/>
          <p:nvPr/>
        </p:nvSpPr>
        <p:spPr>
          <a:xfrm>
            <a:off x="0" y="0"/>
            <a:ext cx="12192000" cy="6911188"/>
          </a:xfrm>
          <a:prstGeom prst="rect">
            <a:avLst/>
          </a:prstGeom>
          <a:gradFill>
            <a:gsLst>
              <a:gs pos="0">
                <a:srgbClr val="000000">
                  <a:alpha val="44000"/>
                </a:srgbClr>
              </a:gs>
              <a:gs pos="100000">
                <a:srgbClr val="000000">
                  <a:alpha val="88000"/>
                </a:srgbClr>
              </a:gs>
            </a:gsLst>
            <a:path path="circle">
              <a:fillToRect l="37721" t="-19636" r="62278" b="119636"/>
            </a:path>
          </a:gradFill>
          <a:ln w="12700">
            <a:miter lim="400000"/>
          </a:ln>
        </p:spPr>
        <p:txBody>
          <a:bodyPr lIns="35716" tIns="35716" rIns="35716" bIns="35716" anchor="ctr"/>
          <a:lstStyle/>
          <a:p>
            <a:pPr algn="ctr">
              <a:defRPr>
                <a:solidFill>
                  <a:srgbClr val="FFFFFF"/>
                </a:solidFill>
                <a:latin typeface="Montserrat Light"/>
                <a:ea typeface="Montserrat Light"/>
                <a:cs typeface="Montserrat Light"/>
                <a:sym typeface="Montserrat Light"/>
              </a:defRPr>
            </a:pPr>
            <a:endParaRPr/>
          </a:p>
        </p:txBody>
      </p:sp>
      <p:sp>
        <p:nvSpPr>
          <p:cNvPr id="2" name="Text Placeholder 1"/>
          <p:cNvSpPr>
            <a:spLocks noGrp="1"/>
          </p:cNvSpPr>
          <p:nvPr>
            <p:ph type="body" sz="quarter" idx="13"/>
          </p:nvPr>
        </p:nvSpPr>
        <p:spPr/>
        <p:txBody>
          <a:bodyPr/>
          <a:lstStyle/>
          <a:p>
            <a:endParaRPr lang="en-US" dirty="0">
              <a:solidFill>
                <a:schemeClr val="bg1"/>
              </a:solidFill>
            </a:endParaRPr>
          </a:p>
        </p:txBody>
      </p:sp>
      <p:pic>
        <p:nvPicPr>
          <p:cNvPr id="6" name="Picture 5">
            <a:extLst>
              <a:ext uri="{FF2B5EF4-FFF2-40B4-BE49-F238E27FC236}">
                <a16:creationId xmlns:a16="http://schemas.microsoft.com/office/drawing/2014/main" id="{85A5D13E-4A9B-49CC-BCFF-8A1A34169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0305" y="139890"/>
            <a:ext cx="762000" cy="6569076"/>
          </a:xfrm>
          <a:prstGeom prst="rect">
            <a:avLst/>
          </a:prstGeom>
        </p:spPr>
      </p:pic>
    </p:spTree>
    <p:extLst>
      <p:ext uri="{BB962C8B-B14F-4D97-AF65-F5344CB8AC3E}">
        <p14:creationId xmlns:p14="http://schemas.microsoft.com/office/powerpoint/2010/main" val="2393795043"/>
      </p:ext>
    </p:extLst>
  </p:cSld>
  <p:clrMapOvr>
    <a:masterClrMapping/>
  </p:clrMapOvr>
</p:sld>
</file>

<file path=ppt/theme/theme1.xml><?xml version="1.0" encoding="utf-8"?>
<a:theme xmlns:a="http://schemas.openxmlformats.org/drawingml/2006/main" name="JioBlue">
  <a:themeElements>
    <a:clrScheme name="Custom 1">
      <a:dk1>
        <a:srgbClr val="000000"/>
      </a:dk1>
      <a:lt1>
        <a:sysClr val="window" lastClr="FFFFFF"/>
      </a:lt1>
      <a:dk2>
        <a:srgbClr val="1F497D"/>
      </a:dk2>
      <a:lt2>
        <a:srgbClr val="EEECE1"/>
      </a:lt2>
      <a:accent1>
        <a:srgbClr val="0086CA"/>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JioFontStyle">
      <a:majorFont>
        <a:latin typeface="Helvetica Neue Bold"/>
        <a:ea typeface=""/>
        <a:cs typeface=""/>
      </a:majorFont>
      <a:minorFont>
        <a:latin typeface="Helvetica Neu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lank-lightBlue" id="{9D49B751-82E2-49C1-B259-FEE7B7A24627}" vid="{8EE0FC5C-F90C-4D06-AAD0-26032159F2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JIO-Blank-lightBlue</Template>
  <TotalTime>23540</TotalTime>
  <Words>433</Words>
  <Application>Microsoft Office PowerPoint</Application>
  <PresentationFormat>Widescreen</PresentationFormat>
  <Paragraphs>55</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Calibri</vt:lpstr>
      <vt:lpstr>Helvetica Neue</vt:lpstr>
      <vt:lpstr>Helvetica Neue Bold</vt:lpstr>
      <vt:lpstr>Helvetica Neue Light</vt:lpstr>
      <vt:lpstr>Montserrat Light</vt:lpstr>
      <vt:lpstr>JioBlue</vt:lpstr>
      <vt:lpstr>PowerPoint Presentation</vt:lpstr>
      <vt:lpstr>PowerPoint Presentation</vt:lpstr>
      <vt:lpstr>PowerPoint Presentation</vt:lpstr>
      <vt:lpstr>PowerPoint Presentation</vt:lpstr>
      <vt:lpstr>PowerPoint Presentation</vt:lpstr>
    </vt:vector>
  </TitlesOfParts>
  <Company>Reliance Industries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Satish Jamadagni</dc:creator>
  <cp:lastModifiedBy>Satish Jamadagni</cp:lastModifiedBy>
  <cp:revision>394</cp:revision>
  <dcterms:created xsi:type="dcterms:W3CDTF">2018-07-31T12:04:16Z</dcterms:created>
  <dcterms:modified xsi:type="dcterms:W3CDTF">2021-06-07T17:25:41Z</dcterms:modified>
</cp:coreProperties>
</file>