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2"/>
  </p:notesMasterIdLst>
  <p:sldIdLst>
    <p:sldId id="343" r:id="rId5"/>
    <p:sldId id="344" r:id="rId6"/>
    <p:sldId id="263" r:id="rId7"/>
    <p:sldId id="345" r:id="rId8"/>
    <p:sldId id="264" r:id="rId9"/>
    <p:sldId id="346"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Chia-Hung Wei" initials="CW" lastIdx="1" clrIdx="6">
    <p:extLst>
      <p:ext uri="{19B8F6BF-5375-455C-9EA6-DF929625EA0E}">
        <p15:presenceInfo xmlns:p15="http://schemas.microsoft.com/office/powerpoint/2012/main" userId="S::wch@fginnov.com::608bbfe0-501c-4057-ae37-292ce879c19b" providerId="AD"/>
      </p:ext>
    </p:extLst>
  </p:cmAuthor>
  <p:cmAuthor id="1" name="Chia-Hao Yu" initials="CY" lastIdx="2" clrIdx="0">
    <p:extLst>
      <p:ext uri="{19B8F6BF-5375-455C-9EA6-DF929625EA0E}">
        <p15:presenceInfo xmlns:p15="http://schemas.microsoft.com/office/powerpoint/2012/main" userId="S::chia-hao.yu@fginnov.com::6c123b41-c098-419f-8dd8-0b5155c49c66" providerId="AD"/>
      </p:ext>
    </p:extLst>
  </p:cmAuthor>
  <p:cmAuthor id="8" name="Hai-Han Wang" initials="HW" lastIdx="1" clrIdx="7">
    <p:extLst>
      <p:ext uri="{19B8F6BF-5375-455C-9EA6-DF929625EA0E}">
        <p15:presenceInfo xmlns:p15="http://schemas.microsoft.com/office/powerpoint/2012/main" userId="S::haihanwang@fginnov.com::ea62339e-2b54-472c-ba4d-bb647f84c12a" providerId="AD"/>
      </p:ext>
    </p:extLst>
  </p:cmAuthor>
  <p:cmAuthor id="2" name="Mei-Ju Shih" initials="T" lastIdx="2" clrIdx="1">
    <p:extLst>
      <p:ext uri="{19B8F6BF-5375-455C-9EA6-DF929625EA0E}">
        <p15:presenceInfo xmlns:p15="http://schemas.microsoft.com/office/powerpoint/2012/main" userId="Mei-Ju Shih" providerId="None"/>
      </p:ext>
    </p:extLst>
  </p:cmAuthor>
  <p:cmAuthor id="9" name="Hung-Chen Chen" initials="HCC" lastIdx="1" clrIdx="8">
    <p:extLst>
      <p:ext uri="{19B8F6BF-5375-455C-9EA6-DF929625EA0E}">
        <p15:presenceInfo xmlns:p15="http://schemas.microsoft.com/office/powerpoint/2012/main" userId="Hung-Chen Chen" providerId="None"/>
      </p:ext>
    </p:extLst>
  </p:cmAuthor>
  <p:cmAuthor id="3" name="Chien-Chun" initials="C" lastIdx="1" clrIdx="2">
    <p:extLst>
      <p:ext uri="{19B8F6BF-5375-455C-9EA6-DF929625EA0E}">
        <p15:presenceInfo xmlns:p15="http://schemas.microsoft.com/office/powerpoint/2012/main" userId="c785ee6203808af4" providerId="Windows Live"/>
      </p:ext>
    </p:extLst>
  </p:cmAuthor>
  <p:cmAuthor id="10" name="Hung-Chen Chen" initials="HC [2]" lastIdx="15" clrIdx="9">
    <p:extLst>
      <p:ext uri="{19B8F6BF-5375-455C-9EA6-DF929625EA0E}">
        <p15:presenceInfo xmlns:p15="http://schemas.microsoft.com/office/powerpoint/2012/main" userId="bcf038ab6c068235" providerId="Windows Live"/>
      </p:ext>
    </p:extLst>
  </p:cmAuthor>
  <p:cmAuthor id="4" name="Chien-Chun CHENG" initials="CC" lastIdx="1" clrIdx="3">
    <p:extLst>
      <p:ext uri="{19B8F6BF-5375-455C-9EA6-DF929625EA0E}">
        <p15:presenceInfo xmlns:p15="http://schemas.microsoft.com/office/powerpoint/2012/main" userId="Chien-Chun CHENG" providerId="None"/>
      </p:ext>
    </p:extLst>
  </p:cmAuthor>
  <p:cmAuthor id="11" name="Chia-Hung Wei" initials="CW [2]" lastIdx="3" clrIdx="10">
    <p:extLst>
      <p:ext uri="{19B8F6BF-5375-455C-9EA6-DF929625EA0E}">
        <p15:presenceInfo xmlns:p15="http://schemas.microsoft.com/office/powerpoint/2012/main" userId="Chia-Hung Wei" providerId="None"/>
      </p:ext>
    </p:extLst>
  </p:cmAuthor>
  <p:cmAuthor id="5" name="Mei-Ju Shih" initials="MJS" lastIdx="3" clrIdx="4">
    <p:extLst>
      <p:ext uri="{19B8F6BF-5375-455C-9EA6-DF929625EA0E}">
        <p15:presenceInfo xmlns:p15="http://schemas.microsoft.com/office/powerpoint/2012/main" userId="S::mei-ju.shih@fginnov.com::bdf567f7-4d94-495d-bfb8-e7efb4dfd075" providerId="AD"/>
      </p:ext>
    </p:extLst>
  </p:cmAuthor>
  <p:cmAuthor id="6" name="Hung-Chen Chen" initials="HC" lastIdx="1" clrIdx="5">
    <p:extLst>
      <p:ext uri="{19B8F6BF-5375-455C-9EA6-DF929625EA0E}">
        <p15:presenceInfo xmlns:p15="http://schemas.microsoft.com/office/powerpoint/2012/main" userId="S::hung-chen.chen@fginnov.com::df6ac2ba-566b-4797-8ba8-630b092c51b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93"/>
    <a:srgbClr val="0000FF"/>
    <a:srgbClr val="E77A22"/>
    <a:srgbClr val="E46C0A"/>
    <a:srgbClr val="E57316"/>
    <a:srgbClr val="213764"/>
    <a:srgbClr val="0F4C81"/>
    <a:srgbClr val="AB0000"/>
    <a:srgbClr val="F9E0CB"/>
    <a:srgbClr val="EFAA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等深淺樣式 3 - 輔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中等深淺樣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178" y="48"/>
      </p:cViewPr>
      <p:guideLst>
        <p:guide orient="horz" pos="218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ng-Chen Chen" userId="bcf038ab6c068235" providerId="LiveId" clId="{DD5F370C-6735-4AB5-9BBE-F1917ED793CB}"/>
    <pc:docChg chg="modSld">
      <pc:chgData name="Hung-Chen Chen" userId="bcf038ab6c068235" providerId="LiveId" clId="{DD5F370C-6735-4AB5-9BBE-F1917ED793CB}" dt="2021-06-07T12:59:58.545" v="16" actId="20577"/>
      <pc:docMkLst>
        <pc:docMk/>
      </pc:docMkLst>
      <pc:sldChg chg="modSp mod">
        <pc:chgData name="Hung-Chen Chen" userId="bcf038ab6c068235" providerId="LiveId" clId="{DD5F370C-6735-4AB5-9BBE-F1917ED793CB}" dt="2021-06-07T12:59:58.545" v="16" actId="20577"/>
        <pc:sldMkLst>
          <pc:docMk/>
          <pc:sldMk cId="2519270573" sldId="346"/>
        </pc:sldMkLst>
        <pc:spChg chg="mod">
          <ac:chgData name="Hung-Chen Chen" userId="bcf038ab6c068235" providerId="LiveId" clId="{DD5F370C-6735-4AB5-9BBE-F1917ED793CB}" dt="2021-06-07T12:59:58.545" v="16" actId="20577"/>
          <ac:spMkLst>
            <pc:docMk/>
            <pc:sldMk cId="2519270573" sldId="346"/>
            <ac:spMk id="3" creationId="{986090FC-0C82-4BCB-9393-7C6F36A1FD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47B2E-D159-423A-A610-38E8D678A2BB}" type="datetimeFigureOut">
              <a:rPr lang="zh-TW" altLang="en-US" smtClean="0"/>
              <a:t>2021/6/7</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3CA5FC-1D15-4098-9D5F-78DC0CF508B4}" type="slidenum">
              <a:rPr lang="zh-TW" altLang="en-US" smtClean="0"/>
              <a:t>‹#›</a:t>
            </a:fld>
            <a:endParaRPr lang="zh-TW" altLang="en-US"/>
          </a:p>
        </p:txBody>
      </p:sp>
    </p:spTree>
    <p:extLst>
      <p:ext uri="{BB962C8B-B14F-4D97-AF65-F5344CB8AC3E}">
        <p14:creationId xmlns:p14="http://schemas.microsoft.com/office/powerpoint/2010/main" val="2482439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98B0172-23CB-44C1-A13A-9F6252124A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2" name="Title 1">
            <a:extLst>
              <a:ext uri="{FF2B5EF4-FFF2-40B4-BE49-F238E27FC236}">
                <a16:creationId xmlns:a16="http://schemas.microsoft.com/office/drawing/2014/main" id="{B7FE6E40-4403-4534-8A14-AEA528654F97}"/>
              </a:ext>
            </a:extLst>
          </p:cNvPr>
          <p:cNvSpPr>
            <a:spLocks noGrp="1"/>
          </p:cNvSpPr>
          <p:nvPr>
            <p:ph type="ctrTitle"/>
          </p:nvPr>
        </p:nvSpPr>
        <p:spPr>
          <a:xfrm>
            <a:off x="1524000" y="1122363"/>
            <a:ext cx="9144000" cy="2387600"/>
          </a:xfrm>
        </p:spPr>
        <p:txBody>
          <a:bodyPr anchor="b">
            <a:normAutofit/>
          </a:bodyPr>
          <a:lstStyle>
            <a:lvl1pPr algn="ctr">
              <a:defRPr sz="4000" b="1">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D1A01863-507C-48BC-88C7-74A5E32712B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TextBox 4">
            <a:extLst>
              <a:ext uri="{FF2B5EF4-FFF2-40B4-BE49-F238E27FC236}">
                <a16:creationId xmlns:a16="http://schemas.microsoft.com/office/drawing/2014/main" id="{9DFB363C-30EF-4FEF-B955-99ADA940FEAA}"/>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6" name="Straight Connector 5">
            <a:extLst>
              <a:ext uri="{FF2B5EF4-FFF2-40B4-BE49-F238E27FC236}">
                <a16:creationId xmlns:a16="http://schemas.microsoft.com/office/drawing/2014/main" id="{6D9931C8-7790-4F32-80C6-531B5D760A58}"/>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6" name="Graphic 15" descr="Heartbeat">
            <a:extLst>
              <a:ext uri="{FF2B5EF4-FFF2-40B4-BE49-F238E27FC236}">
                <a16:creationId xmlns:a16="http://schemas.microsoft.com/office/drawing/2014/main" id="{A1913A41-9502-4CF2-B8D9-2E9752C10E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7" name="TextBox 16">
            <a:extLst>
              <a:ext uri="{FF2B5EF4-FFF2-40B4-BE49-F238E27FC236}">
                <a16:creationId xmlns:a16="http://schemas.microsoft.com/office/drawing/2014/main" id="{83F24AC6-767B-4741-9B31-B2D1D7540CF2}"/>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8" name="Rectangle 17">
            <a:extLst>
              <a:ext uri="{FF2B5EF4-FFF2-40B4-BE49-F238E27FC236}">
                <a16:creationId xmlns:a16="http://schemas.microsoft.com/office/drawing/2014/main" id="{20CAB038-6EB1-4B85-928B-CD1A732B09B0}"/>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9" name="Picture 18">
            <a:extLst>
              <a:ext uri="{FF2B5EF4-FFF2-40B4-BE49-F238E27FC236}">
                <a16:creationId xmlns:a16="http://schemas.microsoft.com/office/drawing/2014/main" id="{4CA89538-F0F6-48F8-8201-73EC1451ABD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Tree>
    <p:extLst>
      <p:ext uri="{BB962C8B-B14F-4D97-AF65-F5344CB8AC3E}">
        <p14:creationId xmlns:p14="http://schemas.microsoft.com/office/powerpoint/2010/main" val="3799601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A5A52-CBE5-450B-A1D6-DC0DBADFA297}"/>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A863A300-59AD-4FED-969F-D1D706849AFB}"/>
              </a:ext>
            </a:extLst>
          </p:cNvPr>
          <p:cNvSpPr>
            <a:spLocks noGrp="1"/>
          </p:cNvSpPr>
          <p:nvPr>
            <p:ph idx="1"/>
          </p:nvPr>
        </p:nvSpPr>
        <p:spPr>
          <a:xfrm>
            <a:off x="838200" y="1096646"/>
            <a:ext cx="10515600" cy="5350984"/>
          </a:xfrm>
        </p:spPr>
        <p:txBody>
          <a:bodyPr>
            <a:normAutofit/>
          </a:bodyPr>
          <a:lstStyle>
            <a:lvl1pPr>
              <a:defRPr sz="2400"/>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800"/>
            </a:lvl3pPr>
            <a:lvl4pPr marL="1600160" indent="-228594">
              <a:buFont typeface="Arial" panose="020B0604020202020204" pitchFamily="34" charset="0"/>
              <a:buChar char="•"/>
              <a:defRPr sz="1600"/>
            </a:lvl4pPr>
            <a:lvl5pPr marL="2057349" indent="-228594">
              <a:buFont typeface="Wingdings" panose="05000000000000000000" pitchFamily="2" charset="2"/>
              <a:buChar char="ü"/>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635679B-CC94-42AA-B5F1-31ABB35E9970}"/>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AD1824B3-AB52-41D5-8FEC-35D77BC631C1}"/>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5" name="Straight Connector 4">
            <a:extLst>
              <a:ext uri="{FF2B5EF4-FFF2-40B4-BE49-F238E27FC236}">
                <a16:creationId xmlns:a16="http://schemas.microsoft.com/office/drawing/2014/main" id="{84782520-85C0-40CA-9B05-513244F0E67C}"/>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0248105F-7178-4B28-AEC7-DFDC239D813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1" name="Picture 10">
            <a:extLst>
              <a:ext uri="{FF2B5EF4-FFF2-40B4-BE49-F238E27FC236}">
                <a16:creationId xmlns:a16="http://schemas.microsoft.com/office/drawing/2014/main" id="{00222400-8688-4728-ABD5-F41B48BA8F1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2" name="Rectangle 11">
            <a:extLst>
              <a:ext uri="{FF2B5EF4-FFF2-40B4-BE49-F238E27FC236}">
                <a16:creationId xmlns:a16="http://schemas.microsoft.com/office/drawing/2014/main" id="{CE582256-D8E8-4DDE-A198-52C1277FC243}"/>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390772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30DD61-52E4-49CF-A986-DD6F8D5865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121" y="0"/>
            <a:ext cx="4594667" cy="6858000"/>
          </a:xfrm>
          <a:prstGeom prst="rect">
            <a:avLst/>
          </a:prstGeom>
        </p:spPr>
      </p:pic>
      <p:sp>
        <p:nvSpPr>
          <p:cNvPr id="8" name="TextBox 7">
            <a:extLst>
              <a:ext uri="{FF2B5EF4-FFF2-40B4-BE49-F238E27FC236}">
                <a16:creationId xmlns:a16="http://schemas.microsoft.com/office/drawing/2014/main" id="{E9EAAEF8-8422-4B52-ABD2-383D19FDDE2B}"/>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cxnSp>
        <p:nvCxnSpPr>
          <p:cNvPr id="9" name="Straight Connector 8">
            <a:extLst>
              <a:ext uri="{FF2B5EF4-FFF2-40B4-BE49-F238E27FC236}">
                <a16:creationId xmlns:a16="http://schemas.microsoft.com/office/drawing/2014/main" id="{BDC2A3F4-9E12-4154-8674-2DC7A9FCB151}"/>
              </a:ext>
            </a:extLst>
          </p:cNvPr>
          <p:cNvCxnSpPr>
            <a:cxnSpLocks/>
          </p:cNvCxnSpPr>
          <p:nvPr/>
        </p:nvCxnSpPr>
        <p:spPr>
          <a:xfrm>
            <a:off x="85956" y="6452995"/>
            <a:ext cx="11191645" cy="0"/>
          </a:xfrm>
          <a:prstGeom prst="line">
            <a:avLst/>
          </a:prstGeom>
          <a:ln w="38100"/>
        </p:spPr>
        <p:style>
          <a:lnRef idx="1">
            <a:schemeClr val="dk1"/>
          </a:lnRef>
          <a:fillRef idx="0">
            <a:schemeClr val="dk1"/>
          </a:fillRef>
          <a:effectRef idx="0">
            <a:schemeClr val="dk1"/>
          </a:effectRef>
          <a:fontRef idx="minor">
            <a:schemeClr val="tx1"/>
          </a:fontRef>
        </p:style>
      </p:cxnSp>
      <p:pic>
        <p:nvPicPr>
          <p:cNvPr id="10" name="Graphic 9" descr="Heartbeat">
            <a:extLst>
              <a:ext uri="{FF2B5EF4-FFF2-40B4-BE49-F238E27FC236}">
                <a16:creationId xmlns:a16="http://schemas.microsoft.com/office/drawing/2014/main" id="{9437D6D8-DC53-4E80-84DB-5590C4C92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22197" y="6166867"/>
            <a:ext cx="572259" cy="572259"/>
          </a:xfrm>
          <a:prstGeom prst="rect">
            <a:avLst/>
          </a:prstGeom>
        </p:spPr>
      </p:pic>
      <p:sp>
        <p:nvSpPr>
          <p:cNvPr id="11" name="TextBox 10">
            <a:extLst>
              <a:ext uri="{FF2B5EF4-FFF2-40B4-BE49-F238E27FC236}">
                <a16:creationId xmlns:a16="http://schemas.microsoft.com/office/drawing/2014/main" id="{776B9524-BD46-4D6D-9946-C98101F427C4}"/>
              </a:ext>
            </a:extLst>
          </p:cNvPr>
          <p:cNvSpPr txBox="1"/>
          <p:nvPr/>
        </p:nvSpPr>
        <p:spPr>
          <a:xfrm>
            <a:off x="9762649" y="6115203"/>
            <a:ext cx="1362552" cy="369332"/>
          </a:xfrm>
          <a:prstGeom prst="rect">
            <a:avLst/>
          </a:prstGeom>
          <a:noFill/>
        </p:spPr>
        <p:txBody>
          <a:bodyPr wrap="none" rtlCol="0">
            <a:spAutoFit/>
          </a:bodyPr>
          <a:lstStyle/>
          <a:p>
            <a:r>
              <a:rPr lang="en-US" sz="1800"/>
              <a:t>Future Giant</a:t>
            </a:r>
          </a:p>
        </p:txBody>
      </p:sp>
      <p:sp>
        <p:nvSpPr>
          <p:cNvPr id="12" name="Rectangle 11">
            <a:extLst>
              <a:ext uri="{FF2B5EF4-FFF2-40B4-BE49-F238E27FC236}">
                <a16:creationId xmlns:a16="http://schemas.microsoft.com/office/drawing/2014/main" id="{8235FBCE-F169-4B57-A9C4-B8008620210D}"/>
              </a:ext>
            </a:extLst>
          </p:cNvPr>
          <p:cNvSpPr/>
          <p:nvPr/>
        </p:nvSpPr>
        <p:spPr>
          <a:xfrm>
            <a:off x="11049000" y="5235832"/>
            <a:ext cx="685800" cy="584775"/>
          </a:xfrm>
          <a:prstGeom prst="rect">
            <a:avLst/>
          </a:prstGeom>
        </p:spPr>
        <p:txBody>
          <a:bodyPr wrap="square">
            <a:spAutoFit/>
          </a:bodyPr>
          <a:lstStyle/>
          <a:p>
            <a:r>
              <a:rPr lang="en-US" sz="3200" b="1">
                <a:latin typeface="Freestyle Script" panose="030804020302050B0404" pitchFamily="66" charset="0"/>
              </a:rPr>
              <a:t>FG</a:t>
            </a:r>
            <a:r>
              <a:rPr lang="en-US" sz="3200" b="1">
                <a:solidFill>
                  <a:srgbClr val="FF0000"/>
                </a:solidFill>
                <a:latin typeface="Freestyle Script" panose="030804020302050B0404" pitchFamily="66" charset="0"/>
              </a:rPr>
              <a:t>!</a:t>
            </a:r>
          </a:p>
        </p:txBody>
      </p:sp>
      <p:pic>
        <p:nvPicPr>
          <p:cNvPr id="13" name="Picture 12">
            <a:extLst>
              <a:ext uri="{FF2B5EF4-FFF2-40B4-BE49-F238E27FC236}">
                <a16:creationId xmlns:a16="http://schemas.microsoft.com/office/drawing/2014/main" id="{988FAAC3-4E32-4C7B-979C-EA6EC85D87D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0779361" y="5002793"/>
            <a:ext cx="1113611" cy="1521833"/>
          </a:xfrm>
          <a:prstGeom prst="rect">
            <a:avLst/>
          </a:prstGeom>
        </p:spPr>
      </p:pic>
      <p:sp>
        <p:nvSpPr>
          <p:cNvPr id="2" name="Title 1">
            <a:extLst>
              <a:ext uri="{FF2B5EF4-FFF2-40B4-BE49-F238E27FC236}">
                <a16:creationId xmlns:a16="http://schemas.microsoft.com/office/drawing/2014/main" id="{38FB52EB-DBB7-4EA0-B7ED-BC6075F23911}"/>
              </a:ext>
            </a:extLst>
          </p:cNvPr>
          <p:cNvSpPr>
            <a:spLocks noGrp="1"/>
          </p:cNvSpPr>
          <p:nvPr>
            <p:ph type="title"/>
          </p:nvPr>
        </p:nvSpPr>
        <p:spPr>
          <a:xfrm>
            <a:off x="831851" y="1709740"/>
            <a:ext cx="10515600" cy="2852737"/>
          </a:xfrm>
        </p:spPr>
        <p:txBody>
          <a:bodyPr anchor="b">
            <a:normAutofit/>
          </a:bodyPr>
          <a:lstStyle>
            <a:lvl1pPr>
              <a:defRPr lang="en-US" sz="4000" b="1" kern="1200" dirty="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7D21B165-7F7A-4DAE-91BF-F3B7EA80B091}"/>
              </a:ext>
            </a:extLst>
          </p:cNvPr>
          <p:cNvSpPr>
            <a:spLocks noGrp="1"/>
          </p:cNvSpPr>
          <p:nvPr>
            <p:ph type="body" idx="1"/>
          </p:nvPr>
        </p:nvSpPr>
        <p:spPr>
          <a:xfrm>
            <a:off x="831851" y="4589465"/>
            <a:ext cx="10515600" cy="1500187"/>
          </a:xfrm>
        </p:spPr>
        <p:txBody>
          <a:bodyPr>
            <a:normAutofit/>
          </a:bodyPr>
          <a:lstStyle>
            <a:lvl1pPr marL="0" indent="0">
              <a:buNone/>
              <a:defRPr lang="en-US" sz="2400" kern="1200" dirty="0" smtClean="0">
                <a:solidFill>
                  <a:schemeClr val="tx1"/>
                </a:solidFill>
                <a:latin typeface="+mn-lt"/>
                <a:ea typeface="+mn-ea"/>
                <a:cs typeface="+mn-cs"/>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51849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47F02-3395-48D7-A19F-E1247B3F715A}"/>
              </a:ext>
            </a:extLst>
          </p:cNvPr>
          <p:cNvSpPr>
            <a:spLocks noGrp="1"/>
          </p:cNvSpPr>
          <p:nvPr>
            <p:ph sz="half" idx="1"/>
          </p:nvPr>
        </p:nvSpPr>
        <p:spPr>
          <a:xfrm>
            <a:off x="838200" y="1096646"/>
            <a:ext cx="5181600" cy="53509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A2A702-6172-42EF-B6D7-BEA5B35E1D1C}"/>
              </a:ext>
            </a:extLst>
          </p:cNvPr>
          <p:cNvSpPr>
            <a:spLocks noGrp="1"/>
          </p:cNvSpPr>
          <p:nvPr>
            <p:ph sz="half" idx="2"/>
          </p:nvPr>
        </p:nvSpPr>
        <p:spPr>
          <a:xfrm>
            <a:off x="6172200" y="1096644"/>
            <a:ext cx="5181600" cy="53509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C227CE59-F14D-4947-B19B-6F102062ED19}"/>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11" name="TextBox 10">
            <a:extLst>
              <a:ext uri="{FF2B5EF4-FFF2-40B4-BE49-F238E27FC236}">
                <a16:creationId xmlns:a16="http://schemas.microsoft.com/office/drawing/2014/main" id="{91E8BF10-7FDC-4770-8A0E-B6A94F441308}"/>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8" name="Title 1">
            <a:extLst>
              <a:ext uri="{FF2B5EF4-FFF2-40B4-BE49-F238E27FC236}">
                <a16:creationId xmlns:a16="http://schemas.microsoft.com/office/drawing/2014/main" id="{88C70EAD-A979-4217-9545-07B084E5945D}"/>
              </a:ext>
            </a:extLst>
          </p:cNvPr>
          <p:cNvSpPr>
            <a:spLocks noGrp="1"/>
          </p:cNvSpPr>
          <p:nvPr>
            <p:ph type="title"/>
          </p:nvPr>
        </p:nvSpPr>
        <p:spPr>
          <a:xfrm>
            <a:off x="838200" y="185295"/>
            <a:ext cx="10515600" cy="710818"/>
          </a:xfrm>
        </p:spPr>
        <p:txBody>
          <a:bodyPr>
            <a:normAutofit/>
          </a:bodyPr>
          <a:lstStyle>
            <a:lvl1pPr>
              <a:defRPr sz="2800" b="1">
                <a:latin typeface="Arial" panose="020B0604020202020204" pitchFamily="34" charset="0"/>
                <a:cs typeface="Arial" panose="020B0604020202020204" pitchFamily="34" charset="0"/>
              </a:defRPr>
            </a:lvl1pPr>
          </a:lstStyle>
          <a:p>
            <a:r>
              <a:rPr lang="en-US"/>
              <a:t>Click to edit Master title style</a:t>
            </a:r>
          </a:p>
        </p:txBody>
      </p:sp>
      <p:cxnSp>
        <p:nvCxnSpPr>
          <p:cNvPr id="10" name="Straight Connector 9">
            <a:extLst>
              <a:ext uri="{FF2B5EF4-FFF2-40B4-BE49-F238E27FC236}">
                <a16:creationId xmlns:a16="http://schemas.microsoft.com/office/drawing/2014/main" id="{E0E2E4AC-2FDE-4073-9D2A-CAAB07E81DCE}"/>
              </a:ext>
            </a:extLst>
          </p:cNvPr>
          <p:cNvCxnSpPr/>
          <p:nvPr/>
        </p:nvCxnSpPr>
        <p:spPr>
          <a:xfrm>
            <a:off x="550164" y="850095"/>
            <a:ext cx="11091672" cy="0"/>
          </a:xfrm>
          <a:prstGeom prst="line">
            <a:avLst/>
          </a:prstGeom>
          <a:ln w="28575"/>
        </p:spPr>
        <p:style>
          <a:lnRef idx="1">
            <a:schemeClr val="dk1"/>
          </a:lnRef>
          <a:fillRef idx="0">
            <a:schemeClr val="dk1"/>
          </a:fillRef>
          <a:effectRef idx="0">
            <a:schemeClr val="dk1"/>
          </a:effectRef>
          <a:fontRef idx="minor">
            <a:schemeClr val="tx1"/>
          </a:fontRef>
        </p:style>
      </p:cxnSp>
      <p:pic>
        <p:nvPicPr>
          <p:cNvPr id="14" name="Graphic 13" descr="Heartbeat">
            <a:extLst>
              <a:ext uri="{FF2B5EF4-FFF2-40B4-BE49-F238E27FC236}">
                <a16:creationId xmlns:a16="http://schemas.microsoft.com/office/drawing/2014/main" id="{D68F45DB-929F-4605-8410-B279D615E3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08437" y="657347"/>
            <a:ext cx="385499" cy="385499"/>
          </a:xfrm>
          <a:prstGeom prst="rect">
            <a:avLst/>
          </a:prstGeom>
        </p:spPr>
      </p:pic>
      <p:pic>
        <p:nvPicPr>
          <p:cNvPr id="15" name="Picture 14">
            <a:extLst>
              <a:ext uri="{FF2B5EF4-FFF2-40B4-BE49-F238E27FC236}">
                <a16:creationId xmlns:a16="http://schemas.microsoft.com/office/drawing/2014/main" id="{D3DA8FD4-7156-46A3-9AA2-3D1F07407D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11420810" y="95616"/>
            <a:ext cx="732647" cy="1001216"/>
          </a:xfrm>
          <a:prstGeom prst="rect">
            <a:avLst/>
          </a:prstGeom>
        </p:spPr>
      </p:pic>
      <p:sp>
        <p:nvSpPr>
          <p:cNvPr id="16" name="Rectangle 15">
            <a:extLst>
              <a:ext uri="{FF2B5EF4-FFF2-40B4-BE49-F238E27FC236}">
                <a16:creationId xmlns:a16="http://schemas.microsoft.com/office/drawing/2014/main" id="{96A0EF33-8230-42EC-B5A2-252CE671EAFE}"/>
              </a:ext>
            </a:extLst>
          </p:cNvPr>
          <p:cNvSpPr/>
          <p:nvPr/>
        </p:nvSpPr>
        <p:spPr>
          <a:xfrm>
            <a:off x="11560944" y="228601"/>
            <a:ext cx="523147" cy="461665"/>
          </a:xfrm>
          <a:prstGeom prst="rect">
            <a:avLst/>
          </a:prstGeom>
        </p:spPr>
        <p:txBody>
          <a:bodyPr wrap="square">
            <a:spAutoFit/>
          </a:bodyPr>
          <a:lstStyle/>
          <a:p>
            <a:r>
              <a:rPr lang="en-US" sz="2400" b="1">
                <a:latin typeface="Freestyle Script" panose="030804020302050B0404" pitchFamily="66" charset="0"/>
              </a:rPr>
              <a:t>FG</a:t>
            </a:r>
            <a:r>
              <a:rPr lang="en-US" sz="2400" b="1">
                <a:solidFill>
                  <a:srgbClr val="FF0000"/>
                </a:solidFill>
                <a:latin typeface="Freestyle Script" panose="030804020302050B0404" pitchFamily="66" charset="0"/>
              </a:rPr>
              <a:t>!</a:t>
            </a:r>
          </a:p>
        </p:txBody>
      </p:sp>
    </p:spTree>
    <p:extLst>
      <p:ext uri="{BB962C8B-B14F-4D97-AF65-F5344CB8AC3E}">
        <p14:creationId xmlns:p14="http://schemas.microsoft.com/office/powerpoint/2010/main" val="808279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028E7598-319C-43EA-9D78-4D2F71EC69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887" y="179614"/>
            <a:ext cx="11680227" cy="6498772"/>
          </a:xfrm>
          <a:prstGeom prst="rect">
            <a:avLst/>
          </a:prstGeom>
        </p:spPr>
      </p:pic>
      <p:sp>
        <p:nvSpPr>
          <p:cNvPr id="6" name="Rectangle 5">
            <a:extLst>
              <a:ext uri="{FF2B5EF4-FFF2-40B4-BE49-F238E27FC236}">
                <a16:creationId xmlns:a16="http://schemas.microsoft.com/office/drawing/2014/main" id="{1BD5F11D-D3F5-4F88-8B44-CEAECA52D504}"/>
              </a:ext>
            </a:extLst>
          </p:cNvPr>
          <p:cNvSpPr/>
          <p:nvPr/>
        </p:nvSpPr>
        <p:spPr>
          <a:xfrm>
            <a:off x="3186221" y="4324272"/>
            <a:ext cx="6096000" cy="1600438"/>
          </a:xfrm>
          <a:prstGeom prst="rect">
            <a:avLst/>
          </a:prstGeom>
        </p:spPr>
        <p:txBody>
          <a:bodyPr>
            <a:spAutoFit/>
          </a:bodyPr>
          <a:lstStyle/>
          <a:p>
            <a:pPr algn="ctr"/>
            <a:r>
              <a:rPr lang="en-US" sz="6000">
                <a:solidFill>
                  <a:schemeClr val="tx1"/>
                </a:solidFill>
                <a:latin typeface="Arial" panose="020B0604020202020204" pitchFamily="34" charset="0"/>
                <a:cs typeface="Arial" panose="020B0604020202020204" pitchFamily="34" charset="0"/>
              </a:rPr>
              <a:t>Thanks</a:t>
            </a:r>
            <a:r>
              <a:rPr lang="en-US" sz="6600">
                <a:solidFill>
                  <a:schemeClr val="tx1"/>
                </a:solidFill>
                <a:latin typeface="Arial" panose="020B0604020202020204" pitchFamily="34" charset="0"/>
                <a:cs typeface="Arial" panose="020B0604020202020204" pitchFamily="34" charset="0"/>
              </a:rPr>
              <a:t>!</a:t>
            </a:r>
            <a:endParaRPr lang="en-US" sz="3600">
              <a:solidFill>
                <a:schemeClr val="tx1"/>
              </a:solidFill>
              <a:latin typeface="Arial" panose="020B0604020202020204" pitchFamily="34" charset="0"/>
              <a:cs typeface="Arial" panose="020B0604020202020204" pitchFamily="34" charset="0"/>
            </a:endParaRPr>
          </a:p>
          <a:p>
            <a:pPr algn="ctr"/>
            <a:r>
              <a:rPr lang="en-US" sz="3200">
                <a:solidFill>
                  <a:schemeClr val="tx1"/>
                </a:solidFill>
                <a:latin typeface="Arial" panose="020B0604020202020204" pitchFamily="34" charset="0"/>
                <a:cs typeface="Arial" panose="020B0604020202020204" pitchFamily="34" charset="0"/>
              </a:rPr>
              <a:t>Any innovations?</a:t>
            </a:r>
            <a:endParaRPr lang="en-US" sz="1100">
              <a:solidFill>
                <a:schemeClr val="tx1"/>
              </a:solidFill>
              <a:latin typeface="Arial" panose="020B0604020202020204" pitchFamily="34" charset="0"/>
              <a:cs typeface="Arial" panose="020B0604020202020204" pitchFamily="34" charset="0"/>
            </a:endParaRPr>
          </a:p>
        </p:txBody>
      </p:sp>
      <p:sp>
        <p:nvSpPr>
          <p:cNvPr id="7" name="Slide Number Placeholder 5">
            <a:extLst>
              <a:ext uri="{FF2B5EF4-FFF2-40B4-BE49-F238E27FC236}">
                <a16:creationId xmlns:a16="http://schemas.microsoft.com/office/drawing/2014/main" id="{FF5106F1-0DA7-4975-AF24-0001913CE8BA}"/>
              </a:ext>
            </a:extLst>
          </p:cNvPr>
          <p:cNvSpPr>
            <a:spLocks noGrp="1"/>
          </p:cNvSpPr>
          <p:nvPr>
            <p:ph type="sldNum" sz="quarter" idx="12"/>
          </p:nvPr>
        </p:nvSpPr>
        <p:spPr>
          <a:xfrm>
            <a:off x="8610600" y="6447632"/>
            <a:ext cx="2743200" cy="365125"/>
          </a:xfrm>
        </p:spPr>
        <p:txBody>
          <a:bodyPr/>
          <a:lstStyle/>
          <a:p>
            <a:fld id="{7BE34593-4376-4357-9906-3B15237DDEB2}" type="slidenum">
              <a:rPr lang="en-US" smtClean="0"/>
              <a:t>‹#›</a:t>
            </a:fld>
            <a:endParaRPr lang="en-US"/>
          </a:p>
        </p:txBody>
      </p:sp>
      <p:sp>
        <p:nvSpPr>
          <p:cNvPr id="9" name="TextBox 8">
            <a:extLst>
              <a:ext uri="{FF2B5EF4-FFF2-40B4-BE49-F238E27FC236}">
                <a16:creationId xmlns:a16="http://schemas.microsoft.com/office/drawing/2014/main" id="{90CFFDB4-F4EA-4415-9CD6-7C1B7C5AA57D}"/>
              </a:ext>
            </a:extLst>
          </p:cNvPr>
          <p:cNvSpPr txBox="1"/>
          <p:nvPr/>
        </p:nvSpPr>
        <p:spPr>
          <a:xfrm>
            <a:off x="85956" y="6487059"/>
            <a:ext cx="3584828" cy="3385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FG Innovation Company Ltd, Confidential</a:t>
            </a:r>
          </a:p>
        </p:txBody>
      </p:sp>
      <p:sp>
        <p:nvSpPr>
          <p:cNvPr id="13" name="Rectangle 12">
            <a:extLst>
              <a:ext uri="{FF2B5EF4-FFF2-40B4-BE49-F238E27FC236}">
                <a16:creationId xmlns:a16="http://schemas.microsoft.com/office/drawing/2014/main" id="{2CB4065D-D4C2-4E50-BC5F-04579142332C}"/>
              </a:ext>
            </a:extLst>
          </p:cNvPr>
          <p:cNvSpPr/>
          <p:nvPr/>
        </p:nvSpPr>
        <p:spPr>
          <a:xfrm>
            <a:off x="5464946" y="1219201"/>
            <a:ext cx="1989647" cy="1569660"/>
          </a:xfrm>
          <a:prstGeom prst="rect">
            <a:avLst/>
          </a:prstGeom>
        </p:spPr>
        <p:txBody>
          <a:bodyPr wrap="square">
            <a:spAutoFit/>
          </a:bodyPr>
          <a:lstStyle/>
          <a:p>
            <a:r>
              <a:rPr lang="en-US" sz="9600" b="1">
                <a:latin typeface="Freestyle Script" panose="030804020302050B0404" pitchFamily="66" charset="0"/>
              </a:rPr>
              <a:t>FG</a:t>
            </a:r>
            <a:r>
              <a:rPr lang="en-US" sz="9600" b="1">
                <a:solidFill>
                  <a:srgbClr val="FF0000"/>
                </a:solidFill>
                <a:latin typeface="Freestyle Script" panose="030804020302050B0404" pitchFamily="66" charset="0"/>
              </a:rPr>
              <a:t>!</a:t>
            </a:r>
          </a:p>
        </p:txBody>
      </p:sp>
      <p:pic>
        <p:nvPicPr>
          <p:cNvPr id="14" name="Picture 13">
            <a:extLst>
              <a:ext uri="{FF2B5EF4-FFF2-40B4-BE49-F238E27FC236}">
                <a16:creationId xmlns:a16="http://schemas.microsoft.com/office/drawing/2014/main" id="{E7EC8312-D41A-400C-BD5C-968D1DA9513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156" b="93590" l="9704" r="90162">
                        <a14:foregroundMark x1="18059" y1="26923" x2="18059" y2="26923"/>
                        <a14:foregroundMark x1="90296" y1="28895" x2="90296" y2="28895"/>
                        <a14:foregroundMark x1="19272" y1="37179" x2="19272" y2="37179"/>
                        <a14:foregroundMark x1="41105" y1="93294" x2="41105" y2="93294"/>
                        <a14:foregroundMark x1="49865" y1="4043" x2="49865" y2="4043"/>
                        <a14:foregroundMark x1="32749" y1="7199" x2="31402" y2="7890"/>
                        <a14:foregroundMark x1="20889" y1="21786" x2="18598" y2="24556"/>
                        <a14:foregroundMark x1="31402" y1="9073" x2="28810" y2="12207"/>
                        <a14:foregroundMark x1="18598" y1="24556" x2="18194" y2="37377"/>
                        <a14:foregroundMark x1="23126" y1="46811" x2="27628" y2="55424"/>
                        <a14:foregroundMark x1="18194" y1="37377" x2="20849" y2="42455"/>
                        <a14:foregroundMark x1="26685" y1="52663" x2="31716" y2="66864"/>
                        <a14:foregroundMark x1="36814" y1="75838" x2="37197" y2="76331"/>
                        <a14:foregroundMark x1="36661" y1="75641" x2="36814" y2="75838"/>
                        <a14:foregroundMark x1="36508" y1="75444" x2="36661" y2="75641"/>
                        <a14:foregroundMark x1="36355" y1="75247" x2="36508" y2="75444"/>
                        <a14:foregroundMark x1="36201" y1="75049" x2="36355" y2="75247"/>
                        <a14:foregroundMark x1="35971" y1="74753" x2="36201" y2="75049"/>
                        <a14:foregroundMark x1="35803" y1="74537" x2="35971" y2="74753"/>
                        <a14:foregroundMark x1="45511" y1="78228" x2="62264" y2="82051"/>
                        <a14:foregroundMark x1="37197" y1="76331" x2="45465" y2="78218"/>
                        <a14:foregroundMark x1="56758" y1="82742" x2="52830" y2="83235"/>
                        <a14:foregroundMark x1="60686" y1="82249" x2="58336" y2="82544"/>
                        <a14:foregroundMark x1="62264" y1="82051" x2="60686" y2="82249"/>
                        <a14:foregroundMark x1="52830" y1="83235" x2="40836" y2="81164"/>
                        <a14:foregroundMark x1="59008" y1="84704" x2="59569" y2="84813"/>
                        <a14:foregroundMark x1="40836" y1="81164" x2="58863" y2="84675"/>
                        <a14:foregroundMark x1="53392" y1="87278" x2="50674" y2="88363"/>
                        <a14:foregroundMark x1="53790" y1="87119" x2="53392" y2="87278"/>
                        <a14:foregroundMark x1="59569" y1="84813" x2="58543" y2="85223"/>
                        <a14:foregroundMark x1="33447" y1="87436" x2="32345" y2="87377"/>
                        <a14:foregroundMark x1="50674" y1="88363" x2="43128" y2="87957"/>
                        <a14:foregroundMark x1="54513" y1="92012" x2="59704" y2="93097"/>
                        <a14:foregroundMark x1="53331" y1="91765" x2="54513" y2="92012"/>
                        <a14:foregroundMark x1="59704" y1="93097" x2="51617" y2="94280"/>
                        <a14:foregroundMark x1="51617" y1="94280" x2="44867" y2="92355"/>
                        <a14:foregroundMark x1="43563" y1="92268" x2="42992" y2="93688"/>
                        <a14:foregroundMark x1="51213" y1="54832" x2="46900" y2="69625"/>
                        <a14:foregroundMark x1="47905" y1="75345" x2="47947" y2="75584"/>
                        <a14:foregroundMark x1="46900" y1="69625" x2="47905" y2="75345"/>
                        <a14:foregroundMark x1="62137" y1="74861" x2="65229" y2="73964"/>
                        <a14:foregroundMark x1="65229" y1="73964" x2="78437" y2="50888"/>
                        <a14:foregroundMark x1="78437" y1="50888" x2="87137" y2="41765"/>
                        <a14:foregroundMark x1="88481" y1="36686" x2="88544" y2="36391"/>
                        <a14:foregroundMark x1="88438" y1="36884" x2="88481" y2="36686"/>
                        <a14:foregroundMark x1="88375" y1="37179" x2="88438" y2="36884"/>
                        <a14:foregroundMark x1="88311" y1="37475" x2="88375" y2="37179"/>
                        <a14:foregroundMark x1="88269" y1="37673" x2="88311" y2="37475"/>
                        <a14:foregroundMark x1="88142" y1="38264" x2="88269" y2="37673"/>
                        <a14:foregroundMark x1="88036" y1="38757" x2="88142" y2="38264"/>
                        <a14:foregroundMark x1="28315" y1="12009" x2="34636" y2="7101"/>
                        <a14:foregroundMark x1="34636" y1="7101" x2="41914" y2="4043"/>
                        <a14:foregroundMark x1="41914" y1="4043" x2="50943" y2="3156"/>
                        <a14:foregroundMark x1="50943" y1="3156" x2="61267" y2="3156"/>
                        <a14:foregroundMark x1="82092" y1="12327" x2="88275" y2="21105"/>
                        <a14:foregroundMark x1="81814" y1="11933" x2="82092" y2="12327"/>
                        <a14:foregroundMark x1="81616" y1="11652" x2="81814" y2="11933"/>
                        <a14:foregroundMark x1="88275" y1="21105" x2="88410" y2="32544"/>
                        <a14:foregroundMark x1="84410" y1="41223" x2="80863" y2="48915"/>
                        <a14:foregroundMark x1="84530" y1="40962" x2="84410" y2="41223"/>
                        <a14:foregroundMark x1="86046" y1="37673" x2="85903" y2="37985"/>
                        <a14:foregroundMark x1="86137" y1="37475" x2="86046" y2="37673"/>
                        <a14:foregroundMark x1="86274" y1="37179" x2="86137" y2="37475"/>
                        <a14:foregroundMark x1="86410" y1="36884" x2="86274" y2="37179"/>
                        <a14:foregroundMark x1="86501" y1="36686" x2="86410" y2="36884"/>
                        <a14:foregroundMark x1="86637" y1="36391" x2="86501" y2="36686"/>
                        <a14:foregroundMark x1="86774" y1="36095" x2="86637" y2="36391"/>
                        <a14:foregroundMark x1="86865" y1="35897" x2="86774" y2="36095"/>
                        <a14:foregroundMark x1="87047" y1="35503" x2="86865" y2="35897"/>
                        <a14:foregroundMark x1="87138" y1="35306" x2="87047" y2="35503"/>
                        <a14:foregroundMark x1="88410" y1="32544" x2="87138" y2="35306"/>
                        <a14:foregroundMark x1="80863" y1="48915" x2="68464" y2="64497"/>
                        <a14:foregroundMark x1="68464" y1="64497" x2="68329" y2="64596"/>
                        <a14:foregroundMark x1="23310" y1="44181" x2="24124" y2="44379"/>
                        <a14:foregroundMark x1="20755" y1="44576" x2="24528" y2="44576"/>
                        <a14:foregroundMark x1="19677" y1="43097" x2="19702" y2="43270"/>
                        <a14:foregroundMark x1="56963" y1="81854" x2="56604" y2="81065"/>
                        <a14:foregroundMark x1="57098" y1="82150" x2="56963" y2="81854"/>
                        <a14:foregroundMark x1="57323" y1="82643" x2="57188" y2="82347"/>
                        <a14:foregroundMark x1="57547" y1="83136" x2="57323" y2="82643"/>
                        <a14:foregroundMark x1="56803" y1="82643" x2="57143" y2="82939"/>
                        <a14:foregroundMark x1="56462" y1="82347" x2="56803" y2="82643"/>
                        <a14:foregroundMark x1="55895" y1="81854" x2="56235" y2="82150"/>
                        <a14:foregroundMark x1="54987" y1="81065" x2="55895" y2="81854"/>
                        <a14:backgroundMark x1="71159" y1="26529" x2="71159" y2="26529"/>
                        <a14:backgroundMark x1="66173" y1="23570" x2="59569" y2="34911"/>
                        <a14:backgroundMark x1="44879" y1="44872" x2="44879" y2="44872"/>
                        <a14:backgroundMark x1="55795" y1="44773" x2="55795" y2="44773"/>
                        <a14:backgroundMark x1="68598" y1="44477" x2="68598" y2="44477"/>
                        <a14:backgroundMark x1="43127" y1="23373" x2="43127" y2="23373"/>
                        <a14:backgroundMark x1="40162" y1="28107" x2="40162" y2="28107"/>
                        <a14:backgroundMark x1="40296" y1="25838" x2="40296" y2="25838"/>
                        <a14:backgroundMark x1="40431" y1="24951" x2="38005" y2="30473"/>
                        <a14:backgroundMark x1="38005" y1="30473" x2="38410" y2="29882"/>
                        <a14:backgroundMark x1="40027" y1="28304" x2="45687" y2="27909"/>
                        <a14:backgroundMark x1="49865" y1="23077" x2="42183" y2="23274"/>
                        <a14:backgroundMark x1="42183" y1="23274" x2="35445" y2="33728"/>
                        <a14:backgroundMark x1="35445" y1="33728" x2="35175" y2="34813"/>
                        <a14:backgroundMark x1="39892" y1="28501" x2="46765" y2="28501"/>
                        <a14:backgroundMark x1="44070" y1="23767" x2="64420" y2="23767"/>
                        <a14:backgroundMark x1="64420" y1="23767" x2="41375" y2="26430"/>
                        <a14:backgroundMark x1="41375" y1="26430" x2="66712" y2="26627"/>
                        <a14:backgroundMark x1="66712" y1="26627" x2="44205" y2="28994"/>
                        <a14:backgroundMark x1="44205" y1="28994" x2="72237" y2="29191"/>
                        <a14:backgroundMark x1="72237" y1="29191" x2="23450" y2="31065"/>
                        <a14:backgroundMark x1="23450" y1="31065" x2="52426" y2="32347"/>
                        <a14:backgroundMark x1="52426" y1="32347" x2="45148" y2="35700"/>
                        <a14:backgroundMark x1="45148" y1="35700" x2="62938" y2="36884"/>
                        <a14:backgroundMark x1="62938" y1="36884" x2="34232" y2="38462"/>
                        <a14:backgroundMark x1="34232" y1="38462" x2="55930" y2="41420"/>
                        <a14:backgroundMark x1="55930" y1="41420" x2="43935" y2="44773"/>
                        <a14:backgroundMark x1="43935" y1="44773" x2="51617" y2="46154"/>
                        <a14:backgroundMark x1="51617" y1="46154" x2="43531" y2="47732"/>
                        <a14:backgroundMark x1="43531" y1="47732" x2="68464" y2="48028"/>
                        <a14:backgroundMark x1="68464" y1="48028" x2="29245" y2="48718"/>
                        <a14:backgroundMark x1="29245" y1="48718" x2="38814" y2="48718"/>
                        <a14:backgroundMark x1="38814" y1="48718" x2="51348" y2="48521"/>
                        <a14:backgroundMark x1="51348" y1="48521" x2="58895" y2="45168"/>
                        <a14:backgroundMark x1="58895" y1="45168" x2="67655" y2="44773"/>
                        <a14:backgroundMark x1="16447" y1="44679" x2="14151" y2="44675"/>
                        <a14:backgroundMark x1="67655" y1="44773" x2="24426" y2="44694"/>
                        <a14:backgroundMark x1="24607" y1="44486" x2="41509" y2="44181"/>
                        <a14:backgroundMark x1="14151" y1="44675" x2="16441" y2="44634"/>
                        <a14:backgroundMark x1="41509" y1="44181" x2="64016" y2="44181"/>
                        <a14:backgroundMark x1="64016" y1="44181" x2="71833" y2="43393"/>
                        <a14:backgroundMark x1="71833" y1="43393" x2="72102" y2="44970"/>
                        <a14:backgroundMark x1="59973" y1="43787" x2="60108" y2="37771"/>
                        <a14:backgroundMark x1="60108" y1="37771" x2="64420" y2="30375"/>
                        <a14:backgroundMark x1="64420" y1="30375" x2="53639" y2="27120"/>
                        <a14:backgroundMark x1="53639" y1="27120" x2="64016" y2="29882"/>
                        <a14:backgroundMark x1="64016" y1="29882" x2="53100" y2="31065"/>
                        <a14:backgroundMark x1="53100" y1="31065" x2="65768" y2="29290"/>
                        <a14:backgroundMark x1="65768" y1="29290" x2="76550" y2="33136"/>
                        <a14:backgroundMark x1="76550" y1="33136" x2="68868" y2="35700"/>
                        <a14:backgroundMark x1="68868" y1="35700" x2="65499" y2="27712"/>
                        <a14:backgroundMark x1="65499" y1="27712" x2="70889" y2="27909"/>
                        <a14:backgroundMark x1="70350" y1="25247" x2="77224" y2="30868"/>
                        <a14:backgroundMark x1="77224" y1="30868" x2="70620" y2="27712"/>
                        <a14:backgroundMark x1="70620" y1="27712" x2="78571" y2="27811"/>
                        <a14:backgroundMark x1="78571" y1="27811" x2="71159" y2="27318"/>
                        <a14:backgroundMark x1="69272" y1="30375" x2="75202" y2="26726"/>
                        <a14:backgroundMark x1="75202" y1="26726" x2="77089" y2="34320"/>
                        <a14:backgroundMark x1="77089" y1="34320" x2="70620" y2="28501"/>
                        <a14:backgroundMark x1="70620" y1="28501" x2="73854" y2="21893"/>
                        <a14:backgroundMark x1="73854" y1="21893" x2="75202" y2="21893"/>
                        <a14:backgroundMark x1="70485" y1="22880" x2="65229" y2="28895"/>
                        <a14:backgroundMark x1="65229" y1="28895" x2="55930" y2="29487"/>
                        <a14:backgroundMark x1="55930" y1="29487" x2="57951" y2="26923"/>
                        <a14:backgroundMark x1="53639" y1="34813" x2="56199" y2="33531"/>
                        <a14:backgroundMark x1="60916" y1="33333" x2="57547" y2="27712"/>
                        <a14:backgroundMark x1="57547" y1="27712" x2="65633" y2="31657"/>
                        <a14:backgroundMark x1="65633" y1="31657" x2="63612" y2="32939"/>
                        <a14:backgroundMark x1="56199" y1="29684" x2="54717" y2="36193"/>
                        <a14:backgroundMark x1="54717" y1="36193" x2="60916" y2="31460"/>
                        <a14:backgroundMark x1="60916" y1="31460" x2="62534" y2="34320"/>
                        <a14:backgroundMark x1="44340" y1="27120" x2="51887" y2="28501"/>
                        <a14:backgroundMark x1="51887" y1="28501" x2="57817" y2="22584"/>
                        <a14:backgroundMark x1="57817" y1="22584" x2="64420" y2="28008"/>
                        <a14:backgroundMark x1="64420" y1="28008" x2="64960" y2="33728"/>
                        <a14:backgroundMark x1="64960" y1="33728" x2="55660" y2="32249"/>
                        <a14:backgroundMark x1="55660" y1="32249" x2="52156" y2="26036"/>
                        <a14:backgroundMark x1="52156" y1="26036" x2="61321" y2="24162"/>
                        <a14:backgroundMark x1="61321" y1="24162" x2="58356" y2="27712"/>
                        <a14:backgroundMark x1="58895" y1="27811" x2="68329" y2="34813"/>
                        <a14:backgroundMark x1="68329" y1="34813" x2="58760" y2="34911"/>
                        <a14:backgroundMark x1="58760" y1="34911" x2="63208" y2="32544"/>
                        <a14:backgroundMark x1="65903" y1="38560" x2="70485" y2="43097"/>
                        <a14:backgroundMark x1="70485" y1="43097" x2="66981" y2="44477"/>
                        <a14:backgroundMark x1="60512" y1="42406" x2="68464" y2="38757"/>
                        <a14:backgroundMark x1="68464" y1="38757" x2="70350" y2="39448"/>
                        <a14:backgroundMark x1="74124" y1="38560" x2="65768" y2="41716"/>
                        <a14:backgroundMark x1="65768" y1="41716" x2="70216" y2="36489"/>
                        <a14:backgroundMark x1="70216" y1="36489" x2="67116" y2="34418"/>
                        <a14:backgroundMark x1="19542" y1="43294" x2="20081" y2="45168"/>
                        <a14:backgroundMark x1="24259" y1="44477" x2="24259" y2="44477"/>
                        <a14:backgroundMark x1="19677" y1="43294" x2="19677" y2="43294"/>
                        <a14:backgroundMark x1="19677" y1="43097" x2="19677" y2="43097"/>
                        <a14:backgroundMark x1="20485" y1="44773" x2="20485" y2="44773"/>
                        <a14:backgroundMark x1="29111" y1="12327" x2="21159" y2="21893"/>
                        <a14:backgroundMark x1="67520" y1="2959" x2="80054" y2="6607"/>
                        <a14:backgroundMark x1="61456" y1="2959" x2="67925" y2="3649"/>
                        <a14:backgroundMark x1="78167" y1="7890" x2="81941" y2="9566"/>
                        <a14:backgroundMark x1="80728" y1="10454" x2="82210" y2="11243"/>
                        <a14:backgroundMark x1="60782" y1="3156" x2="60782" y2="3156"/>
                        <a14:backgroundMark x1="61186" y1="3254" x2="61186" y2="3254"/>
                        <a14:backgroundMark x1="60108" y1="3156" x2="60108" y2="3156"/>
                        <a14:backgroundMark x1="29111" y1="12130" x2="29111" y2="12130"/>
                        <a14:backgroundMark x1="28976" y1="12327" x2="28976" y2="12327"/>
                        <a14:backgroundMark x1="60512" y1="3254" x2="60512" y2="3254"/>
                        <a14:backgroundMark x1="81671" y1="11637" x2="81671" y2="11637"/>
                        <a14:backgroundMark x1="81941" y1="11933" x2="81941" y2="11933"/>
                        <a14:backgroundMark x1="82210" y1="12327" x2="82210" y2="12327"/>
                        <a14:backgroundMark x1="81941" y1="11834" x2="81941" y2="11834"/>
                        <a14:backgroundMark x1="85849" y1="37673" x2="85849" y2="37673"/>
                        <a14:backgroundMark x1="85580" y1="38264" x2="85580" y2="38264"/>
                        <a14:backgroundMark x1="85445" y1="38757" x2="85445" y2="38757"/>
                        <a14:backgroundMark x1="85175" y1="39448" x2="85175" y2="39448"/>
                        <a14:backgroundMark x1="86119" y1="37179" x2="86119" y2="37179"/>
                        <a14:backgroundMark x1="86388" y1="36391" x2="86388" y2="36391"/>
                        <a14:backgroundMark x1="85849" y1="37968" x2="84097" y2="40828"/>
                        <a14:backgroundMark x1="86658" y1="36489" x2="86658" y2="36489"/>
                        <a14:backgroundMark x1="86792" y1="35897" x2="86792" y2="35897"/>
                        <a14:backgroundMark x1="86927" y1="35503" x2="86927" y2="35503"/>
                        <a14:backgroundMark x1="86388" y1="36884" x2="86388" y2="36884"/>
                        <a14:backgroundMark x1="85984" y1="37673" x2="85984" y2="37673"/>
                        <a14:backgroundMark x1="86658" y1="36292" x2="86658" y2="36292"/>
                        <a14:backgroundMark x1="86927" y1="35306" x2="86927" y2="35306"/>
                        <a14:backgroundMark x1="86658" y1="36095" x2="86658" y2="36095"/>
                        <a14:backgroundMark x1="86523" y1="36686" x2="86523" y2="36686"/>
                        <a14:backgroundMark x1="85984" y1="37475" x2="85984" y2="37475"/>
                        <a14:backgroundMark x1="84232" y1="41223" x2="84232" y2="41223"/>
                        <a14:backgroundMark x1="47439" y1="76134" x2="62938" y2="77120"/>
                        <a14:backgroundMark x1="47978" y1="75345" x2="47978" y2="75345"/>
                        <a14:backgroundMark x1="47978" y1="75641" x2="47978" y2="75641"/>
                        <a14:backgroundMark x1="48113" y1="75247" x2="48113" y2="75247"/>
                        <a14:backgroundMark x1="58895" y1="82544" x2="58895" y2="82544"/>
                        <a14:backgroundMark x1="58356" y1="82742" x2="58356" y2="82742"/>
                        <a14:backgroundMark x1="58491" y1="82446" x2="58491" y2="82446"/>
                        <a14:backgroundMark x1="58491" y1="82643" x2="58491" y2="82643"/>
                        <a14:backgroundMark x1="58356" y1="82643" x2="58356" y2="82643"/>
                        <a14:backgroundMark x1="59164" y1="82643" x2="59164" y2="82643"/>
                        <a14:backgroundMark x1="58086" y1="82643" x2="58086" y2="82643"/>
                        <a14:backgroundMark x1="33019" y1="68146" x2="35714" y2="74556"/>
                        <a14:backgroundMark x1="35849" y1="75444" x2="35849" y2="75444"/>
                        <a14:backgroundMark x1="36253" y1="75444" x2="36253" y2="75444"/>
                        <a14:backgroundMark x1="36927" y1="75838" x2="36927" y2="75838"/>
                        <a14:backgroundMark x1="36253" y1="75049" x2="36253" y2="75049"/>
                        <a14:backgroundMark x1="32075" y1="68146" x2="32075" y2="68146"/>
                        <a14:backgroundMark x1="32075" y1="67456" x2="32075" y2="67456"/>
                        <a14:backgroundMark x1="32615" y1="68639" x2="32615" y2="68639"/>
                        <a14:backgroundMark x1="31806" y1="66864" x2="31806" y2="66864"/>
                        <a14:backgroundMark x1="32075" y1="67653" x2="32075" y2="67653"/>
                        <a14:backgroundMark x1="32210" y1="68245" x2="32210" y2="68245"/>
                        <a14:backgroundMark x1="32480" y1="68639" x2="32480" y2="68639"/>
                        <a14:backgroundMark x1="32480" y1="68245" x2="32345" y2="68146"/>
                        <a14:backgroundMark x1="32210" y1="68146" x2="32210" y2="68146"/>
                        <a14:backgroundMark x1="32075" y1="66765" x2="32075" y2="66765"/>
                        <a14:backgroundMark x1="36119" y1="75247" x2="36119" y2="75247"/>
                        <a14:backgroundMark x1="36119" y1="75049" x2="36119" y2="75049"/>
                        <a14:backgroundMark x1="35714" y1="74753" x2="35714" y2="74753"/>
                        <a14:backgroundMark x1="36523" y1="75641" x2="36523" y2="75641"/>
                        <a14:backgroundMark x1="36523" y1="75641" x2="36523" y2="75641"/>
                        <a14:backgroundMark x1="36253" y1="74951" x2="36253" y2="74951"/>
                        <a14:backgroundMark x1="35849" y1="74852" x2="35849" y2="74852"/>
                        <a14:backgroundMark x1="53504" y1="86391" x2="53504" y2="86391"/>
                        <a14:backgroundMark x1="56334" y1="86292" x2="56334" y2="86292"/>
                        <a14:backgroundMark x1="44609" y1="90927" x2="44609" y2="90927"/>
                        <a14:backgroundMark x1="51482" y1="90828" x2="51482" y2="90828"/>
                        <a14:backgroundMark x1="52561" y1="90828" x2="42183" y2="90138"/>
                        <a14:backgroundMark x1="36119" y1="89053" x2="41375" y2="89744"/>
                        <a14:backgroundMark x1="32884" y1="87968" x2="36658" y2="88757"/>
                        <a14:backgroundMark x1="32615" y1="87673" x2="32615" y2="87673"/>
                        <a14:backgroundMark x1="32749" y1="87673" x2="32749" y2="87673"/>
                        <a14:backgroundMark x1="32345" y1="87475" x2="32345" y2="87475"/>
                        <a14:backgroundMark x1="33288" y1="87870" x2="33288" y2="87870"/>
                        <a14:backgroundMark x1="53639" y1="91716" x2="53639" y2="91716"/>
                        <a14:backgroundMark x1="53100" y1="92012" x2="53100" y2="92012"/>
                        <a14:backgroundMark x1="53774" y1="92110" x2="53774" y2="92110"/>
                        <a14:backgroundMark x1="54043" y1="92012" x2="54043" y2="92012"/>
                        <a14:backgroundMark x1="54178" y1="86686" x2="57143" y2="86785"/>
                        <a14:backgroundMark x1="53639" y1="87278" x2="53639" y2="87278"/>
                        <a14:backgroundMark x1="53774" y1="87081" x2="53774" y2="87081"/>
                        <a14:backgroundMark x1="54313" y1="92012" x2="54313" y2="92012"/>
                        <a14:backgroundMark x1="54852" y1="92110" x2="54852" y2="92110"/>
                        <a14:backgroundMark x1="56604" y1="82347" x2="56604" y2="82347"/>
                        <a14:backgroundMark x1="55930" y1="82347" x2="55930" y2="82347"/>
                        <a14:backgroundMark x1="55930" y1="82150" x2="55930" y2="82150"/>
                        <a14:backgroundMark x1="55930" y1="81854" x2="55930" y2="81854"/>
                        <a14:backgroundMark x1="56873" y1="82643" x2="56873" y2="82643"/>
                        <a14:backgroundMark x1="57682" y1="82643" x2="57682" y2="82643"/>
                        <a14:backgroundMark x1="57412" y1="82446" x2="57412" y2="82446"/>
                        <a14:backgroundMark x1="57008" y1="82249" x2="57008" y2="82249"/>
                        <a14:backgroundMark x1="56065" y1="82249" x2="56065" y2="82249"/>
                        <a14:backgroundMark x1="55795" y1="82150" x2="55795" y2="82150"/>
                        <a14:backgroundMark x1="56604" y1="82051" x2="56604" y2="82051"/>
                        <a14:backgroundMark x1="56469" y1="82544" x2="56469" y2="82544"/>
                        <a14:backgroundMark x1="56334" y1="82347" x2="56334" y2="82347"/>
                        <a14:backgroundMark x1="56334" y1="82150" x2="56334" y2="82150"/>
                        <a14:backgroundMark x1="56199" y1="82051" x2="56199" y2="82051"/>
                        <a14:backgroundMark x1="55795" y1="82051" x2="55795" y2="82051"/>
                        <a14:backgroundMark x1="55795" y1="81854" x2="55795" y2="81854"/>
                        <a14:backgroundMark x1="57412" y1="82347" x2="57412" y2="82347"/>
                        <a14:backgroundMark x1="57143" y1="82150" x2="57143" y2="82150"/>
                        <a14:backgroundMark x1="58356" y1="82446" x2="58356" y2="82446"/>
                        <a14:backgroundMark x1="57008" y1="82150" x2="57008" y2="82150"/>
                        <a14:backgroundMark x1="56873" y1="82643" x2="56873" y2="82643"/>
                        <a14:backgroundMark x1="57143" y1="82051" x2="57143" y2="82051"/>
                      </a14:backgroundRemoval>
                    </a14:imgEffect>
                  </a14:imgLayer>
                </a14:imgProps>
              </a:ext>
              <a:ext uri="{28A0092B-C50C-407E-A947-70E740481C1C}">
                <a14:useLocalDpi xmlns:a14="http://schemas.microsoft.com/office/drawing/2010/main" val="0"/>
              </a:ext>
            </a:extLst>
          </a:blip>
          <a:stretch>
            <a:fillRect/>
          </a:stretch>
        </p:blipFill>
        <p:spPr>
          <a:xfrm>
            <a:off x="4575394" y="455702"/>
            <a:ext cx="3041215" cy="4156055"/>
          </a:xfrm>
          <a:prstGeom prst="rect">
            <a:avLst/>
          </a:prstGeom>
        </p:spPr>
      </p:pic>
    </p:spTree>
    <p:extLst>
      <p:ext uri="{BB962C8B-B14F-4D97-AF65-F5344CB8AC3E}">
        <p14:creationId xmlns:p14="http://schemas.microsoft.com/office/powerpoint/2010/main" val="3207865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D59A66-EFA9-44D3-B81C-690E9CF154D7}"/>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21C664-DD58-4DCC-9FED-8560B9F662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1F1EF-CACF-450B-92A1-F3897CE032B2}"/>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A3E19AE8-AECE-439D-9A41-4D9125F5272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A42A7A-1DAF-4A1F-947B-274A5CB70E0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34593-4376-4357-9906-3B15237DDEB2}" type="slidenum">
              <a:rPr lang="en-US" smtClean="0"/>
              <a:t>‹#›</a:t>
            </a:fld>
            <a:endParaRPr lang="en-US"/>
          </a:p>
        </p:txBody>
      </p:sp>
    </p:spTree>
    <p:extLst>
      <p:ext uri="{BB962C8B-B14F-4D97-AF65-F5344CB8AC3E}">
        <p14:creationId xmlns:p14="http://schemas.microsoft.com/office/powerpoint/2010/main" val="18273889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portal.3gpp.org/desktopmodules/Specifications/SpecificationDetails.aspx?specificationId=323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91e/Docs/RP-210726.zip" TargetMode="External"/><Relationship Id="rId2" Type="http://schemas.openxmlformats.org/officeDocument/2006/relationships/hyperlink" Target="https://www.3gpp.org/ftp/tsg_ran/TSG_RAN/TSGR_91e/Docs/RP-210887.zip" TargetMode="External"/><Relationship Id="rId1" Type="http://schemas.openxmlformats.org/officeDocument/2006/relationships/slideLayout" Target="../slideLayouts/slideLayout2.xml"/><Relationship Id="rId4" Type="http://schemas.openxmlformats.org/officeDocument/2006/relationships/hyperlink" Target="https://www.3gpp.org/ftp/tsg_ran/WG2_RL2/TSGR2_114-e/Docs/R2-2104963.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DF477-A1C0-42CE-9DA1-A1D1E73BCF7F}"/>
              </a:ext>
            </a:extLst>
          </p:cNvPr>
          <p:cNvSpPr>
            <a:spLocks noGrp="1"/>
          </p:cNvSpPr>
          <p:nvPr>
            <p:ph type="ctrTitle"/>
          </p:nvPr>
        </p:nvSpPr>
        <p:spPr/>
        <p:txBody>
          <a:bodyPr/>
          <a:lstStyle/>
          <a:p>
            <a:r>
              <a:rPr lang="en-US" dirty="0"/>
              <a:t>NTN Enhancements in Rel-18</a:t>
            </a:r>
          </a:p>
        </p:txBody>
      </p:sp>
      <p:sp>
        <p:nvSpPr>
          <p:cNvPr id="3" name="Subtitle 2">
            <a:extLst>
              <a:ext uri="{FF2B5EF4-FFF2-40B4-BE49-F238E27FC236}">
                <a16:creationId xmlns:a16="http://schemas.microsoft.com/office/drawing/2014/main" id="{BF115F7E-1C22-4E1E-B448-85D304375386}"/>
              </a:ext>
            </a:extLst>
          </p:cNvPr>
          <p:cNvSpPr>
            <a:spLocks noGrp="1"/>
          </p:cNvSpPr>
          <p:nvPr>
            <p:ph type="subTitle" idx="1"/>
          </p:nvPr>
        </p:nvSpPr>
        <p:spPr>
          <a:xfrm>
            <a:off x="1524000" y="3976176"/>
            <a:ext cx="9144000" cy="1655763"/>
          </a:xfrm>
        </p:spPr>
        <p:txBody>
          <a:bodyPr/>
          <a:lstStyle/>
          <a:p>
            <a:pPr algn="l">
              <a:spcBef>
                <a:spcPts val="0"/>
              </a:spcBef>
            </a:pPr>
            <a:r>
              <a:rPr lang="en-US" dirty="0"/>
              <a:t>Agenda Item:		4.2</a:t>
            </a:r>
          </a:p>
          <a:p>
            <a:pPr algn="l">
              <a:spcBef>
                <a:spcPts val="0"/>
              </a:spcBef>
            </a:pPr>
            <a:r>
              <a:rPr lang="en-US" dirty="0"/>
              <a:t>Source:		FGI, Asia Pacific Telecom</a:t>
            </a:r>
            <a:endParaRPr lang="en-US" dirty="0">
              <a:solidFill>
                <a:srgbClr val="0000FF"/>
              </a:solidFill>
            </a:endParaRPr>
          </a:p>
          <a:p>
            <a:pPr algn="l">
              <a:spcBef>
                <a:spcPts val="0"/>
              </a:spcBef>
            </a:pPr>
            <a:r>
              <a:rPr lang="en-US" dirty="0"/>
              <a:t>Document for:		Discussion</a:t>
            </a:r>
          </a:p>
          <a:p>
            <a:pPr algn="l"/>
            <a:endParaRPr lang="en-US" dirty="0"/>
          </a:p>
        </p:txBody>
      </p:sp>
      <p:sp>
        <p:nvSpPr>
          <p:cNvPr id="4" name="文字方塊 3">
            <a:extLst>
              <a:ext uri="{FF2B5EF4-FFF2-40B4-BE49-F238E27FC236}">
                <a16:creationId xmlns:a16="http://schemas.microsoft.com/office/drawing/2014/main" id="{639526D6-6179-415F-9D4C-387AA9C31737}"/>
              </a:ext>
            </a:extLst>
          </p:cNvPr>
          <p:cNvSpPr txBox="1"/>
          <p:nvPr/>
        </p:nvSpPr>
        <p:spPr>
          <a:xfrm>
            <a:off x="1412111" y="752354"/>
            <a:ext cx="9255889" cy="954107"/>
          </a:xfrm>
          <a:prstGeom prst="rect">
            <a:avLst/>
          </a:prstGeom>
          <a:noFill/>
        </p:spPr>
        <p:txBody>
          <a:bodyPr wrap="square" rtlCol="0">
            <a:spAutoFit/>
          </a:bodyPr>
          <a:lstStyle/>
          <a:p>
            <a:r>
              <a:rPr lang="en-US" altLang="zh-TW" sz="2800" b="1" dirty="0"/>
              <a:t>3GPP TSG RAN Rel-18 workshop		        RWS-210194</a:t>
            </a:r>
          </a:p>
          <a:p>
            <a:r>
              <a:rPr lang="en-US" altLang="zh-TW" sz="2800" b="1" dirty="0"/>
              <a:t>Electronic Meeting, June 28 - July 2, 2021</a:t>
            </a:r>
          </a:p>
        </p:txBody>
      </p:sp>
    </p:spTree>
    <p:extLst>
      <p:ext uri="{BB962C8B-B14F-4D97-AF65-F5344CB8AC3E}">
        <p14:creationId xmlns:p14="http://schemas.microsoft.com/office/powerpoint/2010/main" val="1881592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C487E1-BC73-4B60-9852-60A3295D0154}"/>
              </a:ext>
            </a:extLst>
          </p:cNvPr>
          <p:cNvSpPr>
            <a:spLocks noGrp="1"/>
          </p:cNvSpPr>
          <p:nvPr>
            <p:ph type="title"/>
          </p:nvPr>
        </p:nvSpPr>
        <p:spPr/>
        <p:txBody>
          <a:bodyPr/>
          <a:lstStyle/>
          <a:p>
            <a:r>
              <a:rPr lang="en-US" altLang="zh-TW" dirty="0"/>
              <a:t>Justification (1/2)</a:t>
            </a:r>
            <a:endParaRPr lang="zh-TW" altLang="en-US" dirty="0"/>
          </a:p>
        </p:txBody>
      </p:sp>
      <p:sp>
        <p:nvSpPr>
          <p:cNvPr id="3" name="內容版面配置區 2">
            <a:extLst>
              <a:ext uri="{FF2B5EF4-FFF2-40B4-BE49-F238E27FC236}">
                <a16:creationId xmlns:a16="http://schemas.microsoft.com/office/drawing/2014/main" id="{CAA5EB98-CA6D-4F84-BC9D-D0BCB064E1F4}"/>
              </a:ext>
            </a:extLst>
          </p:cNvPr>
          <p:cNvSpPr>
            <a:spLocks noGrp="1"/>
          </p:cNvSpPr>
          <p:nvPr>
            <p:ph idx="1"/>
          </p:nvPr>
        </p:nvSpPr>
        <p:spPr>
          <a:xfrm>
            <a:off x="838200" y="1081934"/>
            <a:ext cx="10515600" cy="5011136"/>
          </a:xfrm>
        </p:spPr>
        <p:txBody>
          <a:bodyPr>
            <a:normAutofit/>
          </a:bodyPr>
          <a:lstStyle/>
          <a:p>
            <a:pPr marL="0" indent="0">
              <a:buNone/>
            </a:pPr>
            <a:r>
              <a:rPr lang="en-US" altLang="zh-TW" sz="1800" dirty="0">
                <a:solidFill>
                  <a:srgbClr val="0000FF"/>
                </a:solidFill>
              </a:rPr>
              <a:t>[Background/observation] </a:t>
            </a:r>
          </a:p>
          <a:p>
            <a:pPr marL="0" indent="0">
              <a:buNone/>
            </a:pPr>
            <a:r>
              <a:rPr lang="en-US" altLang="zh-TW" sz="1800" dirty="0"/>
              <a:t>Non-Terrestrial Networks (NTN) are expected to</a:t>
            </a:r>
          </a:p>
          <a:p>
            <a:pPr lvl="1"/>
            <a:r>
              <a:rPr lang="en-US" altLang="zh-TW" sz="1600" dirty="0"/>
              <a:t>foster the roll out of 5G service in </a:t>
            </a:r>
            <a:r>
              <a:rPr lang="en-US" altLang="zh-TW" sz="1600" b="1" dirty="0"/>
              <a:t>un-served areas </a:t>
            </a:r>
            <a:r>
              <a:rPr lang="en-US" altLang="zh-TW" sz="1600" dirty="0"/>
              <a:t>(isolated/remote areas, on board aircrafts or vessels) and </a:t>
            </a:r>
            <a:r>
              <a:rPr lang="en-US" altLang="zh-TW" sz="1600" b="1" dirty="0"/>
              <a:t>underserved areas </a:t>
            </a:r>
            <a:r>
              <a:rPr lang="en-US" altLang="zh-TW" sz="1600" dirty="0"/>
              <a:t>(e.g., sub-urban/rural areas) to upgrade the performance of limited terrestrial networks in cost effective manner,</a:t>
            </a:r>
          </a:p>
          <a:p>
            <a:pPr lvl="1"/>
            <a:r>
              <a:rPr lang="en-US" altLang="zh-TW" sz="1600" dirty="0"/>
              <a:t>reinforce the 5G service reliability by providing </a:t>
            </a:r>
            <a:r>
              <a:rPr lang="en-US" altLang="zh-TW" sz="1600" b="1" dirty="0"/>
              <a:t>service continuity </a:t>
            </a:r>
            <a:r>
              <a:rPr lang="en-US" altLang="zh-TW" sz="1600" dirty="0"/>
              <a:t>(e.g., passenger vehicles-aircraft, ships, high speed trains, bus) or ensuring service availability anywhere especially for critical communications, future railway/maritime/aeronautical communications, and to</a:t>
            </a:r>
          </a:p>
          <a:p>
            <a:pPr lvl="1"/>
            <a:r>
              <a:rPr lang="en-US" altLang="zh-TW" sz="1600" dirty="0"/>
              <a:t>enable 5G network scalability by providing </a:t>
            </a:r>
            <a:r>
              <a:rPr lang="en-US" altLang="zh-TW" sz="1600" b="1" dirty="0"/>
              <a:t>efficient multicast/broadcast </a:t>
            </a:r>
            <a:r>
              <a:rPr lang="en-US" altLang="zh-TW" sz="1600" dirty="0"/>
              <a:t>resources for data delivery towards the network edges or even user terminal. See </a:t>
            </a:r>
            <a:r>
              <a:rPr lang="en-US" altLang="zh-TW" sz="1600" dirty="0">
                <a:hlinkClick r:id="rId2"/>
              </a:rPr>
              <a:t>TR 38.811</a:t>
            </a:r>
            <a:r>
              <a:rPr lang="en-US" altLang="zh-TW" sz="1600" dirty="0"/>
              <a:t>. </a:t>
            </a:r>
          </a:p>
          <a:p>
            <a:pPr marL="457189" lvl="1" indent="0">
              <a:buNone/>
            </a:pPr>
            <a:endParaRPr lang="en-US" altLang="zh-TW" sz="1600" dirty="0">
              <a:solidFill>
                <a:srgbClr val="FF0000"/>
              </a:solidFill>
            </a:endParaRPr>
          </a:p>
          <a:p>
            <a:pPr marL="0" indent="0">
              <a:buNone/>
            </a:pPr>
            <a:r>
              <a:rPr lang="en-US" altLang="zh-TW" sz="1800" dirty="0">
                <a:solidFill>
                  <a:srgbClr val="0000FF"/>
                </a:solidFill>
              </a:rPr>
              <a:t>[Use case/scenario] </a:t>
            </a:r>
          </a:p>
          <a:p>
            <a:pPr marL="0" indent="0">
              <a:buNone/>
            </a:pPr>
            <a:r>
              <a:rPr lang="en-US" altLang="zh-TW" sz="1800" dirty="0"/>
              <a:t>Use cases for Satellite access networks includes</a:t>
            </a:r>
          </a:p>
          <a:p>
            <a:pPr lvl="1"/>
            <a:r>
              <a:rPr lang="en-US" altLang="zh-TW" sz="1600" b="1" dirty="0"/>
              <a:t>Fixed cell connectivity</a:t>
            </a:r>
            <a:r>
              <a:rPr lang="en-US" altLang="zh-TW" sz="1600" dirty="0"/>
              <a:t>: Users in isolated villages or industry premises (Mining, offshore platform) access 5G services.</a:t>
            </a:r>
            <a:endParaRPr lang="en-US" altLang="zh-TW" sz="1600" b="1" dirty="0"/>
          </a:p>
          <a:p>
            <a:pPr lvl="1"/>
            <a:r>
              <a:rPr lang="en-US" altLang="zh-TW" sz="1600" b="1" dirty="0"/>
              <a:t>Mobile cell connectivity</a:t>
            </a:r>
            <a:r>
              <a:rPr lang="en-US" altLang="zh-TW" sz="1600" dirty="0"/>
              <a:t>: Passengers on board vessels or aircrafts access 5G services and benefit from 50 Mbps+.</a:t>
            </a:r>
          </a:p>
          <a:p>
            <a:pPr lvl="1"/>
            <a:r>
              <a:rPr lang="en-US" altLang="zh-TW" sz="1600" b="1" dirty="0"/>
              <a:t>Wide area public safety</a:t>
            </a:r>
            <a:r>
              <a:rPr lang="en-US" altLang="zh-TW" sz="1600" dirty="0"/>
              <a:t>: Emergency responders, such as police, fire brigade and medical personnel can exchange messaging and voice services in outdoor conditions anywhere they are and achieve continuity of service whatever mobility scenarios. See </a:t>
            </a:r>
            <a:r>
              <a:rPr lang="en-US" altLang="zh-TW" sz="1600" dirty="0">
                <a:hlinkClick r:id="rId2"/>
              </a:rPr>
              <a:t>TR 38.811</a:t>
            </a:r>
            <a:r>
              <a:rPr lang="en-US" altLang="zh-TW" sz="1600" dirty="0"/>
              <a:t>. </a:t>
            </a:r>
          </a:p>
          <a:p>
            <a:pPr lvl="1"/>
            <a:endParaRPr lang="en-US" altLang="zh-TW" sz="1600" dirty="0"/>
          </a:p>
        </p:txBody>
      </p:sp>
      <p:sp>
        <p:nvSpPr>
          <p:cNvPr id="4" name="投影片編號版面配置區 3">
            <a:extLst>
              <a:ext uri="{FF2B5EF4-FFF2-40B4-BE49-F238E27FC236}">
                <a16:creationId xmlns:a16="http://schemas.microsoft.com/office/drawing/2014/main" id="{54F4EA8C-C490-4CF4-82C9-4F5B47565A47}"/>
              </a:ext>
            </a:extLst>
          </p:cNvPr>
          <p:cNvSpPr>
            <a:spLocks noGrp="1"/>
          </p:cNvSpPr>
          <p:nvPr>
            <p:ph type="sldNum" sz="quarter" idx="12"/>
          </p:nvPr>
        </p:nvSpPr>
        <p:spPr/>
        <p:txBody>
          <a:bodyPr/>
          <a:lstStyle/>
          <a:p>
            <a:fld id="{7BE34593-4376-4357-9906-3B15237DDEB2}" type="slidenum">
              <a:rPr lang="en-US" smtClean="0"/>
              <a:t>2</a:t>
            </a:fld>
            <a:endParaRPr lang="en-US"/>
          </a:p>
        </p:txBody>
      </p:sp>
    </p:spTree>
    <p:extLst>
      <p:ext uri="{BB962C8B-B14F-4D97-AF65-F5344CB8AC3E}">
        <p14:creationId xmlns:p14="http://schemas.microsoft.com/office/powerpoint/2010/main" val="2187556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2C487E1-BC73-4B60-9852-60A3295D0154}"/>
              </a:ext>
            </a:extLst>
          </p:cNvPr>
          <p:cNvSpPr>
            <a:spLocks noGrp="1"/>
          </p:cNvSpPr>
          <p:nvPr>
            <p:ph type="title"/>
          </p:nvPr>
        </p:nvSpPr>
        <p:spPr/>
        <p:txBody>
          <a:bodyPr/>
          <a:lstStyle/>
          <a:p>
            <a:r>
              <a:rPr lang="en-US" altLang="zh-TW" dirty="0"/>
              <a:t>Justification (2/2)</a:t>
            </a:r>
            <a:endParaRPr lang="zh-TW" altLang="en-US" dirty="0"/>
          </a:p>
        </p:txBody>
      </p:sp>
      <p:sp>
        <p:nvSpPr>
          <p:cNvPr id="3" name="內容版面配置區 2">
            <a:extLst>
              <a:ext uri="{FF2B5EF4-FFF2-40B4-BE49-F238E27FC236}">
                <a16:creationId xmlns:a16="http://schemas.microsoft.com/office/drawing/2014/main" id="{CAA5EB98-CA6D-4F84-BC9D-D0BCB064E1F4}"/>
              </a:ext>
            </a:extLst>
          </p:cNvPr>
          <p:cNvSpPr>
            <a:spLocks noGrp="1"/>
          </p:cNvSpPr>
          <p:nvPr>
            <p:ph idx="1"/>
          </p:nvPr>
        </p:nvSpPr>
        <p:spPr>
          <a:xfrm>
            <a:off x="838200" y="1096646"/>
            <a:ext cx="10515600" cy="5022800"/>
          </a:xfrm>
        </p:spPr>
        <p:txBody>
          <a:bodyPr>
            <a:normAutofit/>
          </a:bodyPr>
          <a:lstStyle/>
          <a:p>
            <a:pPr marL="0" indent="0">
              <a:buNone/>
            </a:pPr>
            <a:r>
              <a:rPr lang="en-US" altLang="zh-TW" sz="1700" dirty="0">
                <a:solidFill>
                  <a:srgbClr val="0000FF"/>
                </a:solidFill>
              </a:rPr>
              <a:t>[Identified issues] </a:t>
            </a:r>
          </a:p>
          <a:p>
            <a:pPr marL="0" indent="0">
              <a:buNone/>
            </a:pPr>
            <a:r>
              <a:rPr lang="en-US" altLang="zh-TW" sz="1700" dirty="0"/>
              <a:t>At the RAN#91-e meeting, Solutions for NR to support NTN was revised, with </a:t>
            </a:r>
          </a:p>
          <a:p>
            <a:pPr lvl="1"/>
            <a:r>
              <a:rPr lang="en-US" altLang="zh-TW" sz="1500" dirty="0"/>
              <a:t>the core part completion by </a:t>
            </a:r>
            <a:r>
              <a:rPr lang="en-US" altLang="zh-TW" sz="1500" b="1" dirty="0"/>
              <a:t>March 2022 </a:t>
            </a:r>
            <a:r>
              <a:rPr lang="en-US" altLang="zh-TW" sz="1500" dirty="0"/>
              <a:t>(RAN#95), and  </a:t>
            </a:r>
          </a:p>
          <a:p>
            <a:pPr lvl="1"/>
            <a:r>
              <a:rPr lang="en-US" altLang="zh-TW" sz="1500" dirty="0"/>
              <a:t>the RAN4 performance part by September 2022 (RAN#97). See </a:t>
            </a:r>
            <a:r>
              <a:rPr kumimoji="0" lang="en-US" altLang="zh-TW" sz="15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hlinkClick r:id="rId2"/>
              </a:rPr>
              <a:t>RP- 210887</a:t>
            </a:r>
            <a:r>
              <a:rPr lang="en-US" altLang="zh-TW" sz="1500" dirty="0"/>
              <a:t>. </a:t>
            </a:r>
          </a:p>
          <a:p>
            <a:pPr marL="0" indent="0">
              <a:buNone/>
            </a:pPr>
            <a:r>
              <a:rPr lang="en-US" altLang="zh-TW" sz="1700" dirty="0"/>
              <a:t>However, the overall completion level seems behind schedule, e.g., </a:t>
            </a:r>
          </a:p>
          <a:p>
            <a:pPr lvl="1"/>
            <a:r>
              <a:rPr lang="en-US" altLang="zh-TW" sz="1500" dirty="0"/>
              <a:t>for the core part is </a:t>
            </a:r>
            <a:r>
              <a:rPr lang="en-US" altLang="zh-TW" sz="1500" b="1" dirty="0"/>
              <a:t>20% </a:t>
            </a:r>
            <a:r>
              <a:rPr lang="en-US" altLang="zh-TW" sz="1500" dirty="0"/>
              <a:t>with RAN1: 30%, RAN2: 20%, RAN3: 25%, and RAN4: 10%, and</a:t>
            </a:r>
          </a:p>
          <a:p>
            <a:pPr lvl="1"/>
            <a:r>
              <a:rPr lang="en-US" altLang="zh-TW" sz="1500" dirty="0"/>
              <a:t>for the performance part is 0%. See </a:t>
            </a:r>
            <a:r>
              <a:rPr kumimoji="0" lang="en-US" altLang="zh-TW" sz="1500" b="0" i="0" u="none" strike="noStrike" kern="1200" cap="none" spc="0" normalizeH="0" baseline="0" noProof="0" dirty="0">
                <a:ln>
                  <a:noFill/>
                </a:ln>
                <a:solidFill>
                  <a:prstClr val="black"/>
                </a:solidFill>
                <a:effectLst/>
                <a:uLnTx/>
                <a:uFillTx/>
                <a:latin typeface="Calibri" panose="020F0502020204030204"/>
                <a:ea typeface="新細明體" panose="02020500000000000000" pitchFamily="18" charset="-120"/>
                <a:cs typeface="+mn-cs"/>
                <a:hlinkClick r:id="rId3"/>
              </a:rPr>
              <a:t>RP-210726</a:t>
            </a:r>
            <a:r>
              <a:rPr lang="en-US" altLang="zh-TW" sz="1500" dirty="0"/>
              <a:t>. (Note: the core part is 35% after the May meetings. See RP-210986)</a:t>
            </a:r>
          </a:p>
          <a:p>
            <a:pPr marL="0" indent="0">
              <a:buNone/>
            </a:pPr>
            <a:r>
              <a:rPr lang="en-US" altLang="zh-TW" sz="1700" dirty="0"/>
              <a:t>To complete the WI on time, a work plan for the Rel-17 NR-NTN has been proposed in </a:t>
            </a:r>
            <a:r>
              <a:rPr lang="en-US" altLang="zh-TW" sz="1700" dirty="0">
                <a:hlinkClick r:id="rId4"/>
              </a:rPr>
              <a:t>R2-2104963</a:t>
            </a:r>
            <a:r>
              <a:rPr lang="en-US" altLang="zh-TW" sz="1700" dirty="0"/>
              <a:t>, in which </a:t>
            </a:r>
          </a:p>
          <a:p>
            <a:pPr lvl="1"/>
            <a:r>
              <a:rPr lang="en-US" altLang="zh-TW" sz="1500" dirty="0"/>
              <a:t>for RAN1, polarization signaling, UL time and frequency synchronization, timing relationship, and HARQ enhancement </a:t>
            </a:r>
            <a:r>
              <a:rPr lang="en-US" altLang="zh-TW" sz="1500" b="1" dirty="0"/>
              <a:t>must be concluded in 2 meetings</a:t>
            </a:r>
            <a:r>
              <a:rPr lang="en-US" altLang="zh-TW" sz="1500" dirty="0"/>
              <a:t>, and</a:t>
            </a:r>
          </a:p>
          <a:p>
            <a:pPr lvl="1"/>
            <a:r>
              <a:rPr lang="en-US" altLang="zh-TW" sz="1500" dirty="0"/>
              <a:t>for RAN2, MAC layer (including HARQ), RLC/PDCP, idle/connected mode mobility, NTN/TN service continuity, Location Services, and HAPS enhancement </a:t>
            </a:r>
            <a:r>
              <a:rPr lang="en-US" altLang="zh-TW" sz="1500" b="1" dirty="0"/>
              <a:t>must be concluded in 3 meetings</a:t>
            </a:r>
            <a:r>
              <a:rPr lang="en-US" altLang="zh-TW" sz="1500" dirty="0"/>
              <a:t>.</a:t>
            </a:r>
          </a:p>
          <a:p>
            <a:pPr marL="457200" lvl="1" indent="0">
              <a:buNone/>
            </a:pPr>
            <a:endParaRPr lang="en-US" altLang="zh-TW" sz="1700" dirty="0">
              <a:solidFill>
                <a:srgbClr val="0000FF"/>
              </a:solidFill>
            </a:endParaRPr>
          </a:p>
          <a:p>
            <a:pPr marL="0" indent="0">
              <a:buNone/>
            </a:pPr>
            <a:r>
              <a:rPr lang="en-US" altLang="zh-TW" sz="1700" dirty="0">
                <a:solidFill>
                  <a:srgbClr val="0000FF"/>
                </a:solidFill>
              </a:rPr>
              <a:t>[Identified challenges] </a:t>
            </a:r>
            <a:endParaRPr lang="en-US" altLang="zh-TW" sz="1700" dirty="0"/>
          </a:p>
          <a:p>
            <a:pPr marL="0" indent="0">
              <a:buNone/>
            </a:pPr>
            <a:r>
              <a:rPr lang="en-US" altLang="zh-TW" sz="1700" dirty="0"/>
              <a:t>The outcome of Rel-17 NTN will only provide essential features. As a result, some expected use cases of NTN shown in Table 4.2.1-1 of TR 38.811 will</a:t>
            </a:r>
            <a:r>
              <a:rPr lang="en-US" altLang="zh-TW" sz="1700" b="1" dirty="0"/>
              <a:t> NOT</a:t>
            </a:r>
            <a:r>
              <a:rPr lang="en-US" altLang="zh-TW" sz="1700" dirty="0"/>
              <a:t> be supported by the Rel-17 NTN, e.g., </a:t>
            </a:r>
            <a:r>
              <a:rPr lang="en-US" altLang="zh-TW" sz="1700" b="1" dirty="0"/>
              <a:t>multi connectivity</a:t>
            </a:r>
            <a:r>
              <a:rPr lang="en-US" altLang="zh-TW" sz="1700" dirty="0"/>
              <a:t>, </a:t>
            </a:r>
            <a:r>
              <a:rPr lang="en-US" altLang="zh-TW" sz="1700" b="1" dirty="0"/>
              <a:t>network resilience</a:t>
            </a:r>
            <a:r>
              <a:rPr lang="en-US" altLang="zh-TW" sz="1700" dirty="0"/>
              <a:t>, and </a:t>
            </a:r>
            <a:r>
              <a:rPr lang="en-US" altLang="zh-TW" sz="1700" b="1" dirty="0"/>
              <a:t>mobile cell hybrid connectivity</a:t>
            </a:r>
            <a:r>
              <a:rPr lang="en-US" altLang="zh-TW" sz="1700" dirty="0"/>
              <a:t>. How to enable full capacity of NTN shall be further investigated in Rel-18. </a:t>
            </a:r>
          </a:p>
          <a:p>
            <a:endParaRPr lang="en-US" altLang="zh-TW" dirty="0">
              <a:solidFill>
                <a:srgbClr val="0000FF"/>
              </a:solidFill>
            </a:endParaRPr>
          </a:p>
          <a:p>
            <a:endParaRPr lang="en-US" altLang="zh-TW" dirty="0">
              <a:solidFill>
                <a:srgbClr val="0000FF"/>
              </a:solidFill>
            </a:endParaRPr>
          </a:p>
          <a:p>
            <a:endParaRPr lang="en-US" altLang="zh-TW" dirty="0"/>
          </a:p>
        </p:txBody>
      </p:sp>
      <p:sp>
        <p:nvSpPr>
          <p:cNvPr id="4" name="投影片編號版面配置區 3">
            <a:extLst>
              <a:ext uri="{FF2B5EF4-FFF2-40B4-BE49-F238E27FC236}">
                <a16:creationId xmlns:a16="http://schemas.microsoft.com/office/drawing/2014/main" id="{54F4EA8C-C490-4CF4-82C9-4F5B47565A47}"/>
              </a:ext>
            </a:extLst>
          </p:cNvPr>
          <p:cNvSpPr>
            <a:spLocks noGrp="1"/>
          </p:cNvSpPr>
          <p:nvPr>
            <p:ph type="sldNum" sz="quarter" idx="12"/>
          </p:nvPr>
        </p:nvSpPr>
        <p:spPr/>
        <p:txBody>
          <a:bodyPr/>
          <a:lstStyle/>
          <a:p>
            <a:fld id="{7BE34593-4376-4357-9906-3B15237DDEB2}" type="slidenum">
              <a:rPr lang="en-US" smtClean="0"/>
              <a:t>3</a:t>
            </a:fld>
            <a:endParaRPr lang="en-US"/>
          </a:p>
        </p:txBody>
      </p:sp>
    </p:spTree>
    <p:extLst>
      <p:ext uri="{BB962C8B-B14F-4D97-AF65-F5344CB8AC3E}">
        <p14:creationId xmlns:p14="http://schemas.microsoft.com/office/powerpoint/2010/main" val="3043042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D7D44C-32B4-4D42-83E7-F6D7ACAAAEF9}"/>
              </a:ext>
            </a:extLst>
          </p:cNvPr>
          <p:cNvSpPr>
            <a:spLocks noGrp="1"/>
          </p:cNvSpPr>
          <p:nvPr>
            <p:ph type="title"/>
          </p:nvPr>
        </p:nvSpPr>
        <p:spPr/>
        <p:txBody>
          <a:bodyPr/>
          <a:lstStyle/>
          <a:p>
            <a:r>
              <a:rPr lang="en-US" altLang="zh-TW" dirty="0"/>
              <a:t>Objectives (1/2) </a:t>
            </a:r>
            <a:endParaRPr lang="zh-TW" altLang="en-US" dirty="0"/>
          </a:p>
        </p:txBody>
      </p:sp>
      <p:sp>
        <p:nvSpPr>
          <p:cNvPr id="3" name="內容版面配置區 2">
            <a:extLst>
              <a:ext uri="{FF2B5EF4-FFF2-40B4-BE49-F238E27FC236}">
                <a16:creationId xmlns:a16="http://schemas.microsoft.com/office/drawing/2014/main" id="{243A41E3-E70D-451E-8092-6375D031240F}"/>
              </a:ext>
            </a:extLst>
          </p:cNvPr>
          <p:cNvSpPr>
            <a:spLocks noGrp="1"/>
          </p:cNvSpPr>
          <p:nvPr>
            <p:ph idx="1"/>
          </p:nvPr>
        </p:nvSpPr>
        <p:spPr/>
        <p:txBody>
          <a:bodyPr>
            <a:normAutofit fontScale="92500" lnSpcReduction="10000"/>
          </a:bodyPr>
          <a:lstStyle/>
          <a:p>
            <a:pPr marL="0" indent="0">
              <a:buNone/>
            </a:pPr>
            <a:r>
              <a:rPr lang="en-US" altLang="zh-TW" sz="1800" dirty="0">
                <a:solidFill>
                  <a:srgbClr val="0000FF"/>
                </a:solidFill>
              </a:rPr>
              <a:t>[WID Objective: Rel-17 leftover]</a:t>
            </a:r>
          </a:p>
          <a:p>
            <a:r>
              <a:rPr lang="en-US" altLang="zh-TW" sz="1800" dirty="0"/>
              <a:t>Timing relationship enhancements [RAN1/2]</a:t>
            </a:r>
            <a:endParaRPr lang="en-US" altLang="zh-TW" sz="1800" dirty="0">
              <a:cs typeface="Calibri" panose="020F0502020204030204"/>
            </a:endParaRPr>
          </a:p>
          <a:p>
            <a:pPr lvl="1"/>
            <a:r>
              <a:rPr lang="en-US" altLang="zh-TW" sz="1600" dirty="0"/>
              <a:t>TDD enhancement for ATG and HAPS/HIBS, e.g., SFI timing relationship, K1/K2 range extension, shall be carried on. </a:t>
            </a:r>
          </a:p>
          <a:p>
            <a:r>
              <a:rPr lang="en-US" altLang="zh-TW" sz="1800" dirty="0"/>
              <a:t>UL time and frequency synchronization [RAN1/2]</a:t>
            </a:r>
          </a:p>
          <a:p>
            <a:pPr lvl="1"/>
            <a:r>
              <a:rPr lang="en-US" altLang="zh-TW" sz="1600" dirty="0"/>
              <a:t>Close control loop for UL frequency alignment, e.g., indicate UE-specific frequency offset for UL/DL shall be carried on.</a:t>
            </a:r>
          </a:p>
          <a:p>
            <a:pPr marL="227965" indent="-227965"/>
            <a:r>
              <a:rPr lang="en-GB" altLang="zh-TW" sz="1800" dirty="0"/>
              <a:t>HARQ enhancement [RAN1/2]</a:t>
            </a:r>
          </a:p>
          <a:p>
            <a:pPr marL="685153" lvl="1" indent="-227965"/>
            <a:r>
              <a:rPr lang="en-GB" altLang="zh-TW" sz="1600" dirty="0"/>
              <a:t>Reliability enhancement when HARQ feedback is disabled, e.g., aggregated transmission (including repetition), </a:t>
            </a:r>
            <a:r>
              <a:rPr lang="en-US" altLang="zh-TW" sz="1600" dirty="0"/>
              <a:t>MCS (including CQI report), and blind retransmission (NW schedules DL TBs without waiting for HARQ feedback)</a:t>
            </a:r>
          </a:p>
          <a:p>
            <a:r>
              <a:rPr lang="en-US" altLang="zh-TW" sz="1800" dirty="0"/>
              <a:t>User plane procedures [RAN2]</a:t>
            </a:r>
          </a:p>
          <a:p>
            <a:pPr lvl="1"/>
            <a:r>
              <a:rPr lang="en-US" altLang="zh-TW" sz="1600" dirty="0"/>
              <a:t>Extension of RAR window: In the case UE cannot pre-compensate UL timing</a:t>
            </a:r>
          </a:p>
          <a:p>
            <a:pPr lvl="1"/>
            <a:r>
              <a:rPr lang="en-US" altLang="zh-TW" sz="1600" dirty="0"/>
              <a:t>Adaptation for Msg-3 scheduling: enhancement if TA report can be carried via Msg1 </a:t>
            </a:r>
          </a:p>
          <a:p>
            <a:pPr lvl="1"/>
            <a:r>
              <a:rPr lang="en-US" altLang="zh-TW" sz="1600" dirty="0"/>
              <a:t>Enhancement on UL scheduling to reduce scheduling latency: BSR via 2-step RACH</a:t>
            </a:r>
          </a:p>
          <a:p>
            <a:pPr marL="685153" lvl="1" indent="-227965"/>
            <a:r>
              <a:rPr lang="en-GB" altLang="zh-TW" sz="1600" dirty="0"/>
              <a:t>Enhancement on DRX: support DL </a:t>
            </a:r>
            <a:r>
              <a:rPr lang="en-US" altLang="zh-TW" sz="1600" dirty="0"/>
              <a:t>blind retransmission for HARQ processes with HARQ feedback disabled</a:t>
            </a:r>
            <a:endParaRPr lang="en-GB" altLang="zh-TW" sz="1600" dirty="0"/>
          </a:p>
          <a:p>
            <a:r>
              <a:rPr lang="en-US" altLang="zh-TW" sz="1800" dirty="0"/>
              <a:t>Control plane procedures [RAN2]</a:t>
            </a:r>
          </a:p>
          <a:p>
            <a:pPr lvl="1"/>
            <a:r>
              <a:rPr lang="en-US" altLang="zh-TW" sz="1600" dirty="0"/>
              <a:t>Additional assistance information for cell selection/reselection, e.g., UE location information</a:t>
            </a:r>
          </a:p>
          <a:p>
            <a:pPr lvl="1"/>
            <a:r>
              <a:rPr lang="en-US" altLang="zh-TW" sz="1600" dirty="0"/>
              <a:t>Definition of NTN (satellite/HAPS) cell specific information in SIB, e.g., earth-fixed or earth-moving</a:t>
            </a:r>
          </a:p>
          <a:p>
            <a:pPr lvl="1"/>
            <a:r>
              <a:rPr lang="en-US" altLang="zh-TW" sz="1600" dirty="0"/>
              <a:t>Enhancement to SMTC/MG to address absolute propagation delay difference between satellites, e.g., UE assistant information [RAN2/4]</a:t>
            </a:r>
          </a:p>
          <a:p>
            <a:pPr lvl="1"/>
            <a:r>
              <a:rPr lang="en-US" altLang="zh-TW" sz="1600" dirty="0"/>
              <a:t>Service continuity for mobility from TN to NTN and from NTN to TN systems, e.g., how to avoid ping-pong.</a:t>
            </a:r>
          </a:p>
          <a:p>
            <a:pPr lvl="1"/>
            <a:r>
              <a:rPr lang="en-US" altLang="zh-TW" sz="1600" dirty="0"/>
              <a:t>Enhancement on Location Services (LCS) application protocols, e.g., how to prevent fake UE location.  [RAN2/3]</a:t>
            </a:r>
            <a:endParaRPr lang="en-GB" altLang="zh-TW" sz="1600" dirty="0"/>
          </a:p>
          <a:p>
            <a:pPr lvl="1"/>
            <a:endParaRPr lang="en-US" altLang="zh-TW" sz="1800" dirty="0"/>
          </a:p>
          <a:p>
            <a:pPr lvl="1"/>
            <a:endParaRPr lang="zh-TW" altLang="en-US" sz="1800" dirty="0"/>
          </a:p>
        </p:txBody>
      </p:sp>
      <p:sp>
        <p:nvSpPr>
          <p:cNvPr id="4" name="投影片編號版面配置區 3">
            <a:extLst>
              <a:ext uri="{FF2B5EF4-FFF2-40B4-BE49-F238E27FC236}">
                <a16:creationId xmlns:a16="http://schemas.microsoft.com/office/drawing/2014/main" id="{726F253A-3485-4724-AB22-612AFC3A06A5}"/>
              </a:ext>
            </a:extLst>
          </p:cNvPr>
          <p:cNvSpPr>
            <a:spLocks noGrp="1"/>
          </p:cNvSpPr>
          <p:nvPr>
            <p:ph type="sldNum" sz="quarter" idx="12"/>
          </p:nvPr>
        </p:nvSpPr>
        <p:spPr/>
        <p:txBody>
          <a:bodyPr/>
          <a:lstStyle/>
          <a:p>
            <a:fld id="{7BE34593-4376-4357-9906-3B15237DDEB2}" type="slidenum">
              <a:rPr lang="en-US" smtClean="0"/>
              <a:t>4</a:t>
            </a:fld>
            <a:endParaRPr lang="en-US" dirty="0"/>
          </a:p>
        </p:txBody>
      </p:sp>
    </p:spTree>
    <p:extLst>
      <p:ext uri="{BB962C8B-B14F-4D97-AF65-F5344CB8AC3E}">
        <p14:creationId xmlns:p14="http://schemas.microsoft.com/office/powerpoint/2010/main" val="3181063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D7D44C-32B4-4D42-83E7-F6D7ACAAAEF9}"/>
              </a:ext>
            </a:extLst>
          </p:cNvPr>
          <p:cNvSpPr>
            <a:spLocks noGrp="1"/>
          </p:cNvSpPr>
          <p:nvPr>
            <p:ph type="title"/>
          </p:nvPr>
        </p:nvSpPr>
        <p:spPr/>
        <p:txBody>
          <a:bodyPr/>
          <a:lstStyle/>
          <a:p>
            <a:r>
              <a:rPr lang="en-US" altLang="zh-TW" dirty="0"/>
              <a:t>Objectives (2/2) </a:t>
            </a:r>
            <a:endParaRPr lang="zh-TW" altLang="en-US" dirty="0"/>
          </a:p>
        </p:txBody>
      </p:sp>
      <p:sp>
        <p:nvSpPr>
          <p:cNvPr id="3" name="內容版面配置區 2">
            <a:extLst>
              <a:ext uri="{FF2B5EF4-FFF2-40B4-BE49-F238E27FC236}">
                <a16:creationId xmlns:a16="http://schemas.microsoft.com/office/drawing/2014/main" id="{243A41E3-E70D-451E-8092-6375D031240F}"/>
              </a:ext>
            </a:extLst>
          </p:cNvPr>
          <p:cNvSpPr>
            <a:spLocks noGrp="1"/>
          </p:cNvSpPr>
          <p:nvPr>
            <p:ph idx="1"/>
          </p:nvPr>
        </p:nvSpPr>
        <p:spPr/>
        <p:txBody>
          <a:bodyPr>
            <a:normAutofit/>
          </a:bodyPr>
          <a:lstStyle/>
          <a:p>
            <a:pPr marL="0" indent="0">
              <a:buNone/>
            </a:pPr>
            <a:r>
              <a:rPr lang="en-US" altLang="zh-TW" sz="1700" dirty="0">
                <a:solidFill>
                  <a:srgbClr val="0000FF"/>
                </a:solidFill>
              </a:rPr>
              <a:t>[WID Objective: Rel-18 new features]</a:t>
            </a:r>
          </a:p>
          <a:p>
            <a:pPr marL="227976" indent="-227965"/>
            <a:r>
              <a:rPr lang="en-US" altLang="zh-TW" sz="1700" b="0" i="0" u="none" strike="noStrike" dirty="0">
                <a:effectLst/>
                <a:latin typeface="Calibri"/>
                <a:ea typeface="新細明體"/>
              </a:rPr>
              <a:t>Enhancement on the PRACH format and extension of the RAR duration [RAN1/2]</a:t>
            </a:r>
          </a:p>
          <a:p>
            <a:pPr marL="685165" lvl="1" indent="-227965"/>
            <a:r>
              <a:rPr lang="en-US" altLang="zh-TW" sz="1500" b="0" i="0" u="none" strike="noStrike" dirty="0">
                <a:effectLst/>
                <a:latin typeface="Calibri"/>
                <a:ea typeface="新細明體"/>
              </a:rPr>
              <a:t>Support UE with GNSS capability but without pre-compensation of timing and frequency offset capabilities. </a:t>
            </a:r>
          </a:p>
          <a:p>
            <a:pPr marL="1142365" lvl="2" indent="-227965"/>
            <a:r>
              <a:rPr lang="en-US" altLang="zh-TW" sz="1300" b="0" i="0" u="none" strike="noStrike" dirty="0">
                <a:effectLst/>
                <a:latin typeface="Calibri"/>
                <a:ea typeface="新細明體"/>
              </a:rPr>
              <a:t>Enhanced PRACH formats and/or preamble sequences can be considered, e.g., a single </a:t>
            </a:r>
            <a:r>
              <a:rPr lang="en-US" altLang="zh-TW" sz="1300" b="0" i="0" u="none" strike="noStrike" dirty="0" err="1">
                <a:effectLst/>
                <a:latin typeface="Calibri"/>
                <a:ea typeface="新細明體"/>
              </a:rPr>
              <a:t>Zadoff</a:t>
            </a:r>
            <a:r>
              <a:rPr lang="en-US" altLang="zh-TW" sz="1300" b="0" i="0" u="none" strike="noStrike" dirty="0">
                <a:effectLst/>
                <a:latin typeface="Calibri"/>
                <a:ea typeface="新細明體"/>
              </a:rPr>
              <a:t>-Chu sequence based on larger SCS, repetition number.</a:t>
            </a:r>
          </a:p>
          <a:p>
            <a:pPr marL="227976" indent="-227965"/>
            <a:r>
              <a:rPr lang="en-US" altLang="zh-TW" sz="1700" b="0" i="0" u="none" strike="noStrike" dirty="0">
                <a:effectLst/>
                <a:latin typeface="Calibri"/>
                <a:ea typeface="新細明體"/>
              </a:rPr>
              <a:t>Enhancement on Feeder link switch </a:t>
            </a:r>
            <a:r>
              <a:rPr lang="en-GB" altLang="zh-TW" sz="1700" b="0" i="0" u="none" strike="noStrike" dirty="0">
                <a:effectLst/>
                <a:latin typeface="Calibri"/>
                <a:ea typeface="新細明體"/>
              </a:rPr>
              <a:t>[RAN1/2]</a:t>
            </a:r>
          </a:p>
          <a:p>
            <a:pPr marL="685165" lvl="1" indent="-227965"/>
            <a:r>
              <a:rPr lang="en-GB" altLang="zh-TW" sz="1500" dirty="0">
                <a:latin typeface="Calibri"/>
                <a:ea typeface="新細明體"/>
              </a:rPr>
              <a:t>Support</a:t>
            </a:r>
            <a:r>
              <a:rPr lang="en-GB" altLang="zh-TW" sz="1500" b="0" i="0" u="none" strike="noStrike" dirty="0">
                <a:effectLst/>
                <a:latin typeface="Calibri"/>
                <a:ea typeface="新細明體"/>
              </a:rPr>
              <a:t> hard feeder link switch and discontinuous coverage. </a:t>
            </a:r>
          </a:p>
          <a:p>
            <a:pPr marL="1142365" lvl="2" indent="-227965"/>
            <a:r>
              <a:rPr lang="en-US" altLang="zh-TW" sz="1300" dirty="0">
                <a:latin typeface="Calibri"/>
                <a:ea typeface="新細明體"/>
              </a:rPr>
              <a:t>Study</a:t>
            </a:r>
            <a:r>
              <a:rPr lang="en-US" altLang="zh-TW" sz="1300" b="0" i="0" u="none" strike="noStrike" dirty="0">
                <a:effectLst/>
                <a:latin typeface="Calibri"/>
                <a:ea typeface="新細明體"/>
              </a:rPr>
              <a:t> PHY layer procedures, transmissions and receptions of physical channels and signals to cope with feeder link switch</a:t>
            </a:r>
            <a:r>
              <a:rPr lang="en-GB" altLang="zh-TW" sz="1300" dirty="0">
                <a:latin typeface="Calibri"/>
                <a:ea typeface="新細明體"/>
              </a:rPr>
              <a:t>.</a:t>
            </a:r>
            <a:endParaRPr lang="en-GB" altLang="zh-TW" sz="1300" b="0" i="0" u="none" strike="noStrike" dirty="0">
              <a:effectLst/>
              <a:latin typeface="Calibri"/>
              <a:ea typeface="新細明體"/>
            </a:endParaRPr>
          </a:p>
          <a:p>
            <a:pPr marL="227976" indent="-227965"/>
            <a:r>
              <a:rPr lang="en-US" altLang="zh-TW" sz="1700" b="0" i="0" u="none" strike="noStrike" dirty="0">
                <a:effectLst/>
                <a:latin typeface="Calibri"/>
                <a:ea typeface="新細明體"/>
              </a:rPr>
              <a:t>Beam management and BWP operation [RAN1/2]</a:t>
            </a:r>
          </a:p>
          <a:p>
            <a:pPr marL="685165" lvl="1" indent="-227965"/>
            <a:r>
              <a:rPr lang="en-US" altLang="zh-TW" sz="1500" b="0" i="0" u="none" strike="noStrike" dirty="0">
                <a:effectLst/>
                <a:latin typeface="Calibri"/>
                <a:ea typeface="新細明體"/>
              </a:rPr>
              <a:t>Support L1-mobility for earth-moving cells. </a:t>
            </a:r>
          </a:p>
          <a:p>
            <a:pPr marL="1142365" lvl="2" indent="-227965"/>
            <a:r>
              <a:rPr lang="en-US" altLang="zh-TW" sz="1300" dirty="0">
                <a:latin typeface="Calibri"/>
                <a:ea typeface="新細明體"/>
              </a:rPr>
              <a:t>Enhance BWP operation to support frequency changes, e.g., </a:t>
            </a:r>
            <a:r>
              <a:rPr lang="en-US" altLang="zh-TW" sz="1300" b="0" i="0" u="none" strike="noStrike" dirty="0">
                <a:effectLst/>
                <a:latin typeface="Calibri"/>
                <a:ea typeface="新細明體"/>
              </a:rPr>
              <a:t>increase the number of BWPs, and </a:t>
            </a:r>
            <a:r>
              <a:rPr lang="en-US" altLang="zh-TW" sz="1300" dirty="0">
                <a:latin typeface="Calibri"/>
                <a:ea typeface="新細明體"/>
              </a:rPr>
              <a:t>introduce </a:t>
            </a:r>
            <a:r>
              <a:rPr lang="en-US" altLang="zh-TW" sz="1300" b="0" i="0" u="none" strike="noStrike" dirty="0">
                <a:effectLst/>
                <a:latin typeface="Calibri"/>
                <a:ea typeface="新細明體"/>
              </a:rPr>
              <a:t>beam-specific BWPs. </a:t>
            </a:r>
            <a:endParaRPr lang="en-GB" altLang="zh-TW" sz="1300" b="0" i="0" u="none" strike="noStrike" dirty="0">
              <a:effectLst/>
              <a:latin typeface="Calibri"/>
              <a:ea typeface="新細明體"/>
            </a:endParaRPr>
          </a:p>
          <a:p>
            <a:r>
              <a:rPr lang="en-US" altLang="zh-TW" sz="1700" dirty="0"/>
              <a:t>TN/NTN connectivity [RAN2]</a:t>
            </a:r>
          </a:p>
          <a:p>
            <a:pPr lvl="1"/>
            <a:r>
              <a:rPr lang="en-US" altLang="zh-TW" sz="1500" dirty="0"/>
              <a:t>In Rel-17, the UE is not required to connect to both TN and NTN at the same time. </a:t>
            </a:r>
          </a:p>
          <a:p>
            <a:pPr lvl="2"/>
            <a:r>
              <a:rPr lang="en-US" altLang="zh-TW" sz="1300" dirty="0"/>
              <a:t>For Rel-18, simultaneous connection to TN and NTN shall be supported, e.g., DAPS/RACH-less handover shall be supported to reduce handover interruption time.</a:t>
            </a:r>
          </a:p>
          <a:p>
            <a:r>
              <a:rPr lang="en-US" sz="1700" dirty="0">
                <a:effectLst/>
                <a:latin typeface="Calibri" panose="020F0502020204030204" pitchFamily="34" charset="0"/>
                <a:ea typeface="PMingLiU" panose="02020500000000000000" pitchFamily="18" charset="-120"/>
                <a:cs typeface="Times New Roman" panose="02020603050405020304" pitchFamily="18" charset="0"/>
              </a:rPr>
              <a:t>Network based UE location [RAN2]</a:t>
            </a:r>
          </a:p>
          <a:p>
            <a:pPr lvl="1"/>
            <a:r>
              <a:rPr lang="en-US" altLang="zh-TW" sz="1500" dirty="0"/>
              <a:t>In Rel-17, only UEs with GNSS capabilities are supported. </a:t>
            </a:r>
          </a:p>
          <a:p>
            <a:pPr lvl="2"/>
            <a:r>
              <a:rPr lang="en-US" altLang="zh-TW" sz="1300" dirty="0"/>
              <a:t>For Rel-18, the NTN network-based positioning of UE should provide an accuracy comparable with the network-based UE location accuracy of TN, which is used for UL timing and frequency synchronization. </a:t>
            </a:r>
            <a:endParaRPr lang="zh-TW" altLang="en-US" sz="1300" dirty="0"/>
          </a:p>
        </p:txBody>
      </p:sp>
      <p:sp>
        <p:nvSpPr>
          <p:cNvPr id="4" name="投影片編號版面配置區 3">
            <a:extLst>
              <a:ext uri="{FF2B5EF4-FFF2-40B4-BE49-F238E27FC236}">
                <a16:creationId xmlns:a16="http://schemas.microsoft.com/office/drawing/2014/main" id="{726F253A-3485-4724-AB22-612AFC3A06A5}"/>
              </a:ext>
            </a:extLst>
          </p:cNvPr>
          <p:cNvSpPr>
            <a:spLocks noGrp="1"/>
          </p:cNvSpPr>
          <p:nvPr>
            <p:ph type="sldNum" sz="quarter" idx="12"/>
          </p:nvPr>
        </p:nvSpPr>
        <p:spPr/>
        <p:txBody>
          <a:bodyPr/>
          <a:lstStyle/>
          <a:p>
            <a:fld id="{7BE34593-4376-4357-9906-3B15237DDEB2}" type="slidenum">
              <a:rPr lang="en-US" smtClean="0"/>
              <a:t>5</a:t>
            </a:fld>
            <a:endParaRPr lang="en-US" dirty="0"/>
          </a:p>
        </p:txBody>
      </p:sp>
    </p:spTree>
    <p:extLst>
      <p:ext uri="{BB962C8B-B14F-4D97-AF65-F5344CB8AC3E}">
        <p14:creationId xmlns:p14="http://schemas.microsoft.com/office/powerpoint/2010/main" val="3014829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92CCAEA-171B-426B-B20D-9C82C292AAD5}"/>
              </a:ext>
            </a:extLst>
          </p:cNvPr>
          <p:cNvSpPr>
            <a:spLocks noGrp="1"/>
          </p:cNvSpPr>
          <p:nvPr>
            <p:ph type="title"/>
          </p:nvPr>
        </p:nvSpPr>
        <p:spPr/>
        <p:txBody>
          <a:bodyPr/>
          <a:lstStyle/>
          <a:p>
            <a:r>
              <a:rPr lang="en-US" altLang="zh-TW" dirty="0"/>
              <a:t>Conclusion</a:t>
            </a:r>
            <a:endParaRPr lang="zh-TW" altLang="en-US" dirty="0">
              <a:solidFill>
                <a:srgbClr val="0000FF"/>
              </a:solidFill>
            </a:endParaRPr>
          </a:p>
        </p:txBody>
      </p:sp>
      <p:sp>
        <p:nvSpPr>
          <p:cNvPr id="3" name="內容版面配置區 2">
            <a:extLst>
              <a:ext uri="{FF2B5EF4-FFF2-40B4-BE49-F238E27FC236}">
                <a16:creationId xmlns:a16="http://schemas.microsoft.com/office/drawing/2014/main" id="{986090FC-0C82-4BCB-9393-7C6F36A1FD62}"/>
              </a:ext>
            </a:extLst>
          </p:cNvPr>
          <p:cNvSpPr>
            <a:spLocks noGrp="1"/>
          </p:cNvSpPr>
          <p:nvPr>
            <p:ph idx="1"/>
          </p:nvPr>
        </p:nvSpPr>
        <p:spPr/>
        <p:txBody>
          <a:bodyPr>
            <a:normAutofit/>
          </a:bodyPr>
          <a:lstStyle/>
          <a:p>
            <a:pPr marL="0" indent="0">
              <a:buNone/>
            </a:pPr>
            <a:r>
              <a:rPr lang="en-US" altLang="zh-TW" sz="1700" dirty="0">
                <a:solidFill>
                  <a:srgbClr val="0000FF"/>
                </a:solidFill>
              </a:rPr>
              <a:t>[Summarization]</a:t>
            </a:r>
          </a:p>
          <a:p>
            <a:r>
              <a:rPr lang="en-US" altLang="zh-TW" sz="1700" dirty="0"/>
              <a:t>To support 5G use cases via NTN like fixed/mobile cell connectivity, direct to mobile broadcast, and wide area public safety, enhancing features to address the remaining/identified issues is necessary in Rel-18, e.g., </a:t>
            </a:r>
          </a:p>
          <a:p>
            <a:pPr lvl="1"/>
            <a:r>
              <a:rPr lang="en-US" altLang="zh-TW" sz="1500" dirty="0"/>
              <a:t>[Rel-17 leftover]: Timing relationship enhancements, UL time and frequency synchronization, HARQ enhancement, User plane procedures enhancement, and Control plane procedures enhancement.</a:t>
            </a:r>
          </a:p>
          <a:p>
            <a:pPr lvl="1"/>
            <a:r>
              <a:rPr lang="en-US" altLang="zh-TW" sz="1500" dirty="0"/>
              <a:t>[Rel-18 new features]: PRACH format and extension of the RAR duration, enhancement on feeder link switch, and beam management and BWP operation, TN/NTN connectivity, and Network based UE location.</a:t>
            </a:r>
          </a:p>
          <a:p>
            <a:pPr lvl="1"/>
            <a:endParaRPr lang="en-US" altLang="zh-TW" sz="1500" dirty="0"/>
          </a:p>
          <a:p>
            <a:pPr marL="0" indent="0">
              <a:buNone/>
            </a:pPr>
            <a:r>
              <a:rPr lang="en-US" altLang="zh-TW" sz="1700" dirty="0">
                <a:solidFill>
                  <a:srgbClr val="0000FF"/>
                </a:solidFill>
              </a:rPr>
              <a:t>[Observations and proposals]</a:t>
            </a:r>
          </a:p>
          <a:p>
            <a:r>
              <a:rPr lang="en-US" altLang="zh-TW" sz="1700" b="1" dirty="0"/>
              <a:t>Observation #1: </a:t>
            </a:r>
            <a:r>
              <a:rPr lang="en-US" altLang="zh-TW" sz="1700" dirty="0"/>
              <a:t>Considering the core part must be completed March 2022, Rel-17 NTN may only support minimum essential features to address the issues identified in TR 38.811 and TR 38.821.</a:t>
            </a:r>
          </a:p>
          <a:p>
            <a:r>
              <a:rPr lang="en-US" altLang="zh-TW" sz="1700" b="1" dirty="0"/>
              <a:t>Observation #2</a:t>
            </a:r>
            <a:r>
              <a:rPr lang="en-US" altLang="zh-TW" sz="1700" dirty="0"/>
              <a:t>: Some of 5G use cases for satellite access networks provided by Table 4.2.1-1 in TR 38.811 may not be supported by the Rel-17 NTN, e.g., multi connectivity, network resilience, and mobile cell hybrid connectivity.</a:t>
            </a:r>
          </a:p>
          <a:p>
            <a:r>
              <a:rPr lang="en-US" altLang="zh-TW" sz="1700" b="1" dirty="0"/>
              <a:t>Proposal #1:</a:t>
            </a:r>
            <a:r>
              <a:rPr lang="en-US" altLang="zh-TW" sz="1700" dirty="0"/>
              <a:t> Potential solutions to support TN and NTN connectivity should be enhanced in Rel-18.</a:t>
            </a:r>
          </a:p>
          <a:p>
            <a:r>
              <a:rPr lang="en-US" altLang="zh-TW" sz="1700" b="1" dirty="0"/>
              <a:t>Proposal #2: </a:t>
            </a:r>
            <a:r>
              <a:rPr lang="en-US" altLang="zh-TW" sz="1700" dirty="0"/>
              <a:t>Considering DAPS and RACH-less HO as the potential solutions for Rel-18 NTN enhancement.</a:t>
            </a:r>
          </a:p>
        </p:txBody>
      </p:sp>
      <p:sp>
        <p:nvSpPr>
          <p:cNvPr id="4" name="投影片編號版面配置區 3">
            <a:extLst>
              <a:ext uri="{FF2B5EF4-FFF2-40B4-BE49-F238E27FC236}">
                <a16:creationId xmlns:a16="http://schemas.microsoft.com/office/drawing/2014/main" id="{CB35DF95-673A-43EA-9C08-919BD7721A7D}"/>
              </a:ext>
            </a:extLst>
          </p:cNvPr>
          <p:cNvSpPr>
            <a:spLocks noGrp="1"/>
          </p:cNvSpPr>
          <p:nvPr>
            <p:ph type="sldNum" sz="quarter" idx="12"/>
          </p:nvPr>
        </p:nvSpPr>
        <p:spPr/>
        <p:txBody>
          <a:bodyPr/>
          <a:lstStyle/>
          <a:p>
            <a:fld id="{7BE34593-4376-4357-9906-3B15237DDEB2}" type="slidenum">
              <a:rPr lang="en-US" smtClean="0"/>
              <a:t>6</a:t>
            </a:fld>
            <a:endParaRPr lang="en-US"/>
          </a:p>
        </p:txBody>
      </p:sp>
      <p:pic>
        <p:nvPicPr>
          <p:cNvPr id="6" name="Picture 5" descr="A picture containing text&#10;&#10;Description automatically generated">
            <a:extLst>
              <a:ext uri="{FF2B5EF4-FFF2-40B4-BE49-F238E27FC236}">
                <a16:creationId xmlns:a16="http://schemas.microsoft.com/office/drawing/2014/main" id="{5D8958FB-09AD-4F19-BD7C-8242D0F3F8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55501" y="5492261"/>
            <a:ext cx="2380038" cy="1320494"/>
          </a:xfrm>
          <a:prstGeom prst="rect">
            <a:avLst/>
          </a:prstGeom>
        </p:spPr>
      </p:pic>
    </p:spTree>
    <p:extLst>
      <p:ext uri="{BB962C8B-B14F-4D97-AF65-F5344CB8AC3E}">
        <p14:creationId xmlns:p14="http://schemas.microsoft.com/office/powerpoint/2010/main" val="2519270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95764AF-1ED2-4B4F-B960-0B5AE5927CA4}"/>
              </a:ext>
            </a:extLst>
          </p:cNvPr>
          <p:cNvSpPr>
            <a:spLocks noGrp="1"/>
          </p:cNvSpPr>
          <p:nvPr>
            <p:ph type="sldNum" sz="quarter" idx="12"/>
          </p:nvPr>
        </p:nvSpPr>
        <p:spPr/>
        <p:txBody>
          <a:bodyPr/>
          <a:lstStyle/>
          <a:p>
            <a:fld id="{7BE34593-4376-4357-9906-3B15237DDEB2}" type="slidenum">
              <a:rPr lang="en-US" smtClean="0"/>
              <a:t>7</a:t>
            </a:fld>
            <a:endParaRPr lang="en-US"/>
          </a:p>
        </p:txBody>
      </p:sp>
    </p:spTree>
    <p:extLst>
      <p:ext uri="{BB962C8B-B14F-4D97-AF65-F5344CB8AC3E}">
        <p14:creationId xmlns:p14="http://schemas.microsoft.com/office/powerpoint/2010/main" val="1195826067"/>
      </p:ext>
    </p:extLst>
  </p:cSld>
  <p:clrMapOvr>
    <a:masterClrMapping/>
  </p:clrMapOvr>
</p:sld>
</file>

<file path=ppt/theme/theme1.xml><?xml version="1.0" encoding="utf-8"?>
<a:theme xmlns:a="http://schemas.openxmlformats.org/drawingml/2006/main" name="SPE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EC" id="{43673D5B-7703-4162-A541-BEFA453E9FD4}" vid="{6A8B1167-8F25-43A8-AE03-FFB441766B03}"/>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件" ma:contentTypeID="0x010100543CD6DDC8FAEF4DA85A0FD863E05CA1" ma:contentTypeVersion="11" ma:contentTypeDescription="建立新的文件。" ma:contentTypeScope="" ma:versionID="1e4ab845c69f885112eebb20a97520a6">
  <xsd:schema xmlns:xsd="http://www.w3.org/2001/XMLSchema" xmlns:xs="http://www.w3.org/2001/XMLSchema" xmlns:p="http://schemas.microsoft.com/office/2006/metadata/properties" xmlns:ns2="2f6fc2f7-8d02-4459-9d3c-bf2fcd7ef4db" xmlns:ns3="fab511ec-1ba3-418d-b840-958a6d9d81a4" targetNamespace="http://schemas.microsoft.com/office/2006/metadata/properties" ma:root="true" ma:fieldsID="a0618b0c9604263be2a00d1f21bf2477" ns2:_="" ns3:_="">
    <xsd:import namespace="2f6fc2f7-8d02-4459-9d3c-bf2fcd7ef4db"/>
    <xsd:import namespace="fab511ec-1ba3-418d-b840-958a6d9d81a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fc2f7-8d02-4459-9d3c-bf2fcd7ef4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b511ec-1ba3-418d-b840-958a6d9d81a4" elementFormDefault="qualified">
    <xsd:import namespace="http://schemas.microsoft.com/office/2006/documentManagement/types"/>
    <xsd:import namespace="http://schemas.microsoft.com/office/infopath/2007/PartnerControls"/>
    <xsd:element name="SharedWithUsers" ma:index="12" nillable="true" ma:displayName="共用對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用詳細資料"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內容類型"/>
        <xsd:element ref="dc:title" minOccurs="0" maxOccurs="1" ma:index="4" ma:displayName="標題"/>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C1797E-013C-4658-A81B-CC7662ED8C4D}">
  <ds:schemaRefs>
    <ds:schemaRef ds:uri="http://schemas.microsoft.com/office/2006/metadata/properties"/>
    <ds:schemaRef ds:uri="http://schemas.microsoft.com/office/2006/documentManagement/types"/>
    <ds:schemaRef ds:uri="http://purl.org/dc/dcmitype/"/>
    <ds:schemaRef ds:uri="http://purl.org/dc/elements/1.1/"/>
    <ds:schemaRef ds:uri="http://schemas.openxmlformats.org/package/2006/metadata/core-properties"/>
    <ds:schemaRef ds:uri="http://www.w3.org/XML/1998/namespace"/>
    <ds:schemaRef ds:uri="2f6fc2f7-8d02-4459-9d3c-bf2fcd7ef4db"/>
    <ds:schemaRef ds:uri="http://purl.org/dc/terms/"/>
    <ds:schemaRef ds:uri="http://schemas.microsoft.com/office/infopath/2007/PartnerControls"/>
    <ds:schemaRef ds:uri="fab511ec-1ba3-418d-b840-958a6d9d81a4"/>
  </ds:schemaRefs>
</ds:datastoreItem>
</file>

<file path=customXml/itemProps2.xml><?xml version="1.0" encoding="utf-8"?>
<ds:datastoreItem xmlns:ds="http://schemas.openxmlformats.org/officeDocument/2006/customXml" ds:itemID="{E8FEA3C1-7266-4B0B-89B4-20EAC735174F}">
  <ds:schemaRefs>
    <ds:schemaRef ds:uri="2f6fc2f7-8d02-4459-9d3c-bf2fcd7ef4db"/>
    <ds:schemaRef ds:uri="fab511ec-1ba3-418d-b840-958a6d9d81a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6091F0E-D01D-41D5-93C2-617E52F1A4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SPEC</Template>
  <TotalTime>1358</TotalTime>
  <Words>1341</Words>
  <Application>Microsoft Office PowerPoint</Application>
  <PresentationFormat>寬螢幕</PresentationFormat>
  <Paragraphs>86</Paragraphs>
  <Slides>7</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7</vt:i4>
      </vt:variant>
    </vt:vector>
  </HeadingPairs>
  <TitlesOfParts>
    <vt:vector size="13" baseType="lpstr">
      <vt:lpstr>Arial</vt:lpstr>
      <vt:lpstr>Calibri</vt:lpstr>
      <vt:lpstr>Calibri Light</vt:lpstr>
      <vt:lpstr>Freestyle Script</vt:lpstr>
      <vt:lpstr>Wingdings</vt:lpstr>
      <vt:lpstr>SPEC</vt:lpstr>
      <vt:lpstr>NTN Enhancements in Rel-18</vt:lpstr>
      <vt:lpstr>Justification (1/2)</vt:lpstr>
      <vt:lpstr>Justification (2/2)</vt:lpstr>
      <vt:lpstr>Objectives (1/2) </vt:lpstr>
      <vt:lpstr>Objectives (2/2) </vt:lpstr>
      <vt:lpstr>Conclusion</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Chien-Chun CHENG</dc:creator>
  <cp:lastModifiedBy>Hung-Chen Chen</cp:lastModifiedBy>
  <cp:revision>59</cp:revision>
  <dcterms:created xsi:type="dcterms:W3CDTF">2020-02-05T02:34:13Z</dcterms:created>
  <dcterms:modified xsi:type="dcterms:W3CDTF">2021-06-07T13:00:03Z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0x010100543CD6DDC8FAEF4DA85A0FD863E05CA1</vt:lpwstr>
  </property>
</Properties>
</file>