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1"/>
  </p:notesMasterIdLst>
  <p:sldIdLst>
    <p:sldId id="256" r:id="rId5"/>
    <p:sldId id="258" r:id="rId6"/>
    <p:sldId id="262" r:id="rId7"/>
    <p:sldId id="263" r:id="rId8"/>
    <p:sldId id="260" r:id="rId9"/>
    <p:sldId id="25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ia-Hao Yu" initials="CY" lastIdx="2" clrIdx="0">
    <p:extLst>
      <p:ext uri="{19B8F6BF-5375-455C-9EA6-DF929625EA0E}">
        <p15:presenceInfo xmlns:p15="http://schemas.microsoft.com/office/powerpoint/2012/main" userId="S::chia-hao.yu@fginnov.com::6c123b41-c098-419f-8dd8-0b5155c49c66" providerId="AD"/>
      </p:ext>
    </p:extLst>
  </p:cmAuthor>
  <p:cmAuthor id="2" name="Mei-Ju Shih" initials="T" lastIdx="2" clrIdx="1">
    <p:extLst>
      <p:ext uri="{19B8F6BF-5375-455C-9EA6-DF929625EA0E}">
        <p15:presenceInfo xmlns:p15="http://schemas.microsoft.com/office/powerpoint/2012/main" userId="Mei-Ju Shih" providerId="None"/>
      </p:ext>
    </p:extLst>
  </p:cmAuthor>
  <p:cmAuthor id="3" name="Chien-Chun" initials="C" lastIdx="1" clrIdx="2">
    <p:extLst>
      <p:ext uri="{19B8F6BF-5375-455C-9EA6-DF929625EA0E}">
        <p15:presenceInfo xmlns:p15="http://schemas.microsoft.com/office/powerpoint/2012/main" userId="c785ee6203808af4" providerId="Windows Live"/>
      </p:ext>
    </p:extLst>
  </p:cmAuthor>
  <p:cmAuthor id="4" name="Chien-Chun CHENG" initials="CC" lastIdx="1" clrIdx="3">
    <p:extLst>
      <p:ext uri="{19B8F6BF-5375-455C-9EA6-DF929625EA0E}">
        <p15:presenceInfo xmlns:p15="http://schemas.microsoft.com/office/powerpoint/2012/main" userId="Chien-Chun CHENG" providerId="None"/>
      </p:ext>
    </p:extLst>
  </p:cmAuthor>
  <p:cmAuthor id="5" name="Mei-Ju Shih" initials="MJS" lastIdx="5" clrIdx="4">
    <p:extLst>
      <p:ext uri="{19B8F6BF-5375-455C-9EA6-DF929625EA0E}">
        <p15:presenceInfo xmlns:p15="http://schemas.microsoft.com/office/powerpoint/2012/main" userId="S::mei-ju.shih@fginnov.com::bdf567f7-4d94-495d-bfb8-e7efb4dfd075" providerId="AD"/>
      </p:ext>
    </p:extLst>
  </p:cmAuthor>
  <p:cmAuthor id="6" name="Hung-Chen Chen" initials="HC" lastIdx="1" clrIdx="5">
    <p:extLst>
      <p:ext uri="{19B8F6BF-5375-455C-9EA6-DF929625EA0E}">
        <p15:presenceInfo xmlns:p15="http://schemas.microsoft.com/office/powerpoint/2012/main" userId="S::hung-chen.chen@fginnov.com::df6ac2ba-566b-4797-8ba8-630b092c51bd" providerId="AD"/>
      </p:ext>
    </p:extLst>
  </p:cmAuthor>
  <p:cmAuthor id="7" name="Chia-Hung Wei" initials="CW" lastIdx="1" clrIdx="6">
    <p:extLst>
      <p:ext uri="{19B8F6BF-5375-455C-9EA6-DF929625EA0E}">
        <p15:presenceInfo xmlns:p15="http://schemas.microsoft.com/office/powerpoint/2012/main" userId="S::wch@fginnov.com::608bbfe0-501c-4057-ae37-292ce879c19b" providerId="AD"/>
      </p:ext>
    </p:extLst>
  </p:cmAuthor>
  <p:cmAuthor id="8" name="Hai-Han Wang" initials="HW" lastIdx="1" clrIdx="7">
    <p:extLst>
      <p:ext uri="{19B8F6BF-5375-455C-9EA6-DF929625EA0E}">
        <p15:presenceInfo xmlns:p15="http://schemas.microsoft.com/office/powerpoint/2012/main" userId="S::haihanwang@fginnov.com::ea62339e-2b54-472c-ba4d-bb647f84c12a" providerId="AD"/>
      </p:ext>
    </p:extLst>
  </p:cmAuthor>
  <p:cmAuthor id="9" name="Hung-Chen Chen" initials="HCC" lastIdx="1" clrIdx="8">
    <p:extLst>
      <p:ext uri="{19B8F6BF-5375-455C-9EA6-DF929625EA0E}">
        <p15:presenceInfo xmlns:p15="http://schemas.microsoft.com/office/powerpoint/2012/main" userId="Hung-Chen Chen" providerId="None"/>
      </p:ext>
    </p:extLst>
  </p:cmAuthor>
  <p:cmAuthor id="10" name="Hai-Han Wang" initials="HW [2]" lastIdx="8" clrIdx="9">
    <p:extLst>
      <p:ext uri="{19B8F6BF-5375-455C-9EA6-DF929625EA0E}">
        <p15:presenceInfo xmlns:p15="http://schemas.microsoft.com/office/powerpoint/2012/main" userId="Hai-Han Wang" providerId="None"/>
      </p:ext>
    </p:extLst>
  </p:cmAuthor>
  <p:cmAuthor id="11" name="ChinHenry" initials="C" lastIdx="6" clrIdx="10">
    <p:extLst>
      <p:ext uri="{19B8F6BF-5375-455C-9EA6-DF929625EA0E}">
        <p15:presenceInfo xmlns:p15="http://schemas.microsoft.com/office/powerpoint/2012/main" userId="S::HenryChin@fginnov.com::1f3baabf-9410-4039-aff6-832218401335" providerId="AD"/>
      </p:ext>
    </p:extLst>
  </p:cmAuthor>
  <p:cmAuthor id="12" name="Hung-Chen Chen" initials="HC [2]" lastIdx="12" clrIdx="11">
    <p:extLst>
      <p:ext uri="{19B8F6BF-5375-455C-9EA6-DF929625EA0E}">
        <p15:presenceInfo xmlns:p15="http://schemas.microsoft.com/office/powerpoint/2012/main" userId="bcf038ab6c068235" providerId="Windows Live"/>
      </p:ext>
    </p:extLst>
  </p:cmAuthor>
  <p:cmAuthor id="13" name="Wan-Chen Lin" initials="WCL" lastIdx="5" clrIdx="12">
    <p:extLst>
      <p:ext uri="{19B8F6BF-5375-455C-9EA6-DF929625EA0E}">
        <p15:presenceInfo xmlns:p15="http://schemas.microsoft.com/office/powerpoint/2012/main" userId="S::wanchen.lin@fginnov.com::9b300840-12db-49c2-babf-6868b57f72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193"/>
    <a:srgbClr val="E77A22"/>
    <a:srgbClr val="E46C0A"/>
    <a:srgbClr val="E57316"/>
    <a:srgbClr val="213764"/>
    <a:srgbClr val="0F4C81"/>
    <a:srgbClr val="AB0000"/>
    <a:srgbClr val="F9E0CB"/>
    <a:srgbClr val="EFAA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48C504-CFC6-4D7D-A4F3-F0E6AC3F31C1}" v="3" dt="2021-06-07T08:39:08.092"/>
    <p1510:client id="{55BB3C5E-8897-4F35-A741-B9750FAD5139}" v="1" dt="2021-06-07T07:09:51.201"/>
  </p1510:revLst>
</p1510:revInfo>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中等深淺樣式 3 - 輔色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中等深淺樣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2"/>
      </p:cViewPr>
      <p:guideLst>
        <p:guide orient="horz" pos="218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447B2E-D159-423A-A610-38E8D678A2BB}" type="datetimeFigureOut">
              <a:rPr lang="zh-TW" altLang="en-US" smtClean="0"/>
              <a:t>2021/6/7</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3CA5FC-1D15-4098-9D5F-78DC0CF508B4}" type="slidenum">
              <a:rPr lang="zh-TW" altLang="en-US" smtClean="0"/>
              <a:t>‹#›</a:t>
            </a:fld>
            <a:endParaRPr lang="zh-TW" altLang="en-US"/>
          </a:p>
        </p:txBody>
      </p:sp>
    </p:spTree>
    <p:extLst>
      <p:ext uri="{BB962C8B-B14F-4D97-AF65-F5344CB8AC3E}">
        <p14:creationId xmlns:p14="http://schemas.microsoft.com/office/powerpoint/2010/main" val="2482439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A03CA5FC-1D15-4098-9D5F-78DC0CF508B4}" type="slidenum">
              <a:rPr lang="zh-TW" altLang="en-US" smtClean="0"/>
              <a:t>4</a:t>
            </a:fld>
            <a:endParaRPr lang="zh-TW" altLang="en-US"/>
          </a:p>
        </p:txBody>
      </p:sp>
    </p:spTree>
    <p:extLst>
      <p:ext uri="{BB962C8B-B14F-4D97-AF65-F5344CB8AC3E}">
        <p14:creationId xmlns:p14="http://schemas.microsoft.com/office/powerpoint/2010/main" val="19993575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98B0172-23CB-44C1-A13A-9F6252124A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121" y="0"/>
            <a:ext cx="4594667" cy="6858000"/>
          </a:xfrm>
          <a:prstGeom prst="rect">
            <a:avLst/>
          </a:prstGeom>
        </p:spPr>
      </p:pic>
      <p:sp>
        <p:nvSpPr>
          <p:cNvPr id="2" name="Title 1">
            <a:extLst>
              <a:ext uri="{FF2B5EF4-FFF2-40B4-BE49-F238E27FC236}">
                <a16:creationId xmlns:a16="http://schemas.microsoft.com/office/drawing/2014/main" id="{B7FE6E40-4403-4534-8A14-AEA528654F97}"/>
              </a:ext>
            </a:extLst>
          </p:cNvPr>
          <p:cNvSpPr>
            <a:spLocks noGrp="1"/>
          </p:cNvSpPr>
          <p:nvPr>
            <p:ph type="ctrTitle"/>
          </p:nvPr>
        </p:nvSpPr>
        <p:spPr>
          <a:xfrm>
            <a:off x="1524000" y="1122363"/>
            <a:ext cx="9144000" cy="2387600"/>
          </a:xfrm>
        </p:spPr>
        <p:txBody>
          <a:bodyPr anchor="b">
            <a:normAutofit/>
          </a:bodyPr>
          <a:lstStyle>
            <a:lvl1pPr algn="ctr">
              <a:defRPr sz="4000" b="1">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D1A01863-507C-48BC-88C7-74A5E32712B0}"/>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TextBox 4">
            <a:extLst>
              <a:ext uri="{FF2B5EF4-FFF2-40B4-BE49-F238E27FC236}">
                <a16:creationId xmlns:a16="http://schemas.microsoft.com/office/drawing/2014/main" id="{9DFB363C-30EF-4FEF-B955-99ADA940FEAA}"/>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cxnSp>
        <p:nvCxnSpPr>
          <p:cNvPr id="6" name="Straight Connector 5">
            <a:extLst>
              <a:ext uri="{FF2B5EF4-FFF2-40B4-BE49-F238E27FC236}">
                <a16:creationId xmlns:a16="http://schemas.microsoft.com/office/drawing/2014/main" id="{6D9931C8-7790-4F32-80C6-531B5D760A58}"/>
              </a:ext>
            </a:extLst>
          </p:cNvPr>
          <p:cNvCxnSpPr>
            <a:cxnSpLocks/>
          </p:cNvCxnSpPr>
          <p:nvPr/>
        </p:nvCxnSpPr>
        <p:spPr>
          <a:xfrm>
            <a:off x="85956" y="6452995"/>
            <a:ext cx="11191645" cy="0"/>
          </a:xfrm>
          <a:prstGeom prst="line">
            <a:avLst/>
          </a:prstGeom>
          <a:ln w="38100"/>
        </p:spPr>
        <p:style>
          <a:lnRef idx="1">
            <a:schemeClr val="dk1"/>
          </a:lnRef>
          <a:fillRef idx="0">
            <a:schemeClr val="dk1"/>
          </a:fillRef>
          <a:effectRef idx="0">
            <a:schemeClr val="dk1"/>
          </a:effectRef>
          <a:fontRef idx="minor">
            <a:schemeClr val="tx1"/>
          </a:fontRef>
        </p:style>
      </p:cxnSp>
      <p:pic>
        <p:nvPicPr>
          <p:cNvPr id="16" name="Graphic 15" descr="Heartbeat">
            <a:extLst>
              <a:ext uri="{FF2B5EF4-FFF2-40B4-BE49-F238E27FC236}">
                <a16:creationId xmlns:a16="http://schemas.microsoft.com/office/drawing/2014/main" id="{A1913A41-9502-4CF2-B8D9-2E9752C10E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22197" y="6166867"/>
            <a:ext cx="572259" cy="572259"/>
          </a:xfrm>
          <a:prstGeom prst="rect">
            <a:avLst/>
          </a:prstGeom>
        </p:spPr>
      </p:pic>
      <p:sp>
        <p:nvSpPr>
          <p:cNvPr id="17" name="TextBox 16">
            <a:extLst>
              <a:ext uri="{FF2B5EF4-FFF2-40B4-BE49-F238E27FC236}">
                <a16:creationId xmlns:a16="http://schemas.microsoft.com/office/drawing/2014/main" id="{83F24AC6-767B-4741-9B31-B2D1D7540CF2}"/>
              </a:ext>
            </a:extLst>
          </p:cNvPr>
          <p:cNvSpPr txBox="1"/>
          <p:nvPr/>
        </p:nvSpPr>
        <p:spPr>
          <a:xfrm>
            <a:off x="9762649" y="6115203"/>
            <a:ext cx="1362552" cy="369332"/>
          </a:xfrm>
          <a:prstGeom prst="rect">
            <a:avLst/>
          </a:prstGeom>
          <a:noFill/>
        </p:spPr>
        <p:txBody>
          <a:bodyPr wrap="none" rtlCol="0">
            <a:spAutoFit/>
          </a:bodyPr>
          <a:lstStyle/>
          <a:p>
            <a:r>
              <a:rPr lang="en-US" sz="1800"/>
              <a:t>Future Giant</a:t>
            </a:r>
          </a:p>
        </p:txBody>
      </p:sp>
      <p:sp>
        <p:nvSpPr>
          <p:cNvPr id="18" name="Rectangle 17">
            <a:extLst>
              <a:ext uri="{FF2B5EF4-FFF2-40B4-BE49-F238E27FC236}">
                <a16:creationId xmlns:a16="http://schemas.microsoft.com/office/drawing/2014/main" id="{20CAB038-6EB1-4B85-928B-CD1A732B09B0}"/>
              </a:ext>
            </a:extLst>
          </p:cNvPr>
          <p:cNvSpPr/>
          <p:nvPr/>
        </p:nvSpPr>
        <p:spPr>
          <a:xfrm>
            <a:off x="11049000" y="5235832"/>
            <a:ext cx="685800" cy="584775"/>
          </a:xfrm>
          <a:prstGeom prst="rect">
            <a:avLst/>
          </a:prstGeom>
        </p:spPr>
        <p:txBody>
          <a:bodyPr wrap="square">
            <a:spAutoFit/>
          </a:bodyPr>
          <a:lstStyle/>
          <a:p>
            <a:r>
              <a:rPr lang="en-US" sz="3200" b="1">
                <a:latin typeface="Freestyle Script" panose="030804020302050B0404" pitchFamily="66" charset="0"/>
              </a:rPr>
              <a:t>FG</a:t>
            </a:r>
            <a:r>
              <a:rPr lang="en-US" sz="3200" b="1">
                <a:solidFill>
                  <a:srgbClr val="FF0000"/>
                </a:solidFill>
                <a:latin typeface="Freestyle Script" panose="030804020302050B0404" pitchFamily="66" charset="0"/>
              </a:rPr>
              <a:t>!</a:t>
            </a:r>
          </a:p>
        </p:txBody>
      </p:sp>
      <p:pic>
        <p:nvPicPr>
          <p:cNvPr id="19" name="Picture 18">
            <a:extLst>
              <a:ext uri="{FF2B5EF4-FFF2-40B4-BE49-F238E27FC236}">
                <a16:creationId xmlns:a16="http://schemas.microsoft.com/office/drawing/2014/main" id="{4CA89538-F0F6-48F8-8201-73EC1451ABD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0779361" y="5002793"/>
            <a:ext cx="1113611" cy="1521833"/>
          </a:xfrm>
          <a:prstGeom prst="rect">
            <a:avLst/>
          </a:prstGeom>
        </p:spPr>
      </p:pic>
    </p:spTree>
    <p:extLst>
      <p:ext uri="{BB962C8B-B14F-4D97-AF65-F5344CB8AC3E}">
        <p14:creationId xmlns:p14="http://schemas.microsoft.com/office/powerpoint/2010/main" val="3799601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A5A52-CBE5-450B-A1D6-DC0DBADFA297}"/>
              </a:ext>
            </a:extLst>
          </p:cNvPr>
          <p:cNvSpPr>
            <a:spLocks noGrp="1"/>
          </p:cNvSpPr>
          <p:nvPr>
            <p:ph type="title"/>
          </p:nvPr>
        </p:nvSpPr>
        <p:spPr>
          <a:xfrm>
            <a:off x="838200" y="185295"/>
            <a:ext cx="10515600" cy="710818"/>
          </a:xfrm>
        </p:spPr>
        <p:txBody>
          <a:bodyPr>
            <a:normAutofit/>
          </a:bodyPr>
          <a:lstStyle>
            <a:lvl1pPr>
              <a:defRPr sz="2800" b="1">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A863A300-59AD-4FED-969F-D1D706849AFB}"/>
              </a:ext>
            </a:extLst>
          </p:cNvPr>
          <p:cNvSpPr>
            <a:spLocks noGrp="1"/>
          </p:cNvSpPr>
          <p:nvPr>
            <p:ph idx="1"/>
          </p:nvPr>
        </p:nvSpPr>
        <p:spPr>
          <a:xfrm>
            <a:off x="838200" y="1096646"/>
            <a:ext cx="10515600" cy="5350984"/>
          </a:xfrm>
        </p:spPr>
        <p:txBody>
          <a:bodyPr>
            <a:normAutofit/>
          </a:bodyPr>
          <a:lstStyle>
            <a:lvl1pPr>
              <a:defRPr sz="2400"/>
            </a:lvl1pPr>
            <a:lvl2pPr marL="685783" indent="-228594">
              <a:buFont typeface="Wingdings" panose="05000000000000000000" pitchFamily="2" charset="2"/>
              <a:buChar char="§"/>
              <a:defRPr sz="2000"/>
            </a:lvl2pPr>
            <a:lvl3pPr marL="1142971" indent="-228594">
              <a:buFont typeface="Wingdings" panose="05000000000000000000" pitchFamily="2" charset="2"/>
              <a:buChar char="ü"/>
              <a:defRPr sz="1800"/>
            </a:lvl3pPr>
            <a:lvl4pPr marL="1600160" indent="-228594">
              <a:buFont typeface="Arial" panose="020B0604020202020204" pitchFamily="34" charset="0"/>
              <a:buChar char="•"/>
              <a:defRPr sz="1600"/>
            </a:lvl4pPr>
            <a:lvl5pPr marL="2057349" indent="-228594">
              <a:buFont typeface="Wingdings" panose="05000000000000000000" pitchFamily="2" charset="2"/>
              <a:buChar char="ü"/>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635679B-CC94-42AA-B5F1-31ABB35E9970}"/>
              </a:ext>
            </a:extLst>
          </p:cNvPr>
          <p:cNvSpPr>
            <a:spLocks noGrp="1"/>
          </p:cNvSpPr>
          <p:nvPr>
            <p:ph type="sldNum" sz="quarter" idx="12"/>
          </p:nvPr>
        </p:nvSpPr>
        <p:spPr>
          <a:xfrm>
            <a:off x="8610600" y="6447632"/>
            <a:ext cx="2743200" cy="365125"/>
          </a:xfrm>
        </p:spPr>
        <p:txBody>
          <a:bodyPr/>
          <a:lstStyle/>
          <a:p>
            <a:fld id="{7BE34593-4376-4357-9906-3B15237DDEB2}" type="slidenum">
              <a:rPr lang="en-US" smtClean="0"/>
              <a:t>‹#›</a:t>
            </a:fld>
            <a:endParaRPr lang="en-US"/>
          </a:p>
        </p:txBody>
      </p:sp>
      <p:sp>
        <p:nvSpPr>
          <p:cNvPr id="9" name="TextBox 8">
            <a:extLst>
              <a:ext uri="{FF2B5EF4-FFF2-40B4-BE49-F238E27FC236}">
                <a16:creationId xmlns:a16="http://schemas.microsoft.com/office/drawing/2014/main" id="{AD1824B3-AB52-41D5-8FEC-35D77BC631C1}"/>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cxnSp>
        <p:nvCxnSpPr>
          <p:cNvPr id="5" name="Straight Connector 4">
            <a:extLst>
              <a:ext uri="{FF2B5EF4-FFF2-40B4-BE49-F238E27FC236}">
                <a16:creationId xmlns:a16="http://schemas.microsoft.com/office/drawing/2014/main" id="{84782520-85C0-40CA-9B05-513244F0E67C}"/>
              </a:ext>
            </a:extLst>
          </p:cNvPr>
          <p:cNvCxnSpPr/>
          <p:nvPr/>
        </p:nvCxnSpPr>
        <p:spPr>
          <a:xfrm>
            <a:off x="550164" y="850095"/>
            <a:ext cx="11091672" cy="0"/>
          </a:xfrm>
          <a:prstGeom prst="line">
            <a:avLst/>
          </a:prstGeom>
          <a:ln w="28575"/>
        </p:spPr>
        <p:style>
          <a:lnRef idx="1">
            <a:schemeClr val="dk1"/>
          </a:lnRef>
          <a:fillRef idx="0">
            <a:schemeClr val="dk1"/>
          </a:fillRef>
          <a:effectRef idx="0">
            <a:schemeClr val="dk1"/>
          </a:effectRef>
          <a:fontRef idx="minor">
            <a:schemeClr val="tx1"/>
          </a:fontRef>
        </p:style>
      </p:cxnSp>
      <p:pic>
        <p:nvPicPr>
          <p:cNvPr id="10" name="Graphic 9" descr="Heartbeat">
            <a:extLst>
              <a:ext uri="{FF2B5EF4-FFF2-40B4-BE49-F238E27FC236}">
                <a16:creationId xmlns:a16="http://schemas.microsoft.com/office/drawing/2014/main" id="{0248105F-7178-4B28-AEC7-DFDC239D813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08437" y="657347"/>
            <a:ext cx="385499" cy="385499"/>
          </a:xfrm>
          <a:prstGeom prst="rect">
            <a:avLst/>
          </a:prstGeom>
        </p:spPr>
      </p:pic>
      <p:pic>
        <p:nvPicPr>
          <p:cNvPr id="11" name="Picture 10">
            <a:extLst>
              <a:ext uri="{FF2B5EF4-FFF2-40B4-BE49-F238E27FC236}">
                <a16:creationId xmlns:a16="http://schemas.microsoft.com/office/drawing/2014/main" id="{00222400-8688-4728-ABD5-F41B48BA8F1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1420810" y="95616"/>
            <a:ext cx="732647" cy="1001216"/>
          </a:xfrm>
          <a:prstGeom prst="rect">
            <a:avLst/>
          </a:prstGeom>
        </p:spPr>
      </p:pic>
      <p:sp>
        <p:nvSpPr>
          <p:cNvPr id="12" name="Rectangle 11">
            <a:extLst>
              <a:ext uri="{FF2B5EF4-FFF2-40B4-BE49-F238E27FC236}">
                <a16:creationId xmlns:a16="http://schemas.microsoft.com/office/drawing/2014/main" id="{CE582256-D8E8-4DDE-A198-52C1277FC243}"/>
              </a:ext>
            </a:extLst>
          </p:cNvPr>
          <p:cNvSpPr/>
          <p:nvPr/>
        </p:nvSpPr>
        <p:spPr>
          <a:xfrm>
            <a:off x="11560944" y="228601"/>
            <a:ext cx="523147" cy="461665"/>
          </a:xfrm>
          <a:prstGeom prst="rect">
            <a:avLst/>
          </a:prstGeom>
        </p:spPr>
        <p:txBody>
          <a:bodyPr wrap="square">
            <a:spAutoFit/>
          </a:bodyPr>
          <a:lstStyle/>
          <a:p>
            <a:r>
              <a:rPr lang="en-US" sz="2400" b="1">
                <a:latin typeface="Freestyle Script" panose="030804020302050B0404" pitchFamily="66" charset="0"/>
              </a:rPr>
              <a:t>FG</a:t>
            </a:r>
            <a:r>
              <a:rPr lang="en-US" sz="2400" b="1">
                <a:solidFill>
                  <a:srgbClr val="FF0000"/>
                </a:solidFill>
                <a:latin typeface="Freestyle Script" panose="030804020302050B0404" pitchFamily="66" charset="0"/>
              </a:rPr>
              <a:t>!</a:t>
            </a:r>
          </a:p>
        </p:txBody>
      </p:sp>
    </p:spTree>
    <p:extLst>
      <p:ext uri="{BB962C8B-B14F-4D97-AF65-F5344CB8AC3E}">
        <p14:creationId xmlns:p14="http://schemas.microsoft.com/office/powerpoint/2010/main" val="3907721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30DD61-52E4-49CF-A986-DD6F8D5865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121" y="0"/>
            <a:ext cx="4594667" cy="6858000"/>
          </a:xfrm>
          <a:prstGeom prst="rect">
            <a:avLst/>
          </a:prstGeom>
        </p:spPr>
      </p:pic>
      <p:sp>
        <p:nvSpPr>
          <p:cNvPr id="8" name="TextBox 7">
            <a:extLst>
              <a:ext uri="{FF2B5EF4-FFF2-40B4-BE49-F238E27FC236}">
                <a16:creationId xmlns:a16="http://schemas.microsoft.com/office/drawing/2014/main" id="{E9EAAEF8-8422-4B52-ABD2-383D19FDDE2B}"/>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cxnSp>
        <p:nvCxnSpPr>
          <p:cNvPr id="9" name="Straight Connector 8">
            <a:extLst>
              <a:ext uri="{FF2B5EF4-FFF2-40B4-BE49-F238E27FC236}">
                <a16:creationId xmlns:a16="http://schemas.microsoft.com/office/drawing/2014/main" id="{BDC2A3F4-9E12-4154-8674-2DC7A9FCB151}"/>
              </a:ext>
            </a:extLst>
          </p:cNvPr>
          <p:cNvCxnSpPr>
            <a:cxnSpLocks/>
          </p:cNvCxnSpPr>
          <p:nvPr/>
        </p:nvCxnSpPr>
        <p:spPr>
          <a:xfrm>
            <a:off x="85956" y="6452995"/>
            <a:ext cx="11191645" cy="0"/>
          </a:xfrm>
          <a:prstGeom prst="line">
            <a:avLst/>
          </a:prstGeom>
          <a:ln w="38100"/>
        </p:spPr>
        <p:style>
          <a:lnRef idx="1">
            <a:schemeClr val="dk1"/>
          </a:lnRef>
          <a:fillRef idx="0">
            <a:schemeClr val="dk1"/>
          </a:fillRef>
          <a:effectRef idx="0">
            <a:schemeClr val="dk1"/>
          </a:effectRef>
          <a:fontRef idx="minor">
            <a:schemeClr val="tx1"/>
          </a:fontRef>
        </p:style>
      </p:cxnSp>
      <p:pic>
        <p:nvPicPr>
          <p:cNvPr id="10" name="Graphic 9" descr="Heartbeat">
            <a:extLst>
              <a:ext uri="{FF2B5EF4-FFF2-40B4-BE49-F238E27FC236}">
                <a16:creationId xmlns:a16="http://schemas.microsoft.com/office/drawing/2014/main" id="{9437D6D8-DC53-4E80-84DB-5590C4C92B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22197" y="6166867"/>
            <a:ext cx="572259" cy="572259"/>
          </a:xfrm>
          <a:prstGeom prst="rect">
            <a:avLst/>
          </a:prstGeom>
        </p:spPr>
      </p:pic>
      <p:sp>
        <p:nvSpPr>
          <p:cNvPr id="11" name="TextBox 10">
            <a:extLst>
              <a:ext uri="{FF2B5EF4-FFF2-40B4-BE49-F238E27FC236}">
                <a16:creationId xmlns:a16="http://schemas.microsoft.com/office/drawing/2014/main" id="{776B9524-BD46-4D6D-9946-C98101F427C4}"/>
              </a:ext>
            </a:extLst>
          </p:cNvPr>
          <p:cNvSpPr txBox="1"/>
          <p:nvPr/>
        </p:nvSpPr>
        <p:spPr>
          <a:xfrm>
            <a:off x="9762649" y="6115203"/>
            <a:ext cx="1362552" cy="369332"/>
          </a:xfrm>
          <a:prstGeom prst="rect">
            <a:avLst/>
          </a:prstGeom>
          <a:noFill/>
        </p:spPr>
        <p:txBody>
          <a:bodyPr wrap="none" rtlCol="0">
            <a:spAutoFit/>
          </a:bodyPr>
          <a:lstStyle/>
          <a:p>
            <a:r>
              <a:rPr lang="en-US" sz="1800"/>
              <a:t>Future Giant</a:t>
            </a:r>
          </a:p>
        </p:txBody>
      </p:sp>
      <p:sp>
        <p:nvSpPr>
          <p:cNvPr id="12" name="Rectangle 11">
            <a:extLst>
              <a:ext uri="{FF2B5EF4-FFF2-40B4-BE49-F238E27FC236}">
                <a16:creationId xmlns:a16="http://schemas.microsoft.com/office/drawing/2014/main" id="{8235FBCE-F169-4B57-A9C4-B8008620210D}"/>
              </a:ext>
            </a:extLst>
          </p:cNvPr>
          <p:cNvSpPr/>
          <p:nvPr/>
        </p:nvSpPr>
        <p:spPr>
          <a:xfrm>
            <a:off x="11049000" y="5235832"/>
            <a:ext cx="685800" cy="584775"/>
          </a:xfrm>
          <a:prstGeom prst="rect">
            <a:avLst/>
          </a:prstGeom>
        </p:spPr>
        <p:txBody>
          <a:bodyPr wrap="square">
            <a:spAutoFit/>
          </a:bodyPr>
          <a:lstStyle/>
          <a:p>
            <a:r>
              <a:rPr lang="en-US" sz="3200" b="1">
                <a:latin typeface="Freestyle Script" panose="030804020302050B0404" pitchFamily="66" charset="0"/>
              </a:rPr>
              <a:t>FG</a:t>
            </a:r>
            <a:r>
              <a:rPr lang="en-US" sz="3200" b="1">
                <a:solidFill>
                  <a:srgbClr val="FF0000"/>
                </a:solidFill>
                <a:latin typeface="Freestyle Script" panose="030804020302050B0404" pitchFamily="66" charset="0"/>
              </a:rPr>
              <a:t>!</a:t>
            </a:r>
          </a:p>
        </p:txBody>
      </p:sp>
      <p:pic>
        <p:nvPicPr>
          <p:cNvPr id="13" name="Picture 12">
            <a:extLst>
              <a:ext uri="{FF2B5EF4-FFF2-40B4-BE49-F238E27FC236}">
                <a16:creationId xmlns:a16="http://schemas.microsoft.com/office/drawing/2014/main" id="{988FAAC3-4E32-4C7B-979C-EA6EC85D87D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0779361" y="5002793"/>
            <a:ext cx="1113611" cy="1521833"/>
          </a:xfrm>
          <a:prstGeom prst="rect">
            <a:avLst/>
          </a:prstGeom>
        </p:spPr>
      </p:pic>
      <p:sp>
        <p:nvSpPr>
          <p:cNvPr id="2" name="Title 1">
            <a:extLst>
              <a:ext uri="{FF2B5EF4-FFF2-40B4-BE49-F238E27FC236}">
                <a16:creationId xmlns:a16="http://schemas.microsoft.com/office/drawing/2014/main" id="{38FB52EB-DBB7-4EA0-B7ED-BC6075F23911}"/>
              </a:ext>
            </a:extLst>
          </p:cNvPr>
          <p:cNvSpPr>
            <a:spLocks noGrp="1"/>
          </p:cNvSpPr>
          <p:nvPr>
            <p:ph type="title"/>
          </p:nvPr>
        </p:nvSpPr>
        <p:spPr>
          <a:xfrm>
            <a:off x="831851" y="1709740"/>
            <a:ext cx="10515600" cy="2852737"/>
          </a:xfrm>
        </p:spPr>
        <p:txBody>
          <a:bodyPr anchor="b">
            <a:normAutofit/>
          </a:bodyPr>
          <a:lstStyle>
            <a:lvl1pPr>
              <a:defRPr lang="en-US" sz="4000" b="1" kern="1200" dirty="0">
                <a:solidFill>
                  <a:schemeClr val="tx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7D21B165-7F7A-4DAE-91BF-F3B7EA80B091}"/>
              </a:ext>
            </a:extLst>
          </p:cNvPr>
          <p:cNvSpPr>
            <a:spLocks noGrp="1"/>
          </p:cNvSpPr>
          <p:nvPr>
            <p:ph type="body" idx="1"/>
          </p:nvPr>
        </p:nvSpPr>
        <p:spPr>
          <a:xfrm>
            <a:off x="831851" y="4589465"/>
            <a:ext cx="10515600" cy="1500187"/>
          </a:xfrm>
        </p:spPr>
        <p:txBody>
          <a:bodyPr>
            <a:normAutofit/>
          </a:bodyPr>
          <a:lstStyle>
            <a:lvl1pPr marL="0" indent="0">
              <a:buNone/>
              <a:defRPr lang="en-US" sz="2400" kern="1200" dirty="0" smtClean="0">
                <a:solidFill>
                  <a:schemeClr val="tx1"/>
                </a:solidFill>
                <a:latin typeface="+mn-lt"/>
                <a:ea typeface="+mn-ea"/>
                <a:cs typeface="+mn-cs"/>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51849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847F02-3395-48D7-A19F-E1247B3F715A}"/>
              </a:ext>
            </a:extLst>
          </p:cNvPr>
          <p:cNvSpPr>
            <a:spLocks noGrp="1"/>
          </p:cNvSpPr>
          <p:nvPr>
            <p:ph sz="half" idx="1"/>
          </p:nvPr>
        </p:nvSpPr>
        <p:spPr>
          <a:xfrm>
            <a:off x="838200" y="1096646"/>
            <a:ext cx="5181600" cy="53509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A2A702-6172-42EF-B6D7-BEA5B35E1D1C}"/>
              </a:ext>
            </a:extLst>
          </p:cNvPr>
          <p:cNvSpPr>
            <a:spLocks noGrp="1"/>
          </p:cNvSpPr>
          <p:nvPr>
            <p:ph sz="half" idx="2"/>
          </p:nvPr>
        </p:nvSpPr>
        <p:spPr>
          <a:xfrm>
            <a:off x="6172200" y="1096644"/>
            <a:ext cx="5181600" cy="53509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C227CE59-F14D-4947-B19B-6F102062ED19}"/>
              </a:ext>
            </a:extLst>
          </p:cNvPr>
          <p:cNvSpPr>
            <a:spLocks noGrp="1"/>
          </p:cNvSpPr>
          <p:nvPr>
            <p:ph type="sldNum" sz="quarter" idx="12"/>
          </p:nvPr>
        </p:nvSpPr>
        <p:spPr>
          <a:xfrm>
            <a:off x="8610600" y="6447632"/>
            <a:ext cx="2743200" cy="365125"/>
          </a:xfrm>
        </p:spPr>
        <p:txBody>
          <a:bodyPr/>
          <a:lstStyle/>
          <a:p>
            <a:fld id="{7BE34593-4376-4357-9906-3B15237DDEB2}" type="slidenum">
              <a:rPr lang="en-US" smtClean="0"/>
              <a:t>‹#›</a:t>
            </a:fld>
            <a:endParaRPr lang="en-US"/>
          </a:p>
        </p:txBody>
      </p:sp>
      <p:sp>
        <p:nvSpPr>
          <p:cNvPr id="11" name="TextBox 10">
            <a:extLst>
              <a:ext uri="{FF2B5EF4-FFF2-40B4-BE49-F238E27FC236}">
                <a16:creationId xmlns:a16="http://schemas.microsoft.com/office/drawing/2014/main" id="{91E8BF10-7FDC-4770-8A0E-B6A94F441308}"/>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sp>
        <p:nvSpPr>
          <p:cNvPr id="8" name="Title 1">
            <a:extLst>
              <a:ext uri="{FF2B5EF4-FFF2-40B4-BE49-F238E27FC236}">
                <a16:creationId xmlns:a16="http://schemas.microsoft.com/office/drawing/2014/main" id="{88C70EAD-A979-4217-9545-07B084E5945D}"/>
              </a:ext>
            </a:extLst>
          </p:cNvPr>
          <p:cNvSpPr>
            <a:spLocks noGrp="1"/>
          </p:cNvSpPr>
          <p:nvPr>
            <p:ph type="title"/>
          </p:nvPr>
        </p:nvSpPr>
        <p:spPr>
          <a:xfrm>
            <a:off x="838200" y="185295"/>
            <a:ext cx="10515600" cy="710818"/>
          </a:xfrm>
        </p:spPr>
        <p:txBody>
          <a:bodyPr>
            <a:normAutofit/>
          </a:bodyPr>
          <a:lstStyle>
            <a:lvl1pPr>
              <a:defRPr sz="2800" b="1">
                <a:latin typeface="Arial" panose="020B0604020202020204" pitchFamily="34" charset="0"/>
                <a:cs typeface="Arial" panose="020B0604020202020204" pitchFamily="34" charset="0"/>
              </a:defRPr>
            </a:lvl1pPr>
          </a:lstStyle>
          <a:p>
            <a:r>
              <a:rPr lang="en-US"/>
              <a:t>Click to edit Master title style</a:t>
            </a:r>
          </a:p>
        </p:txBody>
      </p:sp>
      <p:cxnSp>
        <p:nvCxnSpPr>
          <p:cNvPr id="10" name="Straight Connector 9">
            <a:extLst>
              <a:ext uri="{FF2B5EF4-FFF2-40B4-BE49-F238E27FC236}">
                <a16:creationId xmlns:a16="http://schemas.microsoft.com/office/drawing/2014/main" id="{E0E2E4AC-2FDE-4073-9D2A-CAAB07E81DCE}"/>
              </a:ext>
            </a:extLst>
          </p:cNvPr>
          <p:cNvCxnSpPr/>
          <p:nvPr/>
        </p:nvCxnSpPr>
        <p:spPr>
          <a:xfrm>
            <a:off x="550164" y="850095"/>
            <a:ext cx="11091672" cy="0"/>
          </a:xfrm>
          <a:prstGeom prst="line">
            <a:avLst/>
          </a:prstGeom>
          <a:ln w="28575"/>
        </p:spPr>
        <p:style>
          <a:lnRef idx="1">
            <a:schemeClr val="dk1"/>
          </a:lnRef>
          <a:fillRef idx="0">
            <a:schemeClr val="dk1"/>
          </a:fillRef>
          <a:effectRef idx="0">
            <a:schemeClr val="dk1"/>
          </a:effectRef>
          <a:fontRef idx="minor">
            <a:schemeClr val="tx1"/>
          </a:fontRef>
        </p:style>
      </p:cxnSp>
      <p:pic>
        <p:nvPicPr>
          <p:cNvPr id="14" name="Graphic 13" descr="Heartbeat">
            <a:extLst>
              <a:ext uri="{FF2B5EF4-FFF2-40B4-BE49-F238E27FC236}">
                <a16:creationId xmlns:a16="http://schemas.microsoft.com/office/drawing/2014/main" id="{D68F45DB-929F-4605-8410-B279D615E3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08437" y="657347"/>
            <a:ext cx="385499" cy="385499"/>
          </a:xfrm>
          <a:prstGeom prst="rect">
            <a:avLst/>
          </a:prstGeom>
        </p:spPr>
      </p:pic>
      <p:pic>
        <p:nvPicPr>
          <p:cNvPr id="15" name="Picture 14">
            <a:extLst>
              <a:ext uri="{FF2B5EF4-FFF2-40B4-BE49-F238E27FC236}">
                <a16:creationId xmlns:a16="http://schemas.microsoft.com/office/drawing/2014/main" id="{D3DA8FD4-7156-46A3-9AA2-3D1F07407D6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1420810" y="95616"/>
            <a:ext cx="732647" cy="1001216"/>
          </a:xfrm>
          <a:prstGeom prst="rect">
            <a:avLst/>
          </a:prstGeom>
        </p:spPr>
      </p:pic>
      <p:sp>
        <p:nvSpPr>
          <p:cNvPr id="16" name="Rectangle 15">
            <a:extLst>
              <a:ext uri="{FF2B5EF4-FFF2-40B4-BE49-F238E27FC236}">
                <a16:creationId xmlns:a16="http://schemas.microsoft.com/office/drawing/2014/main" id="{96A0EF33-8230-42EC-B5A2-252CE671EAFE}"/>
              </a:ext>
            </a:extLst>
          </p:cNvPr>
          <p:cNvSpPr/>
          <p:nvPr/>
        </p:nvSpPr>
        <p:spPr>
          <a:xfrm>
            <a:off x="11560944" y="228601"/>
            <a:ext cx="523147" cy="461665"/>
          </a:xfrm>
          <a:prstGeom prst="rect">
            <a:avLst/>
          </a:prstGeom>
        </p:spPr>
        <p:txBody>
          <a:bodyPr wrap="square">
            <a:spAutoFit/>
          </a:bodyPr>
          <a:lstStyle/>
          <a:p>
            <a:r>
              <a:rPr lang="en-US" sz="2400" b="1">
                <a:latin typeface="Freestyle Script" panose="030804020302050B0404" pitchFamily="66" charset="0"/>
              </a:rPr>
              <a:t>FG</a:t>
            </a:r>
            <a:r>
              <a:rPr lang="en-US" sz="2400" b="1">
                <a:solidFill>
                  <a:srgbClr val="FF0000"/>
                </a:solidFill>
                <a:latin typeface="Freestyle Script" panose="030804020302050B0404" pitchFamily="66" charset="0"/>
              </a:rPr>
              <a:t>!</a:t>
            </a:r>
          </a:p>
        </p:txBody>
      </p:sp>
    </p:spTree>
    <p:extLst>
      <p:ext uri="{BB962C8B-B14F-4D97-AF65-F5344CB8AC3E}">
        <p14:creationId xmlns:p14="http://schemas.microsoft.com/office/powerpoint/2010/main" val="808279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028E7598-319C-43EA-9D78-4D2F71EC69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887" y="179614"/>
            <a:ext cx="11680227" cy="6498772"/>
          </a:xfrm>
          <a:prstGeom prst="rect">
            <a:avLst/>
          </a:prstGeom>
        </p:spPr>
      </p:pic>
      <p:sp>
        <p:nvSpPr>
          <p:cNvPr id="6" name="Rectangle 5">
            <a:extLst>
              <a:ext uri="{FF2B5EF4-FFF2-40B4-BE49-F238E27FC236}">
                <a16:creationId xmlns:a16="http://schemas.microsoft.com/office/drawing/2014/main" id="{1BD5F11D-D3F5-4F88-8B44-CEAECA52D504}"/>
              </a:ext>
            </a:extLst>
          </p:cNvPr>
          <p:cNvSpPr/>
          <p:nvPr/>
        </p:nvSpPr>
        <p:spPr>
          <a:xfrm>
            <a:off x="3186221" y="4324272"/>
            <a:ext cx="6096000" cy="1600438"/>
          </a:xfrm>
          <a:prstGeom prst="rect">
            <a:avLst/>
          </a:prstGeom>
        </p:spPr>
        <p:txBody>
          <a:bodyPr>
            <a:spAutoFit/>
          </a:bodyPr>
          <a:lstStyle/>
          <a:p>
            <a:pPr algn="ctr"/>
            <a:r>
              <a:rPr lang="en-US" sz="6000">
                <a:solidFill>
                  <a:schemeClr val="tx1"/>
                </a:solidFill>
                <a:latin typeface="Arial" panose="020B0604020202020204" pitchFamily="34" charset="0"/>
                <a:cs typeface="Arial" panose="020B0604020202020204" pitchFamily="34" charset="0"/>
              </a:rPr>
              <a:t>Thanks</a:t>
            </a:r>
            <a:r>
              <a:rPr lang="en-US" sz="6600">
                <a:solidFill>
                  <a:schemeClr val="tx1"/>
                </a:solidFill>
                <a:latin typeface="Arial" panose="020B0604020202020204" pitchFamily="34" charset="0"/>
                <a:cs typeface="Arial" panose="020B0604020202020204" pitchFamily="34" charset="0"/>
              </a:rPr>
              <a:t>!</a:t>
            </a:r>
            <a:endParaRPr lang="en-US" sz="3600">
              <a:solidFill>
                <a:schemeClr val="tx1"/>
              </a:solidFill>
              <a:latin typeface="Arial" panose="020B0604020202020204" pitchFamily="34" charset="0"/>
              <a:cs typeface="Arial" panose="020B0604020202020204" pitchFamily="34" charset="0"/>
            </a:endParaRPr>
          </a:p>
          <a:p>
            <a:pPr algn="ctr"/>
            <a:r>
              <a:rPr lang="en-US" sz="3200">
                <a:solidFill>
                  <a:schemeClr val="tx1"/>
                </a:solidFill>
                <a:latin typeface="Arial" panose="020B0604020202020204" pitchFamily="34" charset="0"/>
                <a:cs typeface="Arial" panose="020B0604020202020204" pitchFamily="34" charset="0"/>
              </a:rPr>
              <a:t>Any innovations?</a:t>
            </a:r>
            <a:endParaRPr lang="en-US" sz="1100">
              <a:solidFill>
                <a:schemeClr val="tx1"/>
              </a:solidFill>
              <a:latin typeface="Arial" panose="020B0604020202020204" pitchFamily="34" charset="0"/>
              <a:cs typeface="Arial" panose="020B0604020202020204" pitchFamily="34" charset="0"/>
            </a:endParaRPr>
          </a:p>
        </p:txBody>
      </p:sp>
      <p:sp>
        <p:nvSpPr>
          <p:cNvPr id="7" name="Slide Number Placeholder 5">
            <a:extLst>
              <a:ext uri="{FF2B5EF4-FFF2-40B4-BE49-F238E27FC236}">
                <a16:creationId xmlns:a16="http://schemas.microsoft.com/office/drawing/2014/main" id="{FF5106F1-0DA7-4975-AF24-0001913CE8BA}"/>
              </a:ext>
            </a:extLst>
          </p:cNvPr>
          <p:cNvSpPr>
            <a:spLocks noGrp="1"/>
          </p:cNvSpPr>
          <p:nvPr>
            <p:ph type="sldNum" sz="quarter" idx="12"/>
          </p:nvPr>
        </p:nvSpPr>
        <p:spPr>
          <a:xfrm>
            <a:off x="8610600" y="6447632"/>
            <a:ext cx="2743200" cy="365125"/>
          </a:xfrm>
        </p:spPr>
        <p:txBody>
          <a:bodyPr/>
          <a:lstStyle/>
          <a:p>
            <a:fld id="{7BE34593-4376-4357-9906-3B15237DDEB2}" type="slidenum">
              <a:rPr lang="en-US" smtClean="0"/>
              <a:t>‹#›</a:t>
            </a:fld>
            <a:endParaRPr lang="en-US"/>
          </a:p>
        </p:txBody>
      </p:sp>
      <p:sp>
        <p:nvSpPr>
          <p:cNvPr id="9" name="TextBox 8">
            <a:extLst>
              <a:ext uri="{FF2B5EF4-FFF2-40B4-BE49-F238E27FC236}">
                <a16:creationId xmlns:a16="http://schemas.microsoft.com/office/drawing/2014/main" id="{90CFFDB4-F4EA-4415-9CD6-7C1B7C5AA57D}"/>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sp>
        <p:nvSpPr>
          <p:cNvPr id="13" name="Rectangle 12">
            <a:extLst>
              <a:ext uri="{FF2B5EF4-FFF2-40B4-BE49-F238E27FC236}">
                <a16:creationId xmlns:a16="http://schemas.microsoft.com/office/drawing/2014/main" id="{2CB4065D-D4C2-4E50-BC5F-04579142332C}"/>
              </a:ext>
            </a:extLst>
          </p:cNvPr>
          <p:cNvSpPr/>
          <p:nvPr/>
        </p:nvSpPr>
        <p:spPr>
          <a:xfrm>
            <a:off x="5464946" y="1219201"/>
            <a:ext cx="1989647" cy="1569660"/>
          </a:xfrm>
          <a:prstGeom prst="rect">
            <a:avLst/>
          </a:prstGeom>
        </p:spPr>
        <p:txBody>
          <a:bodyPr wrap="square">
            <a:spAutoFit/>
          </a:bodyPr>
          <a:lstStyle/>
          <a:p>
            <a:r>
              <a:rPr lang="en-US" sz="9600" b="1">
                <a:latin typeface="Freestyle Script" panose="030804020302050B0404" pitchFamily="66" charset="0"/>
              </a:rPr>
              <a:t>FG</a:t>
            </a:r>
            <a:r>
              <a:rPr lang="en-US" sz="9600" b="1">
                <a:solidFill>
                  <a:srgbClr val="FF0000"/>
                </a:solidFill>
                <a:latin typeface="Freestyle Script" panose="030804020302050B0404" pitchFamily="66" charset="0"/>
              </a:rPr>
              <a:t>!</a:t>
            </a:r>
          </a:p>
        </p:txBody>
      </p:sp>
      <p:pic>
        <p:nvPicPr>
          <p:cNvPr id="14" name="Picture 13">
            <a:extLst>
              <a:ext uri="{FF2B5EF4-FFF2-40B4-BE49-F238E27FC236}">
                <a16:creationId xmlns:a16="http://schemas.microsoft.com/office/drawing/2014/main" id="{E7EC8312-D41A-400C-BD5C-968D1DA9513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4575394" y="455702"/>
            <a:ext cx="3041215" cy="4156055"/>
          </a:xfrm>
          <a:prstGeom prst="rect">
            <a:avLst/>
          </a:prstGeom>
        </p:spPr>
      </p:pic>
    </p:spTree>
    <p:extLst>
      <p:ext uri="{BB962C8B-B14F-4D97-AF65-F5344CB8AC3E}">
        <p14:creationId xmlns:p14="http://schemas.microsoft.com/office/powerpoint/2010/main" val="3207865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D59A66-EFA9-44D3-B81C-690E9CF154D7}"/>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21C664-DD58-4DCC-9FED-8560B9F662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61F1EF-CACF-450B-92A1-F3897CE032B2}"/>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A3E19AE8-AECE-439D-9A41-4D9125F52723}"/>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AA42A7A-1DAF-4A1F-947B-274A5CB70E0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E34593-4376-4357-9906-3B15237DDEB2}" type="slidenum">
              <a:rPr lang="en-US" smtClean="0"/>
              <a:t>‹#›</a:t>
            </a:fld>
            <a:endParaRPr lang="en-US"/>
          </a:p>
        </p:txBody>
      </p:sp>
    </p:spTree>
    <p:extLst>
      <p:ext uri="{BB962C8B-B14F-4D97-AF65-F5344CB8AC3E}">
        <p14:creationId xmlns:p14="http://schemas.microsoft.com/office/powerpoint/2010/main" val="18273889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DF477-A1C0-42CE-9DA1-A1D1E73BCF7F}"/>
              </a:ext>
            </a:extLst>
          </p:cNvPr>
          <p:cNvSpPr>
            <a:spLocks noGrp="1"/>
          </p:cNvSpPr>
          <p:nvPr>
            <p:ph type="ctrTitle"/>
          </p:nvPr>
        </p:nvSpPr>
        <p:spPr/>
        <p:txBody>
          <a:bodyPr/>
          <a:lstStyle/>
          <a:p>
            <a:r>
              <a:rPr lang="en-US" dirty="0"/>
              <a:t>URLLC/</a:t>
            </a:r>
            <a:r>
              <a:rPr lang="en-US" dirty="0" err="1"/>
              <a:t>IIoT</a:t>
            </a:r>
            <a:r>
              <a:rPr lang="en-US" dirty="0"/>
              <a:t> </a:t>
            </a:r>
            <a:r>
              <a:rPr lang="en-US" altLang="zh-TW" dirty="0"/>
              <a:t>E</a:t>
            </a:r>
            <a:r>
              <a:rPr lang="en-US" dirty="0"/>
              <a:t>nhancements </a:t>
            </a:r>
            <a:br>
              <a:rPr lang="en-US" dirty="0"/>
            </a:br>
            <a:r>
              <a:rPr lang="en-US" dirty="0"/>
              <a:t>for Rel-18</a:t>
            </a:r>
          </a:p>
        </p:txBody>
      </p:sp>
      <p:sp>
        <p:nvSpPr>
          <p:cNvPr id="3" name="Subtitle 2">
            <a:extLst>
              <a:ext uri="{FF2B5EF4-FFF2-40B4-BE49-F238E27FC236}">
                <a16:creationId xmlns:a16="http://schemas.microsoft.com/office/drawing/2014/main" id="{BF115F7E-1C22-4E1E-B448-85D304375386}"/>
              </a:ext>
            </a:extLst>
          </p:cNvPr>
          <p:cNvSpPr>
            <a:spLocks noGrp="1"/>
          </p:cNvSpPr>
          <p:nvPr>
            <p:ph type="subTitle" idx="1"/>
          </p:nvPr>
        </p:nvSpPr>
        <p:spPr>
          <a:xfrm>
            <a:off x="1524000" y="3976176"/>
            <a:ext cx="9144000" cy="1655763"/>
          </a:xfrm>
        </p:spPr>
        <p:txBody>
          <a:bodyPr/>
          <a:lstStyle/>
          <a:p>
            <a:pPr algn="l">
              <a:spcBef>
                <a:spcPts val="0"/>
              </a:spcBef>
            </a:pPr>
            <a:r>
              <a:rPr lang="en-US" dirty="0"/>
              <a:t>Agenda Item:		4.2</a:t>
            </a:r>
          </a:p>
          <a:p>
            <a:pPr algn="l">
              <a:spcBef>
                <a:spcPts val="0"/>
              </a:spcBef>
            </a:pPr>
            <a:r>
              <a:rPr lang="en-US" dirty="0"/>
              <a:t>Source:		</a:t>
            </a:r>
            <a:r>
              <a:rPr lang="en-US" altLang="zh-TW" dirty="0"/>
              <a:t>FGI, Asia Pacific Telecom</a:t>
            </a:r>
            <a:endParaRPr lang="en-US" dirty="0">
              <a:solidFill>
                <a:srgbClr val="0000FF"/>
              </a:solidFill>
            </a:endParaRPr>
          </a:p>
          <a:p>
            <a:pPr algn="l">
              <a:spcBef>
                <a:spcPts val="0"/>
              </a:spcBef>
            </a:pPr>
            <a:r>
              <a:rPr lang="en-US" dirty="0"/>
              <a:t>Document for:		Discussion</a:t>
            </a:r>
          </a:p>
          <a:p>
            <a:pPr algn="l"/>
            <a:endParaRPr lang="en-US" dirty="0"/>
          </a:p>
        </p:txBody>
      </p:sp>
      <p:sp>
        <p:nvSpPr>
          <p:cNvPr id="4" name="文字方塊 3">
            <a:extLst>
              <a:ext uri="{FF2B5EF4-FFF2-40B4-BE49-F238E27FC236}">
                <a16:creationId xmlns:a16="http://schemas.microsoft.com/office/drawing/2014/main" id="{639526D6-6179-415F-9D4C-387AA9C31737}"/>
              </a:ext>
            </a:extLst>
          </p:cNvPr>
          <p:cNvSpPr txBox="1"/>
          <p:nvPr/>
        </p:nvSpPr>
        <p:spPr>
          <a:xfrm>
            <a:off x="1412111" y="752354"/>
            <a:ext cx="9255889" cy="954107"/>
          </a:xfrm>
          <a:prstGeom prst="rect">
            <a:avLst/>
          </a:prstGeom>
          <a:noFill/>
        </p:spPr>
        <p:txBody>
          <a:bodyPr wrap="square" rtlCol="0">
            <a:spAutoFit/>
          </a:bodyPr>
          <a:lstStyle/>
          <a:p>
            <a:r>
              <a:rPr lang="en-US" altLang="zh-TW" sz="2800" b="1" dirty="0"/>
              <a:t>3GPP TSG RAN Rel-18 workshop		        RWS-210193</a:t>
            </a:r>
          </a:p>
          <a:p>
            <a:r>
              <a:rPr lang="en-US" altLang="zh-TW" sz="2800" b="1" dirty="0"/>
              <a:t>Electronic Meeting, June 28 - July 2, 2021</a:t>
            </a:r>
          </a:p>
        </p:txBody>
      </p:sp>
    </p:spTree>
    <p:extLst>
      <p:ext uri="{BB962C8B-B14F-4D97-AF65-F5344CB8AC3E}">
        <p14:creationId xmlns:p14="http://schemas.microsoft.com/office/powerpoint/2010/main" val="1312074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2C487E1-BC73-4B60-9852-60A3295D0154}"/>
              </a:ext>
            </a:extLst>
          </p:cNvPr>
          <p:cNvSpPr>
            <a:spLocks noGrp="1"/>
          </p:cNvSpPr>
          <p:nvPr>
            <p:ph type="title"/>
          </p:nvPr>
        </p:nvSpPr>
        <p:spPr/>
        <p:txBody>
          <a:bodyPr/>
          <a:lstStyle/>
          <a:p>
            <a:r>
              <a:rPr lang="en-US" altLang="zh-TW" dirty="0"/>
              <a:t>Justification</a:t>
            </a:r>
            <a:endParaRPr lang="zh-TW" altLang="en-US" dirty="0">
              <a:solidFill>
                <a:srgbClr val="0000FF"/>
              </a:solidFill>
            </a:endParaRPr>
          </a:p>
        </p:txBody>
      </p:sp>
      <p:sp>
        <p:nvSpPr>
          <p:cNvPr id="3" name="內容版面配置區 2">
            <a:extLst>
              <a:ext uri="{FF2B5EF4-FFF2-40B4-BE49-F238E27FC236}">
                <a16:creationId xmlns:a16="http://schemas.microsoft.com/office/drawing/2014/main" id="{CAA5EB98-CA6D-4F84-BC9D-D0BCB064E1F4}"/>
              </a:ext>
            </a:extLst>
          </p:cNvPr>
          <p:cNvSpPr>
            <a:spLocks noGrp="1"/>
          </p:cNvSpPr>
          <p:nvPr>
            <p:ph idx="1"/>
          </p:nvPr>
        </p:nvSpPr>
        <p:spPr>
          <a:xfrm>
            <a:off x="539827" y="911351"/>
            <a:ext cx="11303306" cy="5761354"/>
          </a:xfrm>
        </p:spPr>
        <p:txBody>
          <a:bodyPr>
            <a:normAutofit/>
          </a:bodyPr>
          <a:lstStyle/>
          <a:p>
            <a:r>
              <a:rPr lang="en-US" altLang="zh-TW" b="1" u="sng" dirty="0"/>
              <a:t>Background</a:t>
            </a:r>
          </a:p>
          <a:p>
            <a:pPr lvl="1"/>
            <a:r>
              <a:rPr lang="en-US" altLang="zh-TW" dirty="0"/>
              <a:t>The growth of data traffic due to the rise of penetration rates of portable/</a:t>
            </a:r>
            <a:r>
              <a:rPr lang="en-US" altLang="zh-TW" dirty="0" err="1"/>
              <a:t>IIoT</a:t>
            </a:r>
            <a:r>
              <a:rPr lang="en-US" altLang="zh-TW" dirty="0"/>
              <a:t> devices </a:t>
            </a:r>
          </a:p>
          <a:p>
            <a:pPr lvl="2"/>
            <a:r>
              <a:rPr lang="en-US" altLang="zh-TW" dirty="0"/>
              <a:t>For example, support of a group of devices to fulfill high reliability requirement in case a mechanical breakdown occurs </a:t>
            </a:r>
          </a:p>
          <a:p>
            <a:pPr lvl="1"/>
            <a:r>
              <a:rPr lang="en-US" altLang="zh-TW" dirty="0"/>
              <a:t>New applications with strict requirements</a:t>
            </a:r>
          </a:p>
          <a:p>
            <a:pPr lvl="2"/>
            <a:r>
              <a:rPr lang="en-US" altLang="zh-TW" dirty="0"/>
              <a:t>For example, the popularity of telehealth and XR with the aid of high-quality and low-latency techniques  </a:t>
            </a:r>
          </a:p>
          <a:p>
            <a:r>
              <a:rPr lang="en-US" altLang="zh-TW" b="1" u="sng" dirty="0"/>
              <a:t>Scenarios</a:t>
            </a:r>
          </a:p>
          <a:p>
            <a:pPr lvl="1"/>
            <a:r>
              <a:rPr lang="en-US" altLang="zh-TW" dirty="0"/>
              <a:t>Support high throughput required XR and cloud gaming applications with much tighter requirements for reliability and latency</a:t>
            </a:r>
          </a:p>
          <a:p>
            <a:pPr lvl="1"/>
            <a:r>
              <a:rPr lang="en-US" altLang="zh-TW" dirty="0"/>
              <a:t>Enable an integrated industry with combination of remote control, high data rate required XR, and control to control (C2C) communication</a:t>
            </a:r>
          </a:p>
          <a:p>
            <a:pPr lvl="1"/>
            <a:r>
              <a:rPr lang="en-US" altLang="zh-TW" dirty="0"/>
              <a:t>Provide a reliable system for remote driving in high mobility </a:t>
            </a:r>
          </a:p>
          <a:p>
            <a:r>
              <a:rPr lang="en-US" altLang="zh-TW" b="1" u="sng" dirty="0"/>
              <a:t>Challenges</a:t>
            </a:r>
          </a:p>
          <a:p>
            <a:pPr lvl="1"/>
            <a:r>
              <a:rPr lang="en-US" altLang="zh-TW" dirty="0"/>
              <a:t>System capacity is too low in terms of supporting XR/C2C use cases</a:t>
            </a:r>
          </a:p>
          <a:p>
            <a:pPr lvl="1"/>
            <a:r>
              <a:rPr lang="en-US" altLang="zh-TW" dirty="0"/>
              <a:t>Enhance cell capacity for supporting remote driving in high mobility</a:t>
            </a:r>
          </a:p>
          <a:p>
            <a:pPr lvl="1"/>
            <a:r>
              <a:rPr lang="en-US" altLang="zh-TW" dirty="0"/>
              <a:t>Some leftovers from Rel-17 URLLC/</a:t>
            </a:r>
            <a:r>
              <a:rPr lang="en-US" altLang="zh-TW" dirty="0" err="1"/>
              <a:t>IIoT</a:t>
            </a:r>
            <a:endParaRPr lang="en-US" altLang="zh-TW" dirty="0"/>
          </a:p>
        </p:txBody>
      </p:sp>
      <p:sp>
        <p:nvSpPr>
          <p:cNvPr id="4" name="投影片編號版面配置區 3">
            <a:extLst>
              <a:ext uri="{FF2B5EF4-FFF2-40B4-BE49-F238E27FC236}">
                <a16:creationId xmlns:a16="http://schemas.microsoft.com/office/drawing/2014/main" id="{54F4EA8C-C490-4CF4-82C9-4F5B47565A47}"/>
              </a:ext>
            </a:extLst>
          </p:cNvPr>
          <p:cNvSpPr>
            <a:spLocks noGrp="1"/>
          </p:cNvSpPr>
          <p:nvPr>
            <p:ph type="sldNum" sz="quarter" idx="12"/>
          </p:nvPr>
        </p:nvSpPr>
        <p:spPr/>
        <p:txBody>
          <a:bodyPr/>
          <a:lstStyle/>
          <a:p>
            <a:fld id="{7BE34593-4376-4357-9906-3B15237DDEB2}" type="slidenum">
              <a:rPr lang="en-US" smtClean="0"/>
              <a:t>2</a:t>
            </a:fld>
            <a:endParaRPr lang="en-US"/>
          </a:p>
        </p:txBody>
      </p:sp>
    </p:spTree>
    <p:extLst>
      <p:ext uri="{BB962C8B-B14F-4D97-AF65-F5344CB8AC3E}">
        <p14:creationId xmlns:p14="http://schemas.microsoft.com/office/powerpoint/2010/main" val="587661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6C12542-E079-44A9-BFBF-9F0EB5A382DF}"/>
              </a:ext>
            </a:extLst>
          </p:cNvPr>
          <p:cNvSpPr>
            <a:spLocks noGrp="1"/>
          </p:cNvSpPr>
          <p:nvPr>
            <p:ph type="title"/>
          </p:nvPr>
        </p:nvSpPr>
        <p:spPr/>
        <p:txBody>
          <a:bodyPr/>
          <a:lstStyle/>
          <a:p>
            <a:r>
              <a:rPr lang="en-US" altLang="zh-TW" dirty="0"/>
              <a:t>Objectives (1/2)</a:t>
            </a:r>
            <a:endParaRPr lang="zh-TW" altLang="en-US" dirty="0"/>
          </a:p>
        </p:txBody>
      </p:sp>
      <p:sp>
        <p:nvSpPr>
          <p:cNvPr id="3" name="內容版面配置區 2">
            <a:extLst>
              <a:ext uri="{FF2B5EF4-FFF2-40B4-BE49-F238E27FC236}">
                <a16:creationId xmlns:a16="http://schemas.microsoft.com/office/drawing/2014/main" id="{D9C2BDDE-91EB-448D-BD15-A992D92858AC}"/>
              </a:ext>
            </a:extLst>
          </p:cNvPr>
          <p:cNvSpPr>
            <a:spLocks noGrp="1"/>
          </p:cNvSpPr>
          <p:nvPr>
            <p:ph idx="1"/>
          </p:nvPr>
        </p:nvSpPr>
        <p:spPr>
          <a:xfrm>
            <a:off x="750065" y="956594"/>
            <a:ext cx="10927814" cy="5716111"/>
          </a:xfrm>
        </p:spPr>
        <p:txBody>
          <a:bodyPr>
            <a:normAutofit/>
          </a:bodyPr>
          <a:lstStyle/>
          <a:p>
            <a:pPr marL="0" indent="0">
              <a:buNone/>
            </a:pPr>
            <a:r>
              <a:rPr lang="en-GB" altLang="zh-TW" dirty="0">
                <a:latin typeface="Calibri"/>
                <a:ea typeface="新細明體"/>
              </a:rPr>
              <a:t>To overcome the difficulties of limited capacity for the listed scenarios, as well as providing comparably higher reliability and lower latency communication than the previous release, some further enhancements should be studied: </a:t>
            </a:r>
            <a:endParaRPr lang="en-GB" altLang="zh-TW" b="0" i="0" u="none" strike="noStrike" dirty="0">
              <a:effectLst/>
              <a:latin typeface="Calibri"/>
              <a:ea typeface="新細明體"/>
            </a:endParaRPr>
          </a:p>
          <a:p>
            <a:r>
              <a:rPr lang="en-GB" altLang="zh-TW" dirty="0">
                <a:latin typeface="Calibri"/>
                <a:ea typeface="新細明體"/>
              </a:rPr>
              <a:t>To improve</a:t>
            </a:r>
            <a:r>
              <a:rPr lang="en-GB" altLang="zh-TW" b="0" i="0" u="none" strike="noStrike" dirty="0">
                <a:effectLst/>
                <a:latin typeface="Calibri"/>
                <a:ea typeface="新細明體"/>
              </a:rPr>
              <a:t> system capacity, </a:t>
            </a:r>
            <a:r>
              <a:rPr lang="en-US" altLang="zh-TW" b="0" i="0" u="none" strike="noStrike" dirty="0">
                <a:solidFill>
                  <a:srgbClr val="000000"/>
                </a:solidFill>
                <a:effectLst/>
                <a:latin typeface="Calibri" panose="020F0502020204030204" pitchFamily="34" charset="0"/>
              </a:rPr>
              <a:t>enhancing throughput and providing more flexible resource </a:t>
            </a:r>
            <a:r>
              <a:rPr lang="en-US" altLang="zh-TW" dirty="0">
                <a:solidFill>
                  <a:srgbClr val="000000"/>
                </a:solidFill>
                <a:latin typeface="Calibri" panose="020F0502020204030204" pitchFamily="34" charset="0"/>
              </a:rPr>
              <a:t>assignments </a:t>
            </a:r>
            <a:r>
              <a:rPr lang="en-US" altLang="zh-TW" b="0" i="0" u="none" strike="noStrike" dirty="0">
                <a:solidFill>
                  <a:srgbClr val="000000"/>
                </a:solidFill>
                <a:effectLst/>
                <a:latin typeface="Calibri" panose="020F0502020204030204" pitchFamily="34" charset="0"/>
              </a:rPr>
              <a:t>can be studied:</a:t>
            </a:r>
          </a:p>
          <a:p>
            <a:pPr lvl="1"/>
            <a:r>
              <a:rPr lang="en-US" altLang="zh-TW" b="0" i="0" u="none" strike="noStrike" dirty="0">
                <a:solidFill>
                  <a:srgbClr val="000000"/>
                </a:solidFill>
                <a:effectLst/>
                <a:latin typeface="Calibri" panose="020F0502020204030204" pitchFamily="34" charset="0"/>
              </a:rPr>
              <a:t>Enhanced SPS/CG configurations </a:t>
            </a:r>
            <a:r>
              <a:rPr lang="en-US" altLang="zh-TW" b="0" i="0" dirty="0">
                <a:solidFill>
                  <a:srgbClr val="000000"/>
                </a:solidFill>
                <a:effectLst/>
                <a:latin typeface="Calibri" panose="020F0502020204030204" pitchFamily="34" charset="0"/>
              </a:rPr>
              <a:t>​</a:t>
            </a:r>
            <a:endParaRPr lang="en-US" altLang="zh-TW" b="0" i="0" u="none" strike="noStrike" dirty="0">
              <a:solidFill>
                <a:srgbClr val="000000"/>
              </a:solidFill>
              <a:effectLst/>
              <a:latin typeface="Calibri" panose="020F0502020204030204" pitchFamily="34" charset="0"/>
            </a:endParaRPr>
          </a:p>
          <a:p>
            <a:pPr lvl="1"/>
            <a:r>
              <a:rPr lang="en-US" altLang="zh-TW" b="0" i="0" u="none" strike="noStrike" dirty="0">
                <a:solidFill>
                  <a:srgbClr val="000000"/>
                </a:solidFill>
                <a:effectLst/>
                <a:latin typeface="Calibri" panose="020F0502020204030204" pitchFamily="34" charset="0"/>
              </a:rPr>
              <a:t>More adaptive configuration for CA</a:t>
            </a:r>
            <a:endParaRPr lang="en-US" altLang="zh-TW" dirty="0">
              <a:solidFill>
                <a:srgbClr val="000000"/>
              </a:solidFill>
              <a:latin typeface="Calibri" panose="020F0502020204030204" pitchFamily="34" charset="0"/>
            </a:endParaRPr>
          </a:p>
          <a:p>
            <a:pPr lvl="1" fontAlgn="base"/>
            <a:r>
              <a:rPr lang="en-US" altLang="zh-TW" dirty="0">
                <a:solidFill>
                  <a:srgbClr val="000000"/>
                </a:solidFill>
                <a:latin typeface="Calibri" panose="020F0502020204030204" pitchFamily="34" charset="0"/>
              </a:rPr>
              <a:t>Interference management</a:t>
            </a:r>
          </a:p>
          <a:p>
            <a:pPr lvl="1" fontAlgn="base"/>
            <a:r>
              <a:rPr lang="en-US" altLang="zh-TW" dirty="0">
                <a:solidFill>
                  <a:srgbClr val="000000"/>
                </a:solidFill>
                <a:latin typeface="Calibri" panose="020F0502020204030204" pitchFamily="34" charset="0"/>
              </a:rPr>
              <a:t>More accurate MCS adaptation</a:t>
            </a:r>
          </a:p>
          <a:p>
            <a:pPr lvl="1" fontAlgn="base"/>
            <a:r>
              <a:rPr lang="en-US" altLang="zh-TW" dirty="0">
                <a:solidFill>
                  <a:srgbClr val="000000"/>
                </a:solidFill>
                <a:latin typeface="Calibri" panose="020F0502020204030204" pitchFamily="34" charset="0"/>
              </a:rPr>
              <a:t>Enhanced CSI report</a:t>
            </a:r>
          </a:p>
          <a:p>
            <a:r>
              <a:rPr lang="en-GB" altLang="zh-TW" dirty="0">
                <a:latin typeface="Calibri"/>
                <a:ea typeface="新細明體"/>
              </a:rPr>
              <a:t>To further enhance reliability and reduce latency, some mechanisms can be studied:</a:t>
            </a:r>
          </a:p>
          <a:p>
            <a:pPr lvl="1"/>
            <a:r>
              <a:rPr lang="en-US" altLang="zh-TW" dirty="0">
                <a:solidFill>
                  <a:srgbClr val="000000"/>
                </a:solidFill>
                <a:latin typeface="Calibri" panose="020F0502020204030204" pitchFamily="34" charset="0"/>
              </a:rPr>
              <a:t>Enhanced CSI measurement</a:t>
            </a:r>
          </a:p>
          <a:p>
            <a:pPr lvl="1" fontAlgn="base"/>
            <a:r>
              <a:rPr lang="en-US" altLang="zh-TW" dirty="0">
                <a:solidFill>
                  <a:srgbClr val="000000"/>
                </a:solidFill>
                <a:latin typeface="Calibri" panose="020F0502020204030204" pitchFamily="34" charset="0"/>
              </a:rPr>
              <a:t>Simultaneous PUCCH/PUCCH and PUCCH/PUSCH transmissions</a:t>
            </a:r>
          </a:p>
          <a:p>
            <a:pPr lvl="1" fontAlgn="base"/>
            <a:r>
              <a:rPr lang="en-US" altLang="zh-TW" b="0" i="0" u="none" strike="noStrike" dirty="0">
                <a:solidFill>
                  <a:srgbClr val="000000"/>
                </a:solidFill>
                <a:effectLst/>
                <a:latin typeface="Calibri" panose="020F0502020204030204" pitchFamily="34" charset="0"/>
              </a:rPr>
              <a:t>UE-based PDCP duplication</a:t>
            </a:r>
          </a:p>
          <a:p>
            <a:pPr marL="457189" lvl="1" indent="0" fontAlgn="base">
              <a:buNone/>
            </a:pPr>
            <a:endParaRPr lang="en-US" altLang="zh-TW" b="0" i="0" u="none" strike="noStrike" dirty="0">
              <a:solidFill>
                <a:srgbClr val="000000"/>
              </a:solidFill>
              <a:effectLst/>
              <a:latin typeface="Calibri" panose="020F0502020204030204" pitchFamily="34" charset="0"/>
            </a:endParaRPr>
          </a:p>
        </p:txBody>
      </p:sp>
      <p:sp>
        <p:nvSpPr>
          <p:cNvPr id="4" name="投影片編號版面配置區 3">
            <a:extLst>
              <a:ext uri="{FF2B5EF4-FFF2-40B4-BE49-F238E27FC236}">
                <a16:creationId xmlns:a16="http://schemas.microsoft.com/office/drawing/2014/main" id="{A6B4A5F5-3700-4036-BC8E-3852DA7A0CC7}"/>
              </a:ext>
            </a:extLst>
          </p:cNvPr>
          <p:cNvSpPr>
            <a:spLocks noGrp="1"/>
          </p:cNvSpPr>
          <p:nvPr>
            <p:ph type="sldNum" sz="quarter" idx="12"/>
          </p:nvPr>
        </p:nvSpPr>
        <p:spPr/>
        <p:txBody>
          <a:bodyPr/>
          <a:lstStyle/>
          <a:p>
            <a:fld id="{7BE34593-4376-4357-9906-3B15237DDEB2}" type="slidenum">
              <a:rPr lang="en-US" smtClean="0"/>
              <a:t>3</a:t>
            </a:fld>
            <a:endParaRPr lang="en-US"/>
          </a:p>
        </p:txBody>
      </p:sp>
    </p:spTree>
    <p:extLst>
      <p:ext uri="{BB962C8B-B14F-4D97-AF65-F5344CB8AC3E}">
        <p14:creationId xmlns:p14="http://schemas.microsoft.com/office/powerpoint/2010/main" val="3965707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3AA9A99-C531-4786-8270-80FDE0328F7F}"/>
              </a:ext>
            </a:extLst>
          </p:cNvPr>
          <p:cNvSpPr>
            <a:spLocks noGrp="1"/>
          </p:cNvSpPr>
          <p:nvPr>
            <p:ph type="title"/>
          </p:nvPr>
        </p:nvSpPr>
        <p:spPr/>
        <p:txBody>
          <a:bodyPr/>
          <a:lstStyle/>
          <a:p>
            <a:r>
              <a:rPr lang="en-US" altLang="zh-TW" dirty="0"/>
              <a:t>Objectives (2/2)</a:t>
            </a:r>
            <a:endParaRPr lang="zh-TW" altLang="en-US" dirty="0"/>
          </a:p>
        </p:txBody>
      </p:sp>
      <p:sp>
        <p:nvSpPr>
          <p:cNvPr id="3" name="內容版面配置區 2">
            <a:extLst>
              <a:ext uri="{FF2B5EF4-FFF2-40B4-BE49-F238E27FC236}">
                <a16:creationId xmlns:a16="http://schemas.microsoft.com/office/drawing/2014/main" id="{29E9FA44-BA2B-4B54-81ED-14CA57E89159}"/>
              </a:ext>
            </a:extLst>
          </p:cNvPr>
          <p:cNvSpPr>
            <a:spLocks noGrp="1"/>
          </p:cNvSpPr>
          <p:nvPr>
            <p:ph idx="1"/>
          </p:nvPr>
        </p:nvSpPr>
        <p:spPr>
          <a:xfrm>
            <a:off x="617863" y="996380"/>
            <a:ext cx="11353800" cy="5350984"/>
          </a:xfrm>
        </p:spPr>
        <p:txBody>
          <a:bodyPr/>
          <a:lstStyle/>
          <a:p>
            <a:pPr marL="0" indent="0" fontAlgn="base">
              <a:buNone/>
            </a:pPr>
            <a:r>
              <a:rPr lang="en-US" altLang="zh-TW" b="0" i="0" dirty="0">
                <a:solidFill>
                  <a:srgbClr val="000000"/>
                </a:solidFill>
                <a:effectLst/>
                <a:latin typeface="Calibri'"/>
              </a:rPr>
              <a:t>There are still some important leftovers </a:t>
            </a:r>
            <a:r>
              <a:rPr lang="en-US" altLang="zh-TW" dirty="0">
                <a:solidFill>
                  <a:srgbClr val="000000"/>
                </a:solidFill>
                <a:latin typeface="Calibri'"/>
              </a:rPr>
              <a:t>in Rel-16 and Rel-17 should </a:t>
            </a:r>
            <a:r>
              <a:rPr lang="en-US" altLang="zh-TW" b="0" i="0" dirty="0">
                <a:solidFill>
                  <a:srgbClr val="000000"/>
                </a:solidFill>
                <a:effectLst/>
                <a:latin typeface="Calibri'"/>
              </a:rPr>
              <a:t>be studied: </a:t>
            </a:r>
          </a:p>
          <a:p>
            <a:pPr fontAlgn="base"/>
            <a:r>
              <a:rPr lang="en-US" altLang="zh-TW" b="0" i="0" dirty="0">
                <a:solidFill>
                  <a:srgbClr val="000000"/>
                </a:solidFill>
                <a:effectLst/>
                <a:latin typeface="Calibri'"/>
              </a:rPr>
              <a:t>Enhancements on existing schemes can be further considered:</a:t>
            </a:r>
          </a:p>
          <a:p>
            <a:pPr lvl="1" fontAlgn="base"/>
            <a:r>
              <a:rPr lang="en-US" altLang="zh-TW" b="0" i="0" dirty="0">
                <a:solidFill>
                  <a:srgbClr val="000000"/>
                </a:solidFill>
                <a:effectLst/>
                <a:latin typeface="Calibri'"/>
              </a:rPr>
              <a:t>Enhance SR cancellation scheme for URLLC SR transmission</a:t>
            </a:r>
          </a:p>
          <a:p>
            <a:pPr lvl="1" fontAlgn="base"/>
            <a:r>
              <a:rPr lang="en-US" altLang="zh-TW" dirty="0">
                <a:solidFill>
                  <a:srgbClr val="000000"/>
                </a:solidFill>
                <a:latin typeface="Calibri'"/>
                <a:ea typeface="新細明體"/>
              </a:rPr>
              <a:t>Improve conditions for LCP priority order for URLLC data</a:t>
            </a:r>
          </a:p>
          <a:p>
            <a:pPr fontAlgn="base"/>
            <a:r>
              <a:rPr lang="en-US" altLang="zh-TW" dirty="0">
                <a:solidFill>
                  <a:srgbClr val="000000"/>
                </a:solidFill>
                <a:latin typeface="Calibri'"/>
                <a:ea typeface="新細明體"/>
              </a:rPr>
              <a:t>To improve unlicensed spectrum URLLC/</a:t>
            </a:r>
            <a:r>
              <a:rPr lang="en-US" altLang="zh-TW" dirty="0" err="1">
                <a:solidFill>
                  <a:srgbClr val="000000"/>
                </a:solidFill>
                <a:latin typeface="Calibri'"/>
                <a:ea typeface="新細明體"/>
              </a:rPr>
              <a:t>IIoT</a:t>
            </a:r>
            <a:r>
              <a:rPr lang="en-US" altLang="zh-TW" dirty="0">
                <a:solidFill>
                  <a:srgbClr val="000000"/>
                </a:solidFill>
                <a:latin typeface="Calibri'"/>
                <a:ea typeface="新細明體"/>
              </a:rPr>
              <a:t> performance, some </a:t>
            </a:r>
            <a:r>
              <a:rPr lang="en-US" altLang="zh-TW" b="0" i="0" dirty="0">
                <a:solidFill>
                  <a:srgbClr val="000000"/>
                </a:solidFill>
                <a:effectLst/>
                <a:latin typeface="Calibri'"/>
              </a:rPr>
              <a:t>enhancements can be further considered:</a:t>
            </a:r>
          </a:p>
          <a:p>
            <a:pPr lvl="1" fontAlgn="base"/>
            <a:r>
              <a:rPr lang="en-US" altLang="zh-TW" b="0" i="0" u="none" strike="noStrike" dirty="0">
                <a:solidFill>
                  <a:srgbClr val="000000"/>
                </a:solidFill>
                <a:effectLst/>
                <a:latin typeface="Calibri" panose="020F0502020204030204" pitchFamily="34" charset="0"/>
              </a:rPr>
              <a:t>Handling of HARQ process ID collision between DG and CG</a:t>
            </a:r>
          </a:p>
          <a:p>
            <a:pPr lvl="1" fontAlgn="base"/>
            <a:r>
              <a:rPr lang="en-US" altLang="zh-TW" b="0" i="0" u="none" strike="noStrike" dirty="0">
                <a:solidFill>
                  <a:srgbClr val="000000"/>
                </a:solidFill>
                <a:effectLst/>
                <a:latin typeface="Calibri" panose="020F0502020204030204" pitchFamily="34" charset="0"/>
              </a:rPr>
              <a:t>Consider LBT failure when determining the priority of an UL resource during intra-UE prioritization</a:t>
            </a:r>
            <a:r>
              <a:rPr lang="en-US" altLang="zh-TW" b="0" i="0" dirty="0">
                <a:solidFill>
                  <a:srgbClr val="000000"/>
                </a:solidFill>
                <a:effectLst/>
                <a:latin typeface="Calibri" panose="020F0502020204030204" pitchFamily="34" charset="0"/>
              </a:rPr>
              <a:t>​</a:t>
            </a:r>
            <a:endParaRPr lang="en-US" altLang="zh-TW" dirty="0">
              <a:solidFill>
                <a:srgbClr val="000000"/>
              </a:solidFill>
              <a:latin typeface="Arial" panose="020B0604020202020204" pitchFamily="34" charset="0"/>
            </a:endParaRPr>
          </a:p>
          <a:p>
            <a:pPr lvl="1" fontAlgn="base"/>
            <a:r>
              <a:rPr lang="en-US" altLang="zh-TW" b="0" i="0" u="none" strike="noStrike" dirty="0">
                <a:solidFill>
                  <a:srgbClr val="000000"/>
                </a:solidFill>
                <a:effectLst/>
                <a:latin typeface="Calibri" panose="020F0502020204030204" pitchFamily="34" charset="0"/>
              </a:rPr>
              <a:t>Consider the priority of an UL transmission for UE-initiated COT in FBE</a:t>
            </a:r>
            <a:r>
              <a:rPr lang="zh-TW" altLang="zh-TW" b="0" i="0" dirty="0">
                <a:solidFill>
                  <a:srgbClr val="000000"/>
                </a:solidFill>
                <a:effectLst/>
                <a:latin typeface="Arial" panose="020B0604020202020204" pitchFamily="34" charset="0"/>
                <a:ea typeface="Calibri" panose="020F0502020204030204" pitchFamily="34" charset="0"/>
              </a:rPr>
              <a:t>​</a:t>
            </a:r>
            <a:endParaRPr lang="en-US" altLang="zh-TW" b="0" i="0" dirty="0">
              <a:solidFill>
                <a:srgbClr val="000000"/>
              </a:solidFill>
              <a:effectLst/>
              <a:latin typeface="Arial" panose="020B0604020202020204" pitchFamily="34" charset="0"/>
              <a:ea typeface="Calibri" panose="020F0502020204030204" pitchFamily="34" charset="0"/>
            </a:endParaRPr>
          </a:p>
          <a:p>
            <a:endParaRPr lang="zh-TW" altLang="en-US" dirty="0"/>
          </a:p>
        </p:txBody>
      </p:sp>
      <p:sp>
        <p:nvSpPr>
          <p:cNvPr id="4" name="投影片編號版面配置區 3">
            <a:extLst>
              <a:ext uri="{FF2B5EF4-FFF2-40B4-BE49-F238E27FC236}">
                <a16:creationId xmlns:a16="http://schemas.microsoft.com/office/drawing/2014/main" id="{792806F0-357B-4176-A815-F5555CE5EECA}"/>
              </a:ext>
            </a:extLst>
          </p:cNvPr>
          <p:cNvSpPr>
            <a:spLocks noGrp="1"/>
          </p:cNvSpPr>
          <p:nvPr>
            <p:ph type="sldNum" sz="quarter" idx="12"/>
          </p:nvPr>
        </p:nvSpPr>
        <p:spPr/>
        <p:txBody>
          <a:bodyPr/>
          <a:lstStyle/>
          <a:p>
            <a:fld id="{7BE34593-4376-4357-9906-3B15237DDEB2}" type="slidenum">
              <a:rPr lang="en-US" smtClean="0"/>
              <a:t>4</a:t>
            </a:fld>
            <a:endParaRPr lang="en-US"/>
          </a:p>
        </p:txBody>
      </p:sp>
    </p:spTree>
    <p:extLst>
      <p:ext uri="{BB962C8B-B14F-4D97-AF65-F5344CB8AC3E}">
        <p14:creationId xmlns:p14="http://schemas.microsoft.com/office/powerpoint/2010/main" val="3815713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92CCAEA-171B-426B-B20D-9C82C292AAD5}"/>
              </a:ext>
            </a:extLst>
          </p:cNvPr>
          <p:cNvSpPr>
            <a:spLocks noGrp="1"/>
          </p:cNvSpPr>
          <p:nvPr>
            <p:ph type="title"/>
          </p:nvPr>
        </p:nvSpPr>
        <p:spPr/>
        <p:txBody>
          <a:bodyPr/>
          <a:lstStyle/>
          <a:p>
            <a:r>
              <a:rPr lang="en-US" altLang="zh-TW"/>
              <a:t>Conclusion</a:t>
            </a:r>
            <a:endParaRPr lang="zh-TW" altLang="en-US" dirty="0">
              <a:solidFill>
                <a:srgbClr val="0000FF"/>
              </a:solidFill>
            </a:endParaRPr>
          </a:p>
        </p:txBody>
      </p:sp>
      <p:sp>
        <p:nvSpPr>
          <p:cNvPr id="3" name="內容版面配置區 2">
            <a:extLst>
              <a:ext uri="{FF2B5EF4-FFF2-40B4-BE49-F238E27FC236}">
                <a16:creationId xmlns:a16="http://schemas.microsoft.com/office/drawing/2014/main" id="{986090FC-0C82-4BCB-9393-7C6F36A1FD62}"/>
              </a:ext>
            </a:extLst>
          </p:cNvPr>
          <p:cNvSpPr>
            <a:spLocks noGrp="1"/>
          </p:cNvSpPr>
          <p:nvPr>
            <p:ph idx="1"/>
          </p:nvPr>
        </p:nvSpPr>
        <p:spPr>
          <a:xfrm>
            <a:off x="535968" y="943524"/>
            <a:ext cx="11494451" cy="5869233"/>
          </a:xfrm>
        </p:spPr>
        <p:txBody>
          <a:bodyPr>
            <a:normAutofit/>
          </a:bodyPr>
          <a:lstStyle/>
          <a:p>
            <a:r>
              <a:rPr lang="en-US" altLang="zh-TW" dirty="0"/>
              <a:t>In this contribution, the following aspects have been studied:</a:t>
            </a:r>
          </a:p>
          <a:p>
            <a:pPr lvl="1"/>
            <a:r>
              <a:rPr lang="en-US" altLang="zh-TW" dirty="0"/>
              <a:t>Improve system capacity</a:t>
            </a:r>
          </a:p>
          <a:p>
            <a:pPr lvl="1"/>
            <a:r>
              <a:rPr lang="en-US" altLang="zh-TW" dirty="0"/>
              <a:t>Further enhance reliability and reduce latency </a:t>
            </a:r>
          </a:p>
          <a:p>
            <a:pPr lvl="1"/>
            <a:r>
              <a:rPr lang="en-US" altLang="zh-TW" dirty="0"/>
              <a:t>Study leftovers from previous release</a:t>
            </a:r>
          </a:p>
          <a:p>
            <a:r>
              <a:rPr lang="en-US" altLang="zh-TW" b="1" dirty="0"/>
              <a:t>Proposal #1:</a:t>
            </a:r>
            <a:r>
              <a:rPr lang="en-US" altLang="zh-TW" dirty="0"/>
              <a:t> </a:t>
            </a:r>
            <a:r>
              <a:rPr lang="en-US" altLang="zh-TW" b="1" dirty="0"/>
              <a:t>Enhancements on system capacity of URLLC/</a:t>
            </a:r>
            <a:r>
              <a:rPr lang="en-US" altLang="zh-TW" b="1" dirty="0" err="1"/>
              <a:t>IIoT</a:t>
            </a:r>
            <a:r>
              <a:rPr lang="en-US" altLang="zh-TW" b="1" dirty="0"/>
              <a:t> applications should be studied in Rel-18. </a:t>
            </a:r>
          </a:p>
          <a:p>
            <a:r>
              <a:rPr lang="en-US" altLang="zh-TW" b="1" dirty="0"/>
              <a:t>Proposal #2: Support the following enhancements for URLLC/</a:t>
            </a:r>
            <a:r>
              <a:rPr lang="en-US" altLang="zh-TW" b="1" dirty="0" err="1"/>
              <a:t>IIoT</a:t>
            </a:r>
            <a:r>
              <a:rPr lang="en-US" altLang="zh-TW" b="1" dirty="0"/>
              <a:t> in Rel-18:</a:t>
            </a:r>
          </a:p>
          <a:p>
            <a:pPr lvl="1"/>
            <a:r>
              <a:rPr lang="en-US" altLang="zh-TW" b="1" dirty="0"/>
              <a:t>Improve system capacity by enhancing throughput and </a:t>
            </a:r>
            <a:r>
              <a:rPr lang="en-US" altLang="zh-TW" b="1" i="0" u="none" strike="noStrike" dirty="0">
                <a:solidFill>
                  <a:srgbClr val="000000"/>
                </a:solidFill>
                <a:effectLst/>
                <a:latin typeface="Calibri" panose="020F0502020204030204" pitchFamily="34" charset="0"/>
              </a:rPr>
              <a:t>providing more flexible resource </a:t>
            </a:r>
            <a:r>
              <a:rPr lang="en-US" altLang="zh-TW" b="1" dirty="0">
                <a:solidFill>
                  <a:srgbClr val="000000"/>
                </a:solidFill>
                <a:latin typeface="Calibri" panose="020F0502020204030204" pitchFamily="34" charset="0"/>
              </a:rPr>
              <a:t>assignments</a:t>
            </a:r>
            <a:endParaRPr lang="en-US" altLang="zh-TW" b="1" dirty="0"/>
          </a:p>
          <a:p>
            <a:pPr lvl="1"/>
            <a:r>
              <a:rPr lang="en-US" altLang="zh-TW" b="1" dirty="0"/>
              <a:t>Further enhance reliability and reduce latency by providing more accurate and faster channel state measurement and enhancing existing scheme for PUCCH transmission and packet duplication </a:t>
            </a:r>
          </a:p>
          <a:p>
            <a:pPr lvl="1"/>
            <a:r>
              <a:rPr lang="en-US" altLang="zh-TW" b="1" dirty="0"/>
              <a:t>Address leftovers including SR cancellation schemes, LCP priority order, and URLLC/</a:t>
            </a:r>
            <a:r>
              <a:rPr lang="en-US" altLang="zh-TW" b="1" dirty="0" err="1"/>
              <a:t>IIoT</a:t>
            </a:r>
            <a:r>
              <a:rPr lang="en-US" altLang="zh-TW" b="1" dirty="0"/>
              <a:t> on unlicensed spectrum</a:t>
            </a:r>
          </a:p>
          <a:p>
            <a:pPr lvl="1"/>
            <a:endParaRPr lang="en-US" altLang="zh-TW" b="1" dirty="0"/>
          </a:p>
        </p:txBody>
      </p:sp>
      <p:sp>
        <p:nvSpPr>
          <p:cNvPr id="4" name="投影片編號版面配置區 3">
            <a:extLst>
              <a:ext uri="{FF2B5EF4-FFF2-40B4-BE49-F238E27FC236}">
                <a16:creationId xmlns:a16="http://schemas.microsoft.com/office/drawing/2014/main" id="{CB35DF95-673A-43EA-9C08-919BD7721A7D}"/>
              </a:ext>
            </a:extLst>
          </p:cNvPr>
          <p:cNvSpPr>
            <a:spLocks noGrp="1"/>
          </p:cNvSpPr>
          <p:nvPr>
            <p:ph type="sldNum" sz="quarter" idx="12"/>
          </p:nvPr>
        </p:nvSpPr>
        <p:spPr/>
        <p:txBody>
          <a:bodyPr/>
          <a:lstStyle/>
          <a:p>
            <a:fld id="{7BE34593-4376-4357-9906-3B15237DDEB2}" type="slidenum">
              <a:rPr lang="en-US" smtClean="0"/>
              <a:t>5</a:t>
            </a:fld>
            <a:endParaRPr lang="en-US"/>
          </a:p>
        </p:txBody>
      </p:sp>
    </p:spTree>
    <p:extLst>
      <p:ext uri="{BB962C8B-B14F-4D97-AF65-F5344CB8AC3E}">
        <p14:creationId xmlns:p14="http://schemas.microsoft.com/office/powerpoint/2010/main" val="3058330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4A3E4859-EB80-491D-88A3-18644A55204A}"/>
              </a:ext>
            </a:extLst>
          </p:cNvPr>
          <p:cNvSpPr>
            <a:spLocks noGrp="1"/>
          </p:cNvSpPr>
          <p:nvPr>
            <p:ph type="sldNum" sz="quarter" idx="12"/>
          </p:nvPr>
        </p:nvSpPr>
        <p:spPr/>
        <p:txBody>
          <a:bodyPr/>
          <a:lstStyle/>
          <a:p>
            <a:fld id="{7BE34593-4376-4357-9906-3B15237DDEB2}" type="slidenum">
              <a:rPr lang="en-US" smtClean="0"/>
              <a:t>6</a:t>
            </a:fld>
            <a:endParaRPr lang="en-US"/>
          </a:p>
        </p:txBody>
      </p:sp>
    </p:spTree>
    <p:extLst>
      <p:ext uri="{BB962C8B-B14F-4D97-AF65-F5344CB8AC3E}">
        <p14:creationId xmlns:p14="http://schemas.microsoft.com/office/powerpoint/2010/main" val="3800344056"/>
      </p:ext>
    </p:extLst>
  </p:cSld>
  <p:clrMapOvr>
    <a:masterClrMapping/>
  </p:clrMapOvr>
</p:sld>
</file>

<file path=ppt/theme/theme1.xml><?xml version="1.0" encoding="utf-8"?>
<a:theme xmlns:a="http://schemas.openxmlformats.org/drawingml/2006/main" name="SPE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EC" id="{43673D5B-7703-4162-A541-BEFA453E9FD4}" vid="{6A8B1167-8F25-43A8-AE03-FFB441766B03}"/>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件" ma:contentTypeID="0x010100543CD6DDC8FAEF4DA85A0FD863E05CA1" ma:contentTypeVersion="11" ma:contentTypeDescription="建立新的文件。" ma:contentTypeScope="" ma:versionID="1e4ab845c69f885112eebb20a97520a6">
  <xsd:schema xmlns:xsd="http://www.w3.org/2001/XMLSchema" xmlns:xs="http://www.w3.org/2001/XMLSchema" xmlns:p="http://schemas.microsoft.com/office/2006/metadata/properties" xmlns:ns2="2f6fc2f7-8d02-4459-9d3c-bf2fcd7ef4db" xmlns:ns3="fab511ec-1ba3-418d-b840-958a6d9d81a4" targetNamespace="http://schemas.microsoft.com/office/2006/metadata/properties" ma:root="true" ma:fieldsID="a0618b0c9604263be2a00d1f21bf2477" ns2:_="" ns3:_="">
    <xsd:import namespace="2f6fc2f7-8d02-4459-9d3c-bf2fcd7ef4db"/>
    <xsd:import namespace="fab511ec-1ba3-418d-b840-958a6d9d81a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6fc2f7-8d02-4459-9d3c-bf2fcd7ef4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b511ec-1ba3-418d-b840-958a6d9d81a4" elementFormDefault="qualified">
    <xsd:import namespace="http://schemas.microsoft.com/office/2006/documentManagement/types"/>
    <xsd:import namespace="http://schemas.microsoft.com/office/infopath/2007/PartnerControls"/>
    <xsd:element name="SharedWithUsers" ma:index="12" nillable="true" ma:displayName="共用對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用詳細資料"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內容類型"/>
        <xsd:element ref="dc:title" minOccurs="0" maxOccurs="1" ma:index="4" ma:displayName="標題"/>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FEA3C1-7266-4B0B-89B4-20EAC735174F}">
  <ds:schemaRefs>
    <ds:schemaRef ds:uri="2f6fc2f7-8d02-4459-9d3c-bf2fcd7ef4db"/>
    <ds:schemaRef ds:uri="fab511ec-1ba3-418d-b840-958a6d9d81a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6091F0E-D01D-41D5-93C2-617E52F1A4BC}">
  <ds:schemaRefs>
    <ds:schemaRef ds:uri="http://schemas.microsoft.com/sharepoint/v3/contenttype/forms"/>
  </ds:schemaRefs>
</ds:datastoreItem>
</file>

<file path=customXml/itemProps3.xml><?xml version="1.0" encoding="utf-8"?>
<ds:datastoreItem xmlns:ds="http://schemas.openxmlformats.org/officeDocument/2006/customXml" ds:itemID="{73C1797E-013C-4658-A81B-CC7662ED8C4D}">
  <ds:schemaRefs>
    <ds:schemaRef ds:uri="http://schemas.microsoft.com/office/2006/metadata/properties"/>
    <ds:schemaRef ds:uri="http://schemas.microsoft.com/office/2006/documentManagement/types"/>
    <ds:schemaRef ds:uri="http://purl.org/dc/dcmitype/"/>
    <ds:schemaRef ds:uri="http://purl.org/dc/elements/1.1/"/>
    <ds:schemaRef ds:uri="http://schemas.openxmlformats.org/package/2006/metadata/core-properties"/>
    <ds:schemaRef ds:uri="http://www.w3.org/XML/1998/namespace"/>
    <ds:schemaRef ds:uri="2f6fc2f7-8d02-4459-9d3c-bf2fcd7ef4db"/>
    <ds:schemaRef ds:uri="http://purl.org/dc/terms/"/>
    <ds:schemaRef ds:uri="http://schemas.microsoft.com/office/infopath/2007/PartnerControls"/>
    <ds:schemaRef ds:uri="fab511ec-1ba3-418d-b840-958a6d9d81a4"/>
  </ds:schemaRefs>
</ds:datastoreItem>
</file>

<file path=docProps/app.xml><?xml version="1.0" encoding="utf-8"?>
<Properties xmlns="http://schemas.openxmlformats.org/officeDocument/2006/extended-properties" xmlns:vt="http://schemas.openxmlformats.org/officeDocument/2006/docPropsVTypes">
  <Template>SPEC</Template>
  <TotalTime>3906</TotalTime>
  <Words>516</Words>
  <Application>Microsoft Office PowerPoint</Application>
  <PresentationFormat>寬螢幕</PresentationFormat>
  <Paragraphs>57</Paragraphs>
  <Slides>6</Slides>
  <Notes>1</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6</vt:i4>
      </vt:variant>
    </vt:vector>
  </HeadingPairs>
  <TitlesOfParts>
    <vt:vector size="13" baseType="lpstr">
      <vt:lpstr>Calibri'</vt:lpstr>
      <vt:lpstr>Arial</vt:lpstr>
      <vt:lpstr>Calibri</vt:lpstr>
      <vt:lpstr>Calibri Light</vt:lpstr>
      <vt:lpstr>Freestyle Script</vt:lpstr>
      <vt:lpstr>Wingdings</vt:lpstr>
      <vt:lpstr>SPEC</vt:lpstr>
      <vt:lpstr>URLLC/IIoT Enhancements  for Rel-18</vt:lpstr>
      <vt:lpstr>Justification</vt:lpstr>
      <vt:lpstr>Objectives (1/2)</vt:lpstr>
      <vt:lpstr>Objectives (2/2)</vt:lpstr>
      <vt:lpstr>Conclusion</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Chien-Chun CHENG</dc:creator>
  <cp:lastModifiedBy>Wan-Chen Lin</cp:lastModifiedBy>
  <cp:revision>40</cp:revision>
  <dcterms:created xsi:type="dcterms:W3CDTF">2020-02-05T02:34:13Z</dcterms:created>
  <dcterms:modified xsi:type="dcterms:W3CDTF">2021-06-07T08:57:57Z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0x010100543CD6DDC8FAEF4DA85A0FD863E05CA1</vt:lpwstr>
  </property>
</Properties>
</file>