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2"/>
  </p:notesMasterIdLst>
  <p:sldIdLst>
    <p:sldId id="256" r:id="rId3"/>
    <p:sldId id="374" r:id="rId4"/>
    <p:sldId id="393" r:id="rId5"/>
    <p:sldId id="388" r:id="rId6"/>
    <p:sldId id="389" r:id="rId7"/>
    <p:sldId id="390" r:id="rId8"/>
    <p:sldId id="391" r:id="rId9"/>
    <p:sldId id="392" r:id="rId10"/>
    <p:sldId id="269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374"/>
            <p14:sldId id="393"/>
            <p14:sldId id="388"/>
            <p14:sldId id="389"/>
            <p14:sldId id="390"/>
            <p14:sldId id="391"/>
            <p14:sldId id="392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>
    <p:extLst>
      <p:ext uri="{19B8F6BF-5375-455C-9EA6-DF929625EA0E}">
        <p15:presenceInfo xmlns:p15="http://schemas.microsoft.com/office/powerpoint/2012/main" userId="OPPO(Zhongda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C84D"/>
    <a:srgbClr val="ED7C2E"/>
    <a:srgbClr val="FFFFFF"/>
    <a:srgbClr val="5E5E5E"/>
    <a:srgbClr val="CACAC8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64"/>
    <p:restoredTop sz="94826" autoAdjust="0"/>
  </p:normalViewPr>
  <p:slideViewPr>
    <p:cSldViewPr snapToGrid="0" snapToObjects="1">
      <p:cViewPr varScale="1">
        <p:scale>
          <a:sx n="37" d="100"/>
          <a:sy n="37" d="100"/>
        </p:scale>
        <p:origin x="2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CA295C-E135-4078-99A9-A99CE416D31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0CF0BECB-1A3D-40F8-AF4B-7B989356D786}">
      <dgm:prSet phldrT="[文本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altLang="zh-CN" dirty="0" err="1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04B43B-A2DC-4591-9039-8291C4C8DBF9}" type="parTrans" cxnId="{B95F6CB6-FECC-42CD-817C-09031FBBCDFF}">
      <dgm:prSet/>
      <dgm:spPr/>
      <dgm:t>
        <a:bodyPr/>
        <a:lstStyle/>
        <a:p>
          <a:endParaRPr lang="zh-CN" altLang="en-US"/>
        </a:p>
      </dgm:t>
    </dgm:pt>
    <dgm:pt modelId="{6145905C-4821-4349-8DB1-AD22BCA6E8C4}" type="sibTrans" cxnId="{B95F6CB6-FECC-42CD-817C-09031FBBCDFF}">
      <dgm:prSet/>
      <dgm:spPr/>
      <dgm:t>
        <a:bodyPr/>
        <a:lstStyle/>
        <a:p>
          <a:endParaRPr lang="zh-CN" altLang="en-US"/>
        </a:p>
      </dgm:t>
    </dgm:pt>
    <dgm:pt modelId="{89DD09E4-AFCF-4499-81AD-52314704E90F}">
      <dgm:prSet phldrT="[文本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altLang="zh-CN" sz="4400" dirty="0" err="1" smtClean="0">
              <a:latin typeface="Arial" panose="020B0604020202020204" pitchFamily="34" charset="0"/>
              <a:cs typeface="Arial" panose="020B0604020202020204" pitchFamily="34" charset="0"/>
            </a:rPr>
            <a:t>eMBB,XR,AI</a:t>
          </a:r>
          <a:endParaRPr lang="zh-CN" altLang="en-US" sz="4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F11FB42-D504-4BF3-AA0E-6BA6B0BC088F}" type="parTrans" cxnId="{296551C1-F052-4EBE-A55E-806E5D98C92E}">
      <dgm:prSet/>
      <dgm:spPr/>
      <dgm:t>
        <a:bodyPr/>
        <a:lstStyle/>
        <a:p>
          <a:endParaRPr lang="zh-CN" altLang="en-US"/>
        </a:p>
      </dgm:t>
    </dgm:pt>
    <dgm:pt modelId="{8DD077D0-5266-4D07-8F4E-9D30B19F9442}" type="sibTrans" cxnId="{296551C1-F052-4EBE-A55E-806E5D98C92E}">
      <dgm:prSet/>
      <dgm:spPr/>
      <dgm:t>
        <a:bodyPr/>
        <a:lstStyle/>
        <a:p>
          <a:endParaRPr lang="zh-CN" altLang="en-US"/>
        </a:p>
      </dgm:t>
    </dgm:pt>
    <dgm:pt modelId="{C6C74BDF-1237-4076-909C-D82F01FEE16B}">
      <dgm:prSet phldrT="[文本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altLang="zh-CN" dirty="0">
              <a:latin typeface="Arial" panose="020B0604020202020204" pitchFamily="34" charset="0"/>
              <a:cs typeface="Arial" panose="020B0604020202020204" pitchFamily="34" charset="0"/>
            </a:rPr>
            <a:t>XR,AI</a:t>
          </a:r>
          <a:endParaRPr lang="zh-CN" alt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7C9B41-8326-4FCF-BCB8-7CBE3FCD6B89}" type="parTrans" cxnId="{58B80167-8EBD-4B38-8644-B0F7F2B2FEF6}">
      <dgm:prSet/>
      <dgm:spPr/>
      <dgm:t>
        <a:bodyPr/>
        <a:lstStyle/>
        <a:p>
          <a:endParaRPr lang="zh-CN" altLang="en-US"/>
        </a:p>
      </dgm:t>
    </dgm:pt>
    <dgm:pt modelId="{DD7E5F01-A403-40BC-A736-2088907E4465}" type="sibTrans" cxnId="{58B80167-8EBD-4B38-8644-B0F7F2B2FEF6}">
      <dgm:prSet/>
      <dgm:spPr/>
      <dgm:t>
        <a:bodyPr/>
        <a:lstStyle/>
        <a:p>
          <a:endParaRPr lang="zh-CN" altLang="en-US"/>
        </a:p>
      </dgm:t>
    </dgm:pt>
    <dgm:pt modelId="{E8D16FD0-2009-4A9B-BBF6-44698EC4D292}" type="pres">
      <dgm:prSet presAssocID="{20CA295C-E135-4078-99A9-A99CE416D318}" presName="Name0" presStyleCnt="0">
        <dgm:presLayoutVars>
          <dgm:dir/>
          <dgm:animLvl val="lvl"/>
          <dgm:resizeHandles val="exact"/>
        </dgm:presLayoutVars>
      </dgm:prSet>
      <dgm:spPr/>
    </dgm:pt>
    <dgm:pt modelId="{7D2CBC76-78D8-4A90-BB07-C6D389200814}" type="pres">
      <dgm:prSet presAssocID="{0CF0BECB-1A3D-40F8-AF4B-7B989356D786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D5D1BB-E6A3-420E-BF29-0509B1705524}" type="pres">
      <dgm:prSet presAssocID="{6145905C-4821-4349-8DB1-AD22BCA6E8C4}" presName="parTxOnlySpace" presStyleCnt="0"/>
      <dgm:spPr/>
    </dgm:pt>
    <dgm:pt modelId="{0A577D70-273D-4B22-88D2-8AFE926254A1}" type="pres">
      <dgm:prSet presAssocID="{89DD09E4-AFCF-4499-81AD-52314704E90F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00EBD0-E812-49E2-BB75-4C1B2FDD0192}" type="pres">
      <dgm:prSet presAssocID="{8DD077D0-5266-4D07-8F4E-9D30B19F9442}" presName="parTxOnlySpace" presStyleCnt="0"/>
      <dgm:spPr/>
    </dgm:pt>
    <dgm:pt modelId="{BCEC57AF-AE47-4E79-B5BC-4EB67FCFD4DF}" type="pres">
      <dgm:prSet presAssocID="{C6C74BDF-1237-4076-909C-D82F01FEE16B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00032D7-C90C-4744-A0C4-7FD6B44C1A2F}" type="presOf" srcId="{C6C74BDF-1237-4076-909C-D82F01FEE16B}" destId="{BCEC57AF-AE47-4E79-B5BC-4EB67FCFD4DF}" srcOrd="0" destOrd="0" presId="urn:microsoft.com/office/officeart/2005/8/layout/chevron1"/>
    <dgm:cxn modelId="{B95F6CB6-FECC-42CD-817C-09031FBBCDFF}" srcId="{20CA295C-E135-4078-99A9-A99CE416D318}" destId="{0CF0BECB-1A3D-40F8-AF4B-7B989356D786}" srcOrd="0" destOrd="0" parTransId="{F304B43B-A2DC-4591-9039-8291C4C8DBF9}" sibTransId="{6145905C-4821-4349-8DB1-AD22BCA6E8C4}"/>
    <dgm:cxn modelId="{468E6612-C86F-459D-B77D-60E2FF0FD329}" type="presOf" srcId="{0CF0BECB-1A3D-40F8-AF4B-7B989356D786}" destId="{7D2CBC76-78D8-4A90-BB07-C6D389200814}" srcOrd="0" destOrd="0" presId="urn:microsoft.com/office/officeart/2005/8/layout/chevron1"/>
    <dgm:cxn modelId="{58B80167-8EBD-4B38-8644-B0F7F2B2FEF6}" srcId="{20CA295C-E135-4078-99A9-A99CE416D318}" destId="{C6C74BDF-1237-4076-909C-D82F01FEE16B}" srcOrd="2" destOrd="0" parTransId="{1A7C9B41-8326-4FCF-BCB8-7CBE3FCD6B89}" sibTransId="{DD7E5F01-A403-40BC-A736-2088907E4465}"/>
    <dgm:cxn modelId="{A79CA27B-610E-479C-BB53-60247E0587D0}" type="presOf" srcId="{20CA295C-E135-4078-99A9-A99CE416D318}" destId="{E8D16FD0-2009-4A9B-BBF6-44698EC4D292}" srcOrd="0" destOrd="0" presId="urn:microsoft.com/office/officeart/2005/8/layout/chevron1"/>
    <dgm:cxn modelId="{296551C1-F052-4EBE-A55E-806E5D98C92E}" srcId="{20CA295C-E135-4078-99A9-A99CE416D318}" destId="{89DD09E4-AFCF-4499-81AD-52314704E90F}" srcOrd="1" destOrd="0" parTransId="{5F11FB42-D504-4BF3-AA0E-6BA6B0BC088F}" sibTransId="{8DD077D0-5266-4D07-8F4E-9D30B19F9442}"/>
    <dgm:cxn modelId="{F0B38239-6602-4BF0-A41D-48FBF76B78F5}" type="presOf" srcId="{89DD09E4-AFCF-4499-81AD-52314704E90F}" destId="{0A577D70-273D-4B22-88D2-8AFE926254A1}" srcOrd="0" destOrd="0" presId="urn:microsoft.com/office/officeart/2005/8/layout/chevron1"/>
    <dgm:cxn modelId="{93564769-E1F2-441B-B7FA-0A77CE2FA804}" type="presParOf" srcId="{E8D16FD0-2009-4A9B-BBF6-44698EC4D292}" destId="{7D2CBC76-78D8-4A90-BB07-C6D389200814}" srcOrd="0" destOrd="0" presId="urn:microsoft.com/office/officeart/2005/8/layout/chevron1"/>
    <dgm:cxn modelId="{5C2CE76B-0EA3-46E0-BF99-92B8AA97F884}" type="presParOf" srcId="{E8D16FD0-2009-4A9B-BBF6-44698EC4D292}" destId="{36D5D1BB-E6A3-420E-BF29-0509B1705524}" srcOrd="1" destOrd="0" presId="urn:microsoft.com/office/officeart/2005/8/layout/chevron1"/>
    <dgm:cxn modelId="{422DFEB3-12D1-48F3-BFF3-25B09ADBE51F}" type="presParOf" srcId="{E8D16FD0-2009-4A9B-BBF6-44698EC4D292}" destId="{0A577D70-273D-4B22-88D2-8AFE926254A1}" srcOrd="2" destOrd="0" presId="urn:microsoft.com/office/officeart/2005/8/layout/chevron1"/>
    <dgm:cxn modelId="{1E04162F-DBFB-403F-B20D-A27DF0182448}" type="presParOf" srcId="{E8D16FD0-2009-4A9B-BBF6-44698EC4D292}" destId="{3600EBD0-E812-49E2-BB75-4C1B2FDD0192}" srcOrd="3" destOrd="0" presId="urn:microsoft.com/office/officeart/2005/8/layout/chevron1"/>
    <dgm:cxn modelId="{D0476358-2A6C-4A67-B260-9A94E44C67C9}" type="presParOf" srcId="{E8D16FD0-2009-4A9B-BBF6-44698EC4D292}" destId="{BCEC57AF-AE47-4E79-B5BC-4EB67FCFD4DF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CBC76-78D8-4A90-BB07-C6D389200814}">
      <dsp:nvSpPr>
        <dsp:cNvPr id="0" name=""/>
        <dsp:cNvSpPr/>
      </dsp:nvSpPr>
      <dsp:spPr>
        <a:xfrm>
          <a:off x="4762" y="1902976"/>
          <a:ext cx="5802312" cy="2320924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033" tIns="86678" rIns="86678" bIns="86678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6500" kern="1200" dirty="0" err="1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6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65224" y="1902976"/>
        <a:ext cx="3481388" cy="2320924"/>
      </dsp:txXfrm>
    </dsp:sp>
    <dsp:sp modelId="{0A577D70-273D-4B22-88D2-8AFE926254A1}">
      <dsp:nvSpPr>
        <dsp:cNvPr id="0" name=""/>
        <dsp:cNvSpPr/>
      </dsp:nvSpPr>
      <dsp:spPr>
        <a:xfrm>
          <a:off x="5226843" y="1902976"/>
          <a:ext cx="5802312" cy="2320924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6022" tIns="58674" rIns="58674" bIns="58674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eMBB,XR,AI</a:t>
          </a:r>
          <a:endParaRPr lang="zh-CN" altLang="en-US" sz="4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387305" y="1902976"/>
        <a:ext cx="3481388" cy="2320924"/>
      </dsp:txXfrm>
    </dsp:sp>
    <dsp:sp modelId="{BCEC57AF-AE47-4E79-B5BC-4EB67FCFD4DF}">
      <dsp:nvSpPr>
        <dsp:cNvPr id="0" name=""/>
        <dsp:cNvSpPr/>
      </dsp:nvSpPr>
      <dsp:spPr>
        <a:xfrm>
          <a:off x="10448925" y="1902976"/>
          <a:ext cx="5802312" cy="2320924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033" tIns="86678" rIns="86678" bIns="86678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6500" kern="1200" dirty="0">
              <a:latin typeface="Arial" panose="020B0604020202020204" pitchFamily="34" charset="0"/>
              <a:cs typeface="Arial" panose="020B0604020202020204" pitchFamily="34" charset="0"/>
            </a:rPr>
            <a:t>XR,AI</a:t>
          </a:r>
          <a:endParaRPr lang="zh-CN" altLang="en-US" sz="6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609387" y="1902976"/>
        <a:ext cx="3481388" cy="2320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9639081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2021/6/7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2021/6/7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>
            <a:lvl3pPr marL="1905000" indent="-635000">
              <a:buSzPct val="75000"/>
              <a:buFont typeface="Wingdings" panose="05000000000000000000" pitchFamily="2" charset="2"/>
              <a:buChar char="ü"/>
              <a:defRPr/>
            </a:lvl3pPr>
          </a:lstStyle>
          <a:p>
            <a:pPr lvl="0"/>
            <a:r>
              <a:rPr kumimoji="1" lang="zh-CN" altLang="en-US" dirty="0"/>
              <a:t>编辑母版文本样式</a:t>
            </a:r>
          </a:p>
          <a:p>
            <a:pPr lvl="1"/>
            <a:r>
              <a:rPr kumimoji="1" lang="zh-CN" altLang="en-US" dirty="0"/>
              <a:t>第二级</a:t>
            </a:r>
          </a:p>
          <a:p>
            <a:pPr lvl="2"/>
            <a:r>
              <a:rPr kumimoji="1" lang="zh-CN" altLang="en-US" dirty="0"/>
              <a:t>第三级</a:t>
            </a:r>
          </a:p>
          <a:p>
            <a:pPr lvl="3"/>
            <a:r>
              <a:rPr kumimoji="1" lang="zh-CN" altLang="en-US" dirty="0"/>
              <a:t>第四级</a:t>
            </a:r>
          </a:p>
          <a:p>
            <a:pPr lvl="4"/>
            <a:r>
              <a:rPr kumimoji="1" lang="zh-CN" altLang="en-US" dirty="0"/>
              <a:t>第五级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2211151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684834"/>
            <a:ext cx="22841774" cy="9939543"/>
          </a:xfrm>
          <a:prstGeom prst="rect">
            <a:avLst/>
          </a:prstGeom>
        </p:spPr>
        <p:txBody>
          <a:bodyPr/>
          <a:lstStyle>
            <a:lvl3pPr marL="1905000" indent="-635000">
              <a:buSzPct val="75000"/>
              <a:buFont typeface="Wingdings" panose="05000000000000000000" pitchFamily="2" charset="2"/>
              <a:buChar char="Ø"/>
              <a:defRPr/>
            </a:lvl3pPr>
            <a:lvl4pPr marL="2540000" indent="-635000">
              <a:buSzPct val="75000"/>
              <a:buFont typeface="Wingdings" panose="05000000000000000000" pitchFamily="2" charset="2"/>
              <a:buChar char="ü"/>
              <a:defRPr/>
            </a:lvl4pPr>
            <a:lvl5pPr marL="3175000" indent="-635000">
              <a:buSzPct val="75000"/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3878784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5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 单击这里加入汇报标题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2879387"/>
            <a:ext cx="10111452" cy="9744413"/>
          </a:xfrm>
        </p:spPr>
        <p:txBody>
          <a:bodyPr/>
          <a:lstStyle>
            <a:lvl3pPr marL="1905000" indent="-635000">
              <a:buSzPct val="75000"/>
              <a:buFont typeface="Wingdings" panose="05000000000000000000" pitchFamily="2" charset="2"/>
              <a:buChar char="Ø"/>
              <a:defRPr/>
            </a:lvl3pPr>
            <a:lvl4pPr marL="2540000" indent="-635000">
              <a:buSzPct val="75000"/>
              <a:buFont typeface="Wingdings" panose="05000000000000000000" pitchFamily="2" charset="2"/>
              <a:buChar char="ü"/>
              <a:defRPr/>
            </a:lvl4pPr>
            <a:lvl5pPr marL="3175000" indent="-635000">
              <a:buSzPct val="75000"/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 hasCustomPrompt="1"/>
          </p:nvPr>
        </p:nvSpPr>
        <p:spPr>
          <a:xfrm>
            <a:off x="13163550" y="2879387"/>
            <a:ext cx="10454729" cy="9744413"/>
          </a:xfrm>
        </p:spPr>
        <p:txBody>
          <a:bodyPr/>
          <a:lstStyle>
            <a:lvl3pPr marL="1905000" indent="-635000">
              <a:buSzPct val="75000"/>
              <a:buFont typeface="Wingdings" panose="05000000000000000000" pitchFamily="2" charset="2"/>
              <a:buChar char="Ø"/>
              <a:defRPr/>
            </a:lvl3pPr>
            <a:lvl4pPr marL="2540000" indent="-635000">
              <a:buSzPct val="75000"/>
              <a:buFont typeface="Wingdings" panose="05000000000000000000" pitchFamily="2" charset="2"/>
              <a:buChar char="ü"/>
              <a:defRPr/>
            </a:lvl4pPr>
            <a:lvl5pPr marL="3175000" indent="-635000">
              <a:buSzPct val="75000"/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269646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61" r:id="rId4"/>
    <p:sldLayoutId id="2147483664" r:id="rId5"/>
    <p:sldLayoutId id="2147483660" r:id="rId6"/>
    <p:sldLayoutId id="2147483695" r:id="rId7"/>
    <p:sldLayoutId id="2147483696" r:id="rId8"/>
    <p:sldLayoutId id="2147483697" r:id="rId9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22109" y="6410627"/>
            <a:ext cx="20288465" cy="3318932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rgbClr val="0B945F"/>
                </a:solidFill>
              </a:rPr>
              <a:t>Motivation </a:t>
            </a:r>
            <a:r>
              <a:rPr lang="en-US" altLang="zh-CN" dirty="0">
                <a:solidFill>
                  <a:srgbClr val="0B945F"/>
                </a:solidFill>
              </a:rPr>
              <a:t>of </a:t>
            </a:r>
            <a:r>
              <a:rPr lang="en-US" altLang="zh-CN" dirty="0" smtClean="0">
                <a:solidFill>
                  <a:srgbClr val="0B945F"/>
                </a:solidFill>
              </a:rPr>
              <a:t>study </a:t>
            </a:r>
            <a:r>
              <a:rPr lang="en-US" altLang="zh-CN" dirty="0">
                <a:solidFill>
                  <a:srgbClr val="0B945F"/>
                </a:solidFill>
              </a:rPr>
              <a:t>of </a:t>
            </a:r>
            <a:r>
              <a:rPr lang="en-US" altLang="zh-CN" dirty="0" smtClean="0">
                <a:solidFill>
                  <a:srgbClr val="0B945F"/>
                </a:solidFill>
              </a:rPr>
              <a:t>RAN </a:t>
            </a:r>
            <a:r>
              <a:rPr lang="en-US" altLang="zh-CN" smtClean="0">
                <a:solidFill>
                  <a:srgbClr val="0B945F"/>
                </a:solidFill>
              </a:rPr>
              <a:t>enhancement for AI/ML</a:t>
            </a:r>
            <a:endParaRPr kumimoji="1" lang="zh-CN" altLang="en-US" dirty="0"/>
          </a:p>
        </p:txBody>
      </p:sp>
      <p:sp>
        <p:nvSpPr>
          <p:cNvPr id="3" name="标题 4"/>
          <p:cNvSpPr txBox="1">
            <a:spLocks/>
          </p:cNvSpPr>
          <p:nvPr/>
        </p:nvSpPr>
        <p:spPr>
          <a:xfrm>
            <a:off x="758284" y="319155"/>
            <a:ext cx="23016116" cy="2014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charset="-122"/>
                <a:ea typeface="OPPOSans B" charset="-122"/>
                <a:cs typeface="OPPOSans B" charset="-122"/>
                <a:sym typeface="OPPOSans B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9pPr>
          </a:lstStyle>
          <a:p>
            <a:pPr hangingPunct="1"/>
            <a:r>
              <a:rPr lang="en-GB" sz="3600" dirty="0"/>
              <a:t>3GPP TSG RAN </a:t>
            </a:r>
            <a:r>
              <a:rPr lang="en-GB" sz="3600" dirty="0" smtClean="0"/>
              <a:t>Rel18 workshop</a:t>
            </a:r>
            <a:r>
              <a:rPr lang="en-GB" sz="3600" dirty="0"/>
              <a:t>		</a:t>
            </a:r>
            <a:r>
              <a:rPr lang="en-GB" sz="3600" dirty="0" smtClean="0"/>
              <a:t>									</a:t>
            </a:r>
            <a:r>
              <a:rPr lang="en-GB" sz="3600" smtClean="0"/>
              <a:t>	</a:t>
            </a:r>
            <a:r>
              <a:rPr lang="en-GB" sz="3600" dirty="0" smtClean="0"/>
              <a:t>		</a:t>
            </a:r>
            <a:r>
              <a:rPr lang="en-US" altLang="zh-CN" sz="3600" dirty="0" smtClean="0"/>
              <a:t>RWS-210052</a:t>
            </a:r>
            <a:endParaRPr lang="en-US" altLang="zh-CN" sz="3600" dirty="0" smtClean="0"/>
          </a:p>
          <a:p>
            <a:pPr hangingPunct="1"/>
            <a:r>
              <a:rPr kumimoji="1" lang="en-US" altLang="zh-CN" sz="3600" dirty="0"/>
              <a:t>Electronic Meeting, </a:t>
            </a:r>
            <a:r>
              <a:rPr kumimoji="1" lang="en-US" altLang="zh-CN" sz="3600" dirty="0" smtClean="0"/>
              <a:t>March June, 2021</a:t>
            </a:r>
            <a:endParaRPr kumimoji="1" lang="zh-CN" altLang="en-US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Vision in decades on AI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239135" y="2945406"/>
            <a:ext cx="17454283" cy="6126878"/>
            <a:chOff x="3245223" y="2876747"/>
            <a:chExt cx="17454283" cy="6126878"/>
          </a:xfrm>
        </p:grpSpPr>
        <p:graphicFrame>
          <p:nvGraphicFramePr>
            <p:cNvPr id="17" name="图示 16"/>
            <p:cNvGraphicFramePr/>
            <p:nvPr>
              <p:extLst>
                <p:ext uri="{D42A27DB-BD31-4B8C-83A1-F6EECF244321}">
                  <p14:modId xmlns:p14="http://schemas.microsoft.com/office/powerpoint/2010/main" val="2474158028"/>
                </p:ext>
              </p:extLst>
            </p:nvPr>
          </p:nvGraphicFramePr>
          <p:xfrm>
            <a:off x="4064000" y="2876747"/>
            <a:ext cx="16256000" cy="61268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3245224" y="3678929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2010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45223" y="7372388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4G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157883" y="3736117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2020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157882" y="7429576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b="0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G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070541" y="3707058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2025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541623" y="7286019"/>
              <a:ext cx="4787154" cy="10874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5G Pro</a:t>
              </a:r>
              <a:r>
                <a:rPr kumimoji="0" lang="en-US" altLang="zh-CN" sz="360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 </a:t>
              </a:r>
            </a:p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i="0" u="none" strike="noStrike" cap="none" spc="0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(AI for 5G)</a:t>
              </a:r>
              <a:endParaRPr kumimoji="0" lang="zh-CN" altLang="en-US" sz="360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7454283" y="3678929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2030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7454282" y="7372388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b="0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G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6398613" y="6450557"/>
            <a:ext cx="15632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 </a:t>
            </a:r>
            <a:r>
              <a:rPr lang="en-US" altLang="zh-CN" sz="24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altLang="zh-CN" sz="24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5G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719446" y="6358510"/>
            <a:ext cx="16321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 </a:t>
            </a:r>
            <a:r>
              <a:rPr lang="en-US" altLang="zh-CN" sz="24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5G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384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Experienced data evaluated for ITU-R submission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7" y="2990212"/>
            <a:ext cx="11420886" cy="8344897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The average experienced data rate per 100MHz in average:</a:t>
            </a:r>
          </a:p>
          <a:p>
            <a:pPr lvl="1"/>
            <a:r>
              <a:rPr lang="en-US" altLang="zh-CN" dirty="0" smtClean="0"/>
              <a:t>DL on FDD carrier: 48.5Mbps</a:t>
            </a:r>
          </a:p>
          <a:p>
            <a:pPr lvl="1"/>
            <a:r>
              <a:rPr lang="en-US" altLang="zh-CN" dirty="0" smtClean="0"/>
              <a:t>DL on TDD carrier: 38.6Mbps</a:t>
            </a:r>
          </a:p>
          <a:p>
            <a:pPr lvl="1"/>
            <a:r>
              <a:rPr lang="en-US" altLang="zh-CN" dirty="0" smtClean="0"/>
              <a:t>UL on FDD carrier: 33.7Mbps</a:t>
            </a:r>
          </a:p>
          <a:p>
            <a:pPr lvl="1"/>
            <a:r>
              <a:rPr lang="en-US" altLang="zh-CN" dirty="0" smtClean="0"/>
              <a:t>UL on TDD carrier: 12.5Mbps</a:t>
            </a:r>
          </a:p>
          <a:p>
            <a:endParaRPr lang="en-US" altLang="zh-CN" sz="3100" dirty="0" smtClean="0"/>
          </a:p>
          <a:p>
            <a:r>
              <a:rPr lang="en-US" altLang="zh-CN" sz="3100" dirty="0" smtClean="0"/>
              <a:t>Note1: carrier frequency is 4GHz with channel model A/B for dense urban scenario</a:t>
            </a:r>
          </a:p>
          <a:p>
            <a:r>
              <a:rPr lang="en-US" altLang="zh-CN" sz="3100" dirty="0" smtClean="0"/>
              <a:t>Note2: Average EDR per 100MHz is based on linear algorithm which maybe not very accurate</a:t>
            </a:r>
            <a:endParaRPr lang="en-US" altLang="zh-CN" sz="3200" dirty="0" smtClean="0"/>
          </a:p>
          <a:p>
            <a:endParaRPr lang="zh-CN" altLang="en-US" sz="31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7392" y="3508439"/>
            <a:ext cx="5844856" cy="35131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15805" y="3508439"/>
            <a:ext cx="5388634" cy="32389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12794" y="8299930"/>
            <a:ext cx="5902773" cy="35479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15805" y="8433812"/>
            <a:ext cx="5314902" cy="319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149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Challenges of AI traffic for RAN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977009" y="2567754"/>
            <a:ext cx="11315667" cy="7697680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Chanllenge1:</a:t>
            </a:r>
          </a:p>
          <a:p>
            <a:pPr lvl="1"/>
            <a:r>
              <a:rPr lang="en-US" altLang="zh-CN" dirty="0" smtClean="0"/>
              <a:t>Extremely high UL experienced data rate e.g. AR displaying game, Remote driving and remote controlled robots etc.</a:t>
            </a:r>
          </a:p>
          <a:p>
            <a:r>
              <a:rPr lang="en-US" altLang="zh-CN" dirty="0" smtClean="0"/>
              <a:t>Challenge2:</a:t>
            </a:r>
          </a:p>
          <a:p>
            <a:pPr lvl="1"/>
            <a:r>
              <a:rPr lang="en-US" altLang="zh-CN" dirty="0" smtClean="0"/>
              <a:t>Extremely high DL experienced data rate e.g. image recognition or speech recognition etc.</a:t>
            </a:r>
          </a:p>
          <a:p>
            <a:r>
              <a:rPr lang="en-US" altLang="zh-CN" dirty="0" smtClean="0"/>
              <a:t>Challenge3:</a:t>
            </a:r>
          </a:p>
          <a:p>
            <a:pPr lvl="1"/>
            <a:r>
              <a:rPr lang="en-US" altLang="zh-CN" dirty="0" smtClean="0"/>
              <a:t>Challenge1+very low UP latency</a:t>
            </a:r>
          </a:p>
          <a:p>
            <a:endParaRPr lang="en-US" altLang="zh-CN" dirty="0" smtClean="0"/>
          </a:p>
        </p:txBody>
      </p:sp>
      <p:grpSp>
        <p:nvGrpSpPr>
          <p:cNvPr id="14" name="组合 13"/>
          <p:cNvGrpSpPr/>
          <p:nvPr/>
        </p:nvGrpSpPr>
        <p:grpSpPr>
          <a:xfrm>
            <a:off x="12578577" y="2567754"/>
            <a:ext cx="4995090" cy="3632324"/>
            <a:chOff x="15896724" y="3215434"/>
            <a:chExt cx="7186297" cy="43194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896724" y="3215434"/>
              <a:ext cx="7186297" cy="4319424"/>
            </a:xfrm>
            <a:prstGeom prst="rect">
              <a:avLst/>
            </a:prstGeom>
          </p:spPr>
        </p:pic>
        <p:cxnSp>
          <p:nvCxnSpPr>
            <p:cNvPr id="8" name="直接连接符 7"/>
            <p:cNvCxnSpPr/>
            <p:nvPr/>
          </p:nvCxnSpPr>
          <p:spPr>
            <a:xfrm>
              <a:off x="16587555" y="6965514"/>
              <a:ext cx="6228272" cy="0"/>
            </a:xfrm>
            <a:prstGeom prst="line">
              <a:avLst/>
            </a:prstGeom>
            <a:noFill/>
            <a:ln w="25400" cap="flat">
              <a:solidFill>
                <a:srgbClr val="FF0000"/>
              </a:solidFill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20" name="组合 19"/>
          <p:cNvGrpSpPr/>
          <p:nvPr/>
        </p:nvGrpSpPr>
        <p:grpSpPr>
          <a:xfrm>
            <a:off x="18488722" y="2567754"/>
            <a:ext cx="4393580" cy="3632324"/>
            <a:chOff x="15896724" y="8153758"/>
            <a:chExt cx="7186297" cy="431942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896724" y="8153758"/>
              <a:ext cx="7186297" cy="4319424"/>
            </a:xfrm>
            <a:prstGeom prst="rect">
              <a:avLst/>
            </a:prstGeom>
          </p:spPr>
        </p:pic>
        <p:cxnSp>
          <p:nvCxnSpPr>
            <p:cNvPr id="19" name="直接连接符 18"/>
            <p:cNvCxnSpPr/>
            <p:nvPr/>
          </p:nvCxnSpPr>
          <p:spPr>
            <a:xfrm>
              <a:off x="16587554" y="11855969"/>
              <a:ext cx="6228272" cy="0"/>
            </a:xfrm>
            <a:prstGeom prst="line">
              <a:avLst/>
            </a:prstGeom>
            <a:noFill/>
            <a:ln w="25400" cap="flat">
              <a:solidFill>
                <a:srgbClr val="2DC84D"/>
              </a:solidFill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49" name="组合 48"/>
          <p:cNvGrpSpPr/>
          <p:nvPr/>
        </p:nvGrpSpPr>
        <p:grpSpPr>
          <a:xfrm>
            <a:off x="17417960" y="8621809"/>
            <a:ext cx="5300984" cy="3186230"/>
            <a:chOff x="18026973" y="8787161"/>
            <a:chExt cx="5300984" cy="318623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026973" y="8787161"/>
              <a:ext cx="5300984" cy="3186230"/>
            </a:xfrm>
            <a:prstGeom prst="rect">
              <a:avLst/>
            </a:prstGeom>
          </p:spPr>
        </p:pic>
        <p:cxnSp>
          <p:nvCxnSpPr>
            <p:cNvPr id="45" name="直接连接符 44"/>
            <p:cNvCxnSpPr/>
            <p:nvPr/>
          </p:nvCxnSpPr>
          <p:spPr>
            <a:xfrm>
              <a:off x="18821876" y="11552663"/>
              <a:ext cx="4060426" cy="0"/>
            </a:xfrm>
            <a:prstGeom prst="line">
              <a:avLst/>
            </a:prstGeom>
            <a:noFill/>
            <a:ln w="25400" cap="flat">
              <a:solidFill>
                <a:srgbClr val="FF0000"/>
              </a:solidFill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8680820" y="11463452"/>
              <a:ext cx="4060426" cy="0"/>
            </a:xfrm>
            <a:prstGeom prst="line">
              <a:avLst/>
            </a:prstGeom>
            <a:noFill/>
            <a:ln w="25400" cap="flat">
              <a:solidFill>
                <a:srgbClr val="2DC84D"/>
              </a:solidFill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50" name="文本框 49"/>
          <p:cNvSpPr txBox="1"/>
          <p:nvPr/>
        </p:nvSpPr>
        <p:spPr>
          <a:xfrm>
            <a:off x="1190446" y="12359101"/>
            <a:ext cx="7004649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S1-211303 TR22.874</a:t>
            </a:r>
            <a:r>
              <a:rPr kumimoji="0" lang="en-US" altLang="zh-CN" sz="18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V1.1.0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4766" y="7066623"/>
            <a:ext cx="6121721" cy="55790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849696" y="6428166"/>
            <a:ext cx="422349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UL experienced data rate to ITU-R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16027879" y="5721301"/>
            <a:ext cx="1" cy="63726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1" name="文本框 20"/>
          <p:cNvSpPr txBox="1"/>
          <p:nvPr/>
        </p:nvSpPr>
        <p:spPr>
          <a:xfrm>
            <a:off x="18628694" y="6447769"/>
            <a:ext cx="422349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000" b="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kumimoji="0" lang="en-US" altLang="zh-CN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L experienced data rate to ITU-R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flipV="1">
            <a:off x="21005355" y="5721301"/>
            <a:ext cx="0" cy="63726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41753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AI traffic use case – </a:t>
            </a:r>
            <a:r>
              <a:rPr lang="en-GB" altLang="zh-CN" dirty="0"/>
              <a:t>Split AI/ML image recognition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776287" y="2879390"/>
            <a:ext cx="11857546" cy="4953396"/>
          </a:xfrm>
        </p:spPr>
        <p:txBody>
          <a:bodyPr>
            <a:normAutofit fontScale="77500" lnSpcReduction="20000"/>
          </a:bodyPr>
          <a:lstStyle/>
          <a:p>
            <a:pPr lvl="1"/>
            <a:r>
              <a:rPr lang="en-GB" altLang="zh-CN" dirty="0" smtClean="0"/>
              <a:t>The </a:t>
            </a:r>
            <a:r>
              <a:rPr lang="en-GB" altLang="zh-CN" dirty="0"/>
              <a:t>AI/ML-based mobile applications are increasingly computation-intensive, memory-consuming and </a:t>
            </a:r>
            <a:r>
              <a:rPr lang="en-GB" altLang="zh-CN" dirty="0" smtClean="0"/>
              <a:t>power-consuming</a:t>
            </a:r>
          </a:p>
          <a:p>
            <a:pPr lvl="1"/>
            <a:r>
              <a:rPr lang="en-GB" altLang="zh-CN" dirty="0" smtClean="0"/>
              <a:t>Hence inference split between server and devices are necessary for:</a:t>
            </a:r>
          </a:p>
          <a:p>
            <a:pPr lvl="2"/>
            <a:r>
              <a:rPr lang="en-GB" altLang="zh-CN" dirty="0" smtClean="0"/>
              <a:t>Alleviate the burden of device</a:t>
            </a:r>
          </a:p>
          <a:p>
            <a:pPr lvl="2"/>
            <a:r>
              <a:rPr lang="en-GB" altLang="zh-CN" dirty="0" smtClean="0"/>
              <a:t>To protect user privacy</a:t>
            </a:r>
          </a:p>
          <a:p>
            <a:pPr lvl="1"/>
            <a:endParaRPr lang="en-GB" altLang="zh-CN" dirty="0" smtClean="0"/>
          </a:p>
        </p:txBody>
      </p:sp>
      <p:pic>
        <p:nvPicPr>
          <p:cNvPr id="2052" name="Picture 4" descr="61-split AI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308" y="8764436"/>
            <a:ext cx="10650251" cy="39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75835"/>
              </p:ext>
            </p:extLst>
          </p:nvPr>
        </p:nvGraphicFramePr>
        <p:xfrm>
          <a:off x="13284680" y="3157267"/>
          <a:ext cx="10041147" cy="9420526"/>
        </p:xfrm>
        <a:graphic>
          <a:graphicData uri="http://schemas.openxmlformats.org/drawingml/2006/table">
            <a:tbl>
              <a:tblPr firstRow="1" firstCol="1" bandRow="1"/>
              <a:tblGrid>
                <a:gridCol w="2057063">
                  <a:extLst>
                    <a:ext uri="{9D8B030D-6E8A-4147-A177-3AD203B41FA5}">
                      <a16:colId xmlns:a16="http://schemas.microsoft.com/office/drawing/2014/main" val="2136815637"/>
                    </a:ext>
                  </a:extLst>
                </a:gridCol>
                <a:gridCol w="1509612">
                  <a:extLst>
                    <a:ext uri="{9D8B030D-6E8A-4147-A177-3AD203B41FA5}">
                      <a16:colId xmlns:a16="http://schemas.microsoft.com/office/drawing/2014/main" val="1119927945"/>
                    </a:ext>
                  </a:extLst>
                </a:gridCol>
                <a:gridCol w="1509612">
                  <a:extLst>
                    <a:ext uri="{9D8B030D-6E8A-4147-A177-3AD203B41FA5}">
                      <a16:colId xmlns:a16="http://schemas.microsoft.com/office/drawing/2014/main" val="1298075573"/>
                    </a:ext>
                  </a:extLst>
                </a:gridCol>
                <a:gridCol w="1658829">
                  <a:extLst>
                    <a:ext uri="{9D8B030D-6E8A-4147-A177-3AD203B41FA5}">
                      <a16:colId xmlns:a16="http://schemas.microsoft.com/office/drawing/2014/main" val="1653619676"/>
                    </a:ext>
                  </a:extLst>
                </a:gridCol>
                <a:gridCol w="1658829">
                  <a:extLst>
                    <a:ext uri="{9D8B030D-6E8A-4147-A177-3AD203B41FA5}">
                      <a16:colId xmlns:a16="http://schemas.microsoft.com/office/drawing/2014/main" val="2499672642"/>
                    </a:ext>
                  </a:extLst>
                </a:gridCol>
                <a:gridCol w="1647202">
                  <a:extLst>
                    <a:ext uri="{9D8B030D-6E8A-4147-A177-3AD203B41FA5}">
                      <a16:colId xmlns:a16="http://schemas.microsoft.com/office/drawing/2014/main" val="1896513931"/>
                    </a:ext>
                  </a:extLst>
                </a:gridCol>
              </a:tblGrid>
              <a:tr h="554148">
                <a:tc rowSpan="2"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User application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Latency</a:t>
                      </a:r>
                      <a:r>
                        <a:rPr lang="en-US" sz="18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: maximum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User experienced</a:t>
                      </a:r>
                      <a:r>
                        <a:rPr lang="x-none" sz="1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UL data rate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1980005"/>
                  </a:ext>
                </a:extLst>
              </a:tr>
              <a:tr h="11082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End-to-end latency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Image recognition latency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Intermediate data uploading latency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AlexNet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8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(Fig. 5.1.1-1, see note 4)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8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VGG-16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8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(Fig. 5.1.1-2, see note 4)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3036847"/>
                  </a:ext>
                </a:extLst>
              </a:tr>
              <a:tr h="831223"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One-shot object recognition at smartphone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Several seconds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~1s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~100ms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1.6~21.6Mbit/s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8~240Mbit/s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7264190"/>
                  </a:ext>
                </a:extLst>
              </a:tr>
              <a:tr h="1385372"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Person identification in security surveillance system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Several seconds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~1s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~100ms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1.6~21.6Mbit/s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8~240Mbit/s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660584"/>
                  </a:ext>
                </a:extLst>
              </a:tr>
              <a:tr h="831223"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Photo enhancements at smartphone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Several seconds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~1s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~100ms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1.6~21.6Mbit/s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8~240Mbit/s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713894"/>
                  </a:ext>
                </a:extLst>
              </a:tr>
              <a:tr h="554148"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Video recognition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Several seconds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33ms@30FPS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~10ms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16~216Mbit/s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80Mbit/s~2.4Gbit/s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3243646"/>
                  </a:ext>
                </a:extLst>
              </a:tr>
              <a:tr h="831223"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AR display/gaming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7~15ms</a:t>
                      </a: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 (</a:t>
                      </a: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see n</a:t>
                      </a: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ote </a:t>
                      </a: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&lt;5ms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2ms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80Mbit/s~1.08Gbit/s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0.4~12Gbit/s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7131753"/>
                  </a:ext>
                </a:extLst>
              </a:tr>
              <a:tr h="554148"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Remote driving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10ms</a:t>
                      </a: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 (</a:t>
                      </a: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see n</a:t>
                      </a: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ote </a:t>
                      </a: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&lt;5ms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2ms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80Mbit/s~1.08Gbit/s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0.4~12Gbit/s 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9573295"/>
                  </a:ext>
                </a:extLst>
              </a:tr>
              <a:tr h="831223"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Remote-controlled robotics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10~100ms</a:t>
                      </a: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 (</a:t>
                      </a: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see n</a:t>
                      </a: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ote </a:t>
                      </a: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&lt;5ms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2ms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80Mbit/s~1.08Gbit/s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600"/>
                        </a:spcAft>
                      </a:pPr>
                      <a:r>
                        <a:rPr lang="x-none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0.4~12Gbit/s 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95228"/>
                  </a:ext>
                </a:extLst>
              </a:tr>
              <a:tr h="1939520">
                <a:tc gridSpan="6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1:	According to [4][5], the VR 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motion-to-photon latency is in the range of 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-15ms. 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2:	According to [46] the one-way latency required for remote driving is 5ms. The round-trip latency is assumed to be 10ms. 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3:	According to [5] the end-to-end latency required for video-operated remote-controlled robotics is 10~100ms.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4:	As listed in table 5.1.1-1 and table 5.1.1-2, the intermediate data size for the split points of </a:t>
                      </a: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AlexNet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and VGG-16 is 0.02 ~ 0.27MByte and 0.1 ~ 3MByte respectively.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9871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530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AI traffic use case – </a:t>
            </a:r>
            <a:r>
              <a:rPr lang="en-GB" altLang="zh-CN" dirty="0"/>
              <a:t>Split AI/ML image recognition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776287" y="2879387"/>
            <a:ext cx="21445358" cy="3021081"/>
          </a:xfrm>
        </p:spPr>
        <p:txBody>
          <a:bodyPr>
            <a:normAutofit fontScale="77500" lnSpcReduction="20000"/>
          </a:bodyPr>
          <a:lstStyle/>
          <a:p>
            <a:pPr lvl="1"/>
            <a:r>
              <a:rPr lang="en-US" altLang="zh-CN" dirty="0" smtClean="0"/>
              <a:t>The </a:t>
            </a:r>
            <a:r>
              <a:rPr lang="en-US" altLang="zh-CN" dirty="0"/>
              <a:t>model used for vision processing </a:t>
            </a:r>
            <a:r>
              <a:rPr lang="en-US" altLang="zh-CN" dirty="0" smtClean="0"/>
              <a:t>needs </a:t>
            </a:r>
            <a:r>
              <a:rPr lang="en-US" altLang="zh-CN" dirty="0"/>
              <a:t>to be adaptively updated for different vision objects, backgrounds, </a:t>
            </a:r>
            <a:r>
              <a:rPr lang="en-GB" altLang="zh-CN" dirty="0"/>
              <a:t>lighting </a:t>
            </a:r>
            <a:r>
              <a:rPr lang="en-GB" altLang="zh-CN" dirty="0" smtClean="0"/>
              <a:t>conditions</a:t>
            </a:r>
            <a:r>
              <a:rPr lang="en-US" altLang="zh-CN" dirty="0" smtClean="0"/>
              <a:t> etc.</a:t>
            </a:r>
          </a:p>
          <a:p>
            <a:pPr lvl="1"/>
            <a:r>
              <a:rPr lang="en-US" altLang="zh-CN" dirty="0"/>
              <a:t>Optimum pre-trained AI/ML models need be downloaded </a:t>
            </a:r>
            <a:r>
              <a:rPr lang="en-US" altLang="zh-CN" dirty="0" smtClean="0"/>
              <a:t>temporarily in short duration</a:t>
            </a:r>
            <a:endParaRPr lang="en-US" altLang="zh-CN" dirty="0"/>
          </a:p>
          <a:p>
            <a:pPr lvl="1"/>
            <a:endParaRPr lang="en-US" altLang="zh-CN" dirty="0" smtClean="0"/>
          </a:p>
        </p:txBody>
      </p:sp>
      <p:pic>
        <p:nvPicPr>
          <p:cNvPr id="2051" name="图片 92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222" y="5400137"/>
            <a:ext cx="14644027" cy="296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578436"/>
              </p:ext>
            </p:extLst>
          </p:nvPr>
        </p:nvGraphicFramePr>
        <p:xfrm>
          <a:off x="3775190" y="8591910"/>
          <a:ext cx="18629285" cy="4017998"/>
        </p:xfrm>
        <a:graphic>
          <a:graphicData uri="http://schemas.openxmlformats.org/drawingml/2006/table">
            <a:tbl>
              <a:tblPr/>
              <a:tblGrid>
                <a:gridCol w="3919500">
                  <a:extLst>
                    <a:ext uri="{9D8B030D-6E8A-4147-A177-3AD203B41FA5}">
                      <a16:colId xmlns:a16="http://schemas.microsoft.com/office/drawing/2014/main" val="551522593"/>
                    </a:ext>
                  </a:extLst>
                </a:gridCol>
                <a:gridCol w="2108061">
                  <a:extLst>
                    <a:ext uri="{9D8B030D-6E8A-4147-A177-3AD203B41FA5}">
                      <a16:colId xmlns:a16="http://schemas.microsoft.com/office/drawing/2014/main" val="2653060440"/>
                    </a:ext>
                  </a:extLst>
                </a:gridCol>
                <a:gridCol w="2910243">
                  <a:extLst>
                    <a:ext uri="{9D8B030D-6E8A-4147-A177-3AD203B41FA5}">
                      <a16:colId xmlns:a16="http://schemas.microsoft.com/office/drawing/2014/main" val="2098554220"/>
                    </a:ext>
                  </a:extLst>
                </a:gridCol>
                <a:gridCol w="2908377">
                  <a:extLst>
                    <a:ext uri="{9D8B030D-6E8A-4147-A177-3AD203B41FA5}">
                      <a16:colId xmlns:a16="http://schemas.microsoft.com/office/drawing/2014/main" val="4111929747"/>
                    </a:ext>
                  </a:extLst>
                </a:gridCol>
                <a:gridCol w="3391552">
                  <a:extLst>
                    <a:ext uri="{9D8B030D-6E8A-4147-A177-3AD203B41FA5}">
                      <a16:colId xmlns:a16="http://schemas.microsoft.com/office/drawing/2014/main" val="172377519"/>
                    </a:ext>
                  </a:extLst>
                </a:gridCol>
                <a:gridCol w="3391552">
                  <a:extLst>
                    <a:ext uri="{9D8B030D-6E8A-4147-A177-3AD203B41FA5}">
                      <a16:colId xmlns:a16="http://schemas.microsoft.com/office/drawing/2014/main" val="1394852297"/>
                    </a:ext>
                  </a:extLst>
                </a:gridCol>
              </a:tblGrid>
              <a:tr h="440913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DNN model for image recognition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Number of parameters (Million)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 bits per parameter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 bits per parameter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632261"/>
                  </a:ext>
                </a:extLst>
              </a:tr>
              <a:tr h="10167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Size of the model (MByte)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Required DL data rate (Mbit/s)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Size of the model (MByte)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Required DL data rate (Mbit/s)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5283873"/>
                  </a:ext>
                </a:extLst>
              </a:tr>
              <a:tr h="33892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AlexNet [</a:t>
                      </a: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]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1920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480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2871535"/>
                  </a:ext>
                </a:extLst>
              </a:tr>
              <a:tr h="1261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VGG16 [</a:t>
                      </a: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]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552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4416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1104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011101"/>
                  </a:ext>
                </a:extLst>
              </a:tr>
              <a:tr h="33892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ResNet-152 [</a:t>
                      </a: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</a:t>
                      </a: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]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1920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480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275965"/>
                  </a:ext>
                </a:extLst>
              </a:tr>
              <a:tr h="33892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ResNet-50 [</a:t>
                      </a: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</a:t>
                      </a: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]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800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25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200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932271"/>
                  </a:ext>
                </a:extLst>
              </a:tr>
              <a:tr h="33892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GoogleNet [</a:t>
                      </a: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]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27.2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217.6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54.4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288831"/>
                  </a:ext>
                </a:extLst>
              </a:tr>
              <a:tr h="33892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Inception-V3 [</a:t>
                      </a: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</a:t>
                      </a: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]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736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184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876437"/>
                  </a:ext>
                </a:extLst>
              </a:tr>
              <a:tr h="33892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 MobileNet-224 [</a:t>
                      </a: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</a:t>
                      </a: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]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16.8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134.4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33.6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9830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775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AI traffic use case – </a:t>
            </a:r>
            <a:r>
              <a:rPr lang="en-US" altLang="zh-CN" dirty="0" smtClean="0"/>
              <a:t>Uncompressed </a:t>
            </a:r>
            <a:r>
              <a:rPr lang="en-GB" altLang="zh-CN" dirty="0"/>
              <a:t>Federated Learning for image recognition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483079" y="2684835"/>
            <a:ext cx="10041147" cy="9219618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GB" altLang="zh-CN" dirty="0"/>
              <a:t>S</a:t>
            </a:r>
            <a:r>
              <a:rPr lang="en-GB" altLang="zh-CN" dirty="0" smtClean="0"/>
              <a:t>martphone </a:t>
            </a:r>
            <a:r>
              <a:rPr lang="en-GB" altLang="zh-CN" dirty="0"/>
              <a:t>camera </a:t>
            </a:r>
            <a:r>
              <a:rPr lang="en-GB" altLang="zh-CN" dirty="0" smtClean="0"/>
              <a:t>holds </a:t>
            </a:r>
            <a:r>
              <a:rPr lang="en-GB" altLang="zh-CN" dirty="0"/>
              <a:t>many valuable vision data for image recognition model </a:t>
            </a:r>
            <a:r>
              <a:rPr lang="en-GB" altLang="zh-CN" dirty="0" smtClean="0"/>
              <a:t>training</a:t>
            </a:r>
          </a:p>
          <a:p>
            <a:pPr lvl="1"/>
            <a:r>
              <a:rPr lang="en-GB" altLang="zh-CN" dirty="0"/>
              <a:t>In Federated Learning mode, the cloud server trains a global model by aggregating local models partially-trained by each end devices</a:t>
            </a:r>
            <a:r>
              <a:rPr lang="en-US" altLang="zh-CN" dirty="0"/>
              <a:t> based on the iterative model averaging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401195"/>
              </p:ext>
            </p:extLst>
          </p:nvPr>
        </p:nvGraphicFramePr>
        <p:xfrm>
          <a:off x="11109978" y="7170027"/>
          <a:ext cx="12508302" cy="5435704"/>
        </p:xfrm>
        <a:graphic>
          <a:graphicData uri="http://schemas.openxmlformats.org/drawingml/2006/table">
            <a:tbl>
              <a:tblPr/>
              <a:tblGrid>
                <a:gridCol w="2050326">
                  <a:extLst>
                    <a:ext uri="{9D8B030D-6E8A-4147-A177-3AD203B41FA5}">
                      <a16:colId xmlns:a16="http://schemas.microsoft.com/office/drawing/2014/main" val="4160160235"/>
                    </a:ext>
                  </a:extLst>
                </a:gridCol>
                <a:gridCol w="1930724">
                  <a:extLst>
                    <a:ext uri="{9D8B030D-6E8A-4147-A177-3AD203B41FA5}">
                      <a16:colId xmlns:a16="http://schemas.microsoft.com/office/drawing/2014/main" val="1456089173"/>
                    </a:ext>
                  </a:extLst>
                </a:gridCol>
                <a:gridCol w="3949505">
                  <a:extLst>
                    <a:ext uri="{9D8B030D-6E8A-4147-A177-3AD203B41FA5}">
                      <a16:colId xmlns:a16="http://schemas.microsoft.com/office/drawing/2014/main" val="1677846770"/>
                    </a:ext>
                  </a:extLst>
                </a:gridCol>
                <a:gridCol w="4577747">
                  <a:extLst>
                    <a:ext uri="{9D8B030D-6E8A-4147-A177-3AD203B41FA5}">
                      <a16:colId xmlns:a16="http://schemas.microsoft.com/office/drawing/2014/main" val="1800087975"/>
                    </a:ext>
                  </a:extLst>
                </a:gridCol>
              </a:tblGrid>
              <a:tr h="8721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Mini-batch size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(images)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GPU computation time (ms)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Maximum latency for trained gradient uploading and global model distribution (see note 1)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User experienced UL/DL data rate for trained gradient uploading and global model distribution (see note 2)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2502524"/>
                  </a:ext>
                </a:extLst>
              </a:tr>
              <a:tr h="430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64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325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3.24s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325Mbit/s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0342137"/>
                  </a:ext>
                </a:extLst>
              </a:tr>
              <a:tr h="430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1.9s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55Mbit/s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450719"/>
                  </a:ext>
                </a:extLst>
              </a:tr>
              <a:tr h="430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1.3s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810Mbit/s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460414"/>
                  </a:ext>
                </a:extLst>
              </a:tr>
              <a:tr h="430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1.1s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960Mbit/s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257061"/>
                  </a:ext>
                </a:extLst>
              </a:tr>
              <a:tr h="430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105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1.04s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1.0Gbit/s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8286689"/>
                  </a:ext>
                </a:extLst>
              </a:tr>
              <a:tr h="1453529">
                <a:tc gridSpan="4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NOTE 1:	Latency in this table is assumed 20 times the device GPU computation time for the given mini-batch size</a:t>
                      </a:r>
                      <a:r>
                        <a:rPr lang="en-GB" sz="24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.</a:t>
                      </a:r>
                      <a:endParaRPr lang="zh-CN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2469931"/>
                  </a:ext>
                </a:extLst>
              </a:tr>
            </a:tbl>
          </a:graphicData>
        </a:graphic>
      </p:graphicFrame>
      <p:pic>
        <p:nvPicPr>
          <p:cNvPr id="4099" name="图片 92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6828" y="2780987"/>
            <a:ext cx="14217884" cy="411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3390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76506" y="2457527"/>
            <a:ext cx="22549320" cy="872230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Potential study </a:t>
            </a:r>
            <a:r>
              <a:rPr lang="en-US" altLang="zh-CN" dirty="0" smtClean="0"/>
              <a:t>area in Rel18:</a:t>
            </a:r>
            <a:endParaRPr lang="en-US" altLang="zh-CN" dirty="0"/>
          </a:p>
          <a:p>
            <a:pPr lvl="1"/>
            <a:r>
              <a:rPr lang="en-US" altLang="zh-CN" dirty="0"/>
              <a:t>Identify potential AI use cases whose challenge can be potentially met in </a:t>
            </a:r>
            <a:r>
              <a:rPr lang="en-US" altLang="zh-CN" dirty="0" smtClean="0"/>
              <a:t>5G-Advanced</a:t>
            </a:r>
          </a:p>
          <a:p>
            <a:pPr lvl="2"/>
            <a:r>
              <a:rPr lang="en-US" altLang="zh-CN" dirty="0" smtClean="0"/>
              <a:t>Use cases whose performance can be met with reasonable cost e.g. bandwidth</a:t>
            </a:r>
            <a:endParaRPr lang="en-US" altLang="zh-CN" dirty="0"/>
          </a:p>
          <a:p>
            <a:pPr lvl="1"/>
            <a:r>
              <a:rPr lang="en-US" altLang="zh-CN" dirty="0"/>
              <a:t>Study AI </a:t>
            </a:r>
            <a:r>
              <a:rPr lang="en-US" altLang="zh-CN" dirty="0" smtClean="0"/>
              <a:t>traffic pattern of identified use case and </a:t>
            </a:r>
            <a:r>
              <a:rPr lang="en-US" altLang="zh-CN" dirty="0"/>
              <a:t>their performance </a:t>
            </a:r>
            <a:r>
              <a:rPr lang="en-US" altLang="zh-CN" dirty="0" smtClean="0"/>
              <a:t>requirement</a:t>
            </a:r>
          </a:p>
          <a:p>
            <a:pPr lvl="2"/>
            <a:r>
              <a:rPr lang="en-US" altLang="zh-CN" dirty="0" smtClean="0"/>
              <a:t>Some coordination with SA WGs is necessary</a:t>
            </a:r>
            <a:endParaRPr lang="en-US" altLang="zh-CN" dirty="0"/>
          </a:p>
          <a:p>
            <a:pPr lvl="1"/>
            <a:r>
              <a:rPr lang="en-US" altLang="zh-CN" dirty="0"/>
              <a:t>Study potential enhancement </a:t>
            </a:r>
            <a:r>
              <a:rPr lang="en-US" altLang="zh-CN" dirty="0" smtClean="0"/>
              <a:t>areas </a:t>
            </a:r>
            <a:r>
              <a:rPr lang="en-US" altLang="zh-CN" dirty="0"/>
              <a:t>to meet those </a:t>
            </a:r>
            <a:r>
              <a:rPr lang="en-US" altLang="zh-CN" dirty="0" smtClean="0"/>
              <a:t>requirements</a:t>
            </a:r>
          </a:p>
          <a:p>
            <a:pPr lvl="2"/>
            <a:r>
              <a:rPr lang="en-US" altLang="zh-CN" dirty="0" smtClean="0"/>
              <a:t>Solutions in SA side and RAN side are not exclusive</a:t>
            </a:r>
          </a:p>
          <a:p>
            <a:pPr lvl="2"/>
            <a:r>
              <a:rPr lang="en-US" altLang="zh-CN" dirty="0" smtClean="0"/>
              <a:t>Solutions in both L2/3 or physical layer can be investigated</a:t>
            </a:r>
          </a:p>
          <a:p>
            <a:pPr lvl="2"/>
            <a:endParaRPr lang="zh-CN" altLang="en-US" dirty="0"/>
          </a:p>
          <a:p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4605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8681</TotalTime>
  <Words>839</Words>
  <Application>Microsoft Office PowerPoint</Application>
  <PresentationFormat>自定义</PresentationFormat>
  <Paragraphs>188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Helvetica Neue</vt:lpstr>
      <vt:lpstr>Helvetica Neue Light</vt:lpstr>
      <vt:lpstr>Helvetica Neue Medium</vt:lpstr>
      <vt:lpstr>Malgun Gothic</vt:lpstr>
      <vt:lpstr>OPPOSans B</vt:lpstr>
      <vt:lpstr>OPPOSans M</vt:lpstr>
      <vt:lpstr>OPPOSans R</vt:lpstr>
      <vt:lpstr>宋体</vt:lpstr>
      <vt:lpstr>Arial</vt:lpstr>
      <vt:lpstr>Helvetica</vt:lpstr>
      <vt:lpstr>Times New Roman</vt:lpstr>
      <vt:lpstr>Wingdings</vt:lpstr>
      <vt:lpstr>White 白底</vt:lpstr>
      <vt:lpstr>Black 黑底</vt:lpstr>
      <vt:lpstr>Motivation of study of RAN enhancement for AI/ML</vt:lpstr>
      <vt:lpstr>Vision in decades on AI</vt:lpstr>
      <vt:lpstr>Experienced data evaluated for ITU-R submission</vt:lpstr>
      <vt:lpstr>Challenges of AI traffic for RAN</vt:lpstr>
      <vt:lpstr>AI traffic use case – Split AI/ML image recognition</vt:lpstr>
      <vt:lpstr>AI traffic use case – Split AI/ML image recognition</vt:lpstr>
      <vt:lpstr>AI traffic use case – Uncompressed Federated Learning for image recognition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OPPO(Zhongda)</cp:lastModifiedBy>
  <cp:revision>711</cp:revision>
  <dcterms:modified xsi:type="dcterms:W3CDTF">2021-06-07T09:19:00Z</dcterms:modified>
</cp:coreProperties>
</file>