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8"/>
  </p:notesMasterIdLst>
  <p:sldIdLst>
    <p:sldId id="256" r:id="rId3"/>
    <p:sldId id="374" r:id="rId4"/>
    <p:sldId id="375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383" r:id="rId13"/>
    <p:sldId id="384" r:id="rId14"/>
    <p:sldId id="386" r:id="rId15"/>
    <p:sldId id="385" r:id="rId16"/>
    <p:sldId id="269" r:id="rId1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374"/>
            <p14:sldId id="375"/>
            <p14:sldId id="376"/>
            <p14:sldId id="377"/>
            <p14:sldId id="378"/>
            <p14:sldId id="379"/>
            <p14:sldId id="380"/>
            <p14:sldId id="381"/>
            <p14:sldId id="382"/>
            <p14:sldId id="383"/>
            <p14:sldId id="384"/>
            <p14:sldId id="386"/>
            <p14:sldId id="385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C2E"/>
    <a:srgbClr val="FFFFFF"/>
    <a:srgbClr val="2DC84D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4"/>
    <p:restoredTop sz="94826" autoAdjust="0"/>
  </p:normalViewPr>
  <p:slideViewPr>
    <p:cSldViewPr snapToGrid="0" snapToObjects="1">
      <p:cViewPr varScale="1">
        <p:scale>
          <a:sx n="37" d="100"/>
          <a:sy n="37" d="100"/>
        </p:scale>
        <p:origin x="2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CA295C-E135-4078-99A9-A99CE416D31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0CF0BECB-1A3D-40F8-AF4B-7B989356D786}">
      <dgm:prSet phldrT="[文本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altLang="zh-CN" dirty="0" err="1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04B43B-A2DC-4591-9039-8291C4C8DBF9}" type="parTrans" cxnId="{B95F6CB6-FECC-42CD-817C-09031FBBCDFF}">
      <dgm:prSet/>
      <dgm:spPr/>
      <dgm:t>
        <a:bodyPr/>
        <a:lstStyle/>
        <a:p>
          <a:endParaRPr lang="zh-CN" altLang="en-US"/>
        </a:p>
      </dgm:t>
    </dgm:pt>
    <dgm:pt modelId="{6145905C-4821-4349-8DB1-AD22BCA6E8C4}" type="sibTrans" cxnId="{B95F6CB6-FECC-42CD-817C-09031FBBCDFF}">
      <dgm:prSet/>
      <dgm:spPr/>
      <dgm:t>
        <a:bodyPr/>
        <a:lstStyle/>
        <a:p>
          <a:endParaRPr lang="zh-CN" altLang="en-US"/>
        </a:p>
      </dgm:t>
    </dgm:pt>
    <dgm:pt modelId="{89DD09E4-AFCF-4499-81AD-52314704E90F}">
      <dgm:prSet phldrT="[文本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altLang="zh-CN" sz="4200" dirty="0" err="1" smtClean="0">
              <a:latin typeface="Arial" panose="020B0604020202020204" pitchFamily="34" charset="0"/>
              <a:cs typeface="Arial" panose="020B0604020202020204" pitchFamily="34" charset="0"/>
            </a:rPr>
            <a:t>eMBB,XR,AI</a:t>
          </a:r>
          <a:endParaRPr lang="en-US" altLang="zh-CN" sz="4200" dirty="0"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en-US" altLang="zh-CN" sz="42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AI </a:t>
          </a:r>
          <a:r>
            <a:rPr lang="en-US" altLang="zh-CN" sz="28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by 5G</a:t>
          </a:r>
          <a:endParaRPr lang="zh-CN" altLang="en-US" sz="28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F11FB42-D504-4BF3-AA0E-6BA6B0BC088F}" type="parTrans" cxnId="{296551C1-F052-4EBE-A55E-806E5D98C92E}">
      <dgm:prSet/>
      <dgm:spPr/>
      <dgm:t>
        <a:bodyPr/>
        <a:lstStyle/>
        <a:p>
          <a:endParaRPr lang="zh-CN" altLang="en-US"/>
        </a:p>
      </dgm:t>
    </dgm:pt>
    <dgm:pt modelId="{8DD077D0-5266-4D07-8F4E-9D30B19F9442}" type="sibTrans" cxnId="{296551C1-F052-4EBE-A55E-806E5D98C92E}">
      <dgm:prSet/>
      <dgm:spPr/>
      <dgm:t>
        <a:bodyPr/>
        <a:lstStyle/>
        <a:p>
          <a:endParaRPr lang="zh-CN" altLang="en-US"/>
        </a:p>
      </dgm:t>
    </dgm:pt>
    <dgm:pt modelId="{C6C74BDF-1237-4076-909C-D82F01FEE16B}">
      <dgm:prSet phldrT="[文本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altLang="zh-CN" dirty="0">
              <a:latin typeface="Arial" panose="020B0604020202020204" pitchFamily="34" charset="0"/>
              <a:cs typeface="Arial" panose="020B0604020202020204" pitchFamily="34" charset="0"/>
            </a:rPr>
            <a:t>XR,AI</a:t>
          </a:r>
          <a:endParaRPr lang="zh-CN" alt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7C9B41-8326-4FCF-BCB8-7CBE3FCD6B89}" type="parTrans" cxnId="{58B80167-8EBD-4B38-8644-B0F7F2B2FEF6}">
      <dgm:prSet/>
      <dgm:spPr/>
      <dgm:t>
        <a:bodyPr/>
        <a:lstStyle/>
        <a:p>
          <a:endParaRPr lang="zh-CN" altLang="en-US"/>
        </a:p>
      </dgm:t>
    </dgm:pt>
    <dgm:pt modelId="{DD7E5F01-A403-40BC-A736-2088907E4465}" type="sibTrans" cxnId="{58B80167-8EBD-4B38-8644-B0F7F2B2FEF6}">
      <dgm:prSet/>
      <dgm:spPr/>
      <dgm:t>
        <a:bodyPr/>
        <a:lstStyle/>
        <a:p>
          <a:endParaRPr lang="zh-CN" altLang="en-US"/>
        </a:p>
      </dgm:t>
    </dgm:pt>
    <dgm:pt modelId="{E8D16FD0-2009-4A9B-BBF6-44698EC4D292}" type="pres">
      <dgm:prSet presAssocID="{20CA295C-E135-4078-99A9-A99CE416D318}" presName="Name0" presStyleCnt="0">
        <dgm:presLayoutVars>
          <dgm:dir/>
          <dgm:animLvl val="lvl"/>
          <dgm:resizeHandles val="exact"/>
        </dgm:presLayoutVars>
      </dgm:prSet>
      <dgm:spPr/>
    </dgm:pt>
    <dgm:pt modelId="{7D2CBC76-78D8-4A90-BB07-C6D389200814}" type="pres">
      <dgm:prSet presAssocID="{0CF0BECB-1A3D-40F8-AF4B-7B989356D786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D5D1BB-E6A3-420E-BF29-0509B1705524}" type="pres">
      <dgm:prSet presAssocID="{6145905C-4821-4349-8DB1-AD22BCA6E8C4}" presName="parTxOnlySpace" presStyleCnt="0"/>
      <dgm:spPr/>
    </dgm:pt>
    <dgm:pt modelId="{0A577D70-273D-4B22-88D2-8AFE926254A1}" type="pres">
      <dgm:prSet presAssocID="{89DD09E4-AFCF-4499-81AD-52314704E90F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00EBD0-E812-49E2-BB75-4C1B2FDD0192}" type="pres">
      <dgm:prSet presAssocID="{8DD077D0-5266-4D07-8F4E-9D30B19F9442}" presName="parTxOnlySpace" presStyleCnt="0"/>
      <dgm:spPr/>
    </dgm:pt>
    <dgm:pt modelId="{BCEC57AF-AE47-4E79-B5BC-4EB67FCFD4DF}" type="pres">
      <dgm:prSet presAssocID="{C6C74BDF-1237-4076-909C-D82F01FEE16B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00032D7-C90C-4744-A0C4-7FD6B44C1A2F}" type="presOf" srcId="{C6C74BDF-1237-4076-909C-D82F01FEE16B}" destId="{BCEC57AF-AE47-4E79-B5BC-4EB67FCFD4DF}" srcOrd="0" destOrd="0" presId="urn:microsoft.com/office/officeart/2005/8/layout/chevron1"/>
    <dgm:cxn modelId="{B95F6CB6-FECC-42CD-817C-09031FBBCDFF}" srcId="{20CA295C-E135-4078-99A9-A99CE416D318}" destId="{0CF0BECB-1A3D-40F8-AF4B-7B989356D786}" srcOrd="0" destOrd="0" parTransId="{F304B43B-A2DC-4591-9039-8291C4C8DBF9}" sibTransId="{6145905C-4821-4349-8DB1-AD22BCA6E8C4}"/>
    <dgm:cxn modelId="{468E6612-C86F-459D-B77D-60E2FF0FD329}" type="presOf" srcId="{0CF0BECB-1A3D-40F8-AF4B-7B989356D786}" destId="{7D2CBC76-78D8-4A90-BB07-C6D389200814}" srcOrd="0" destOrd="0" presId="urn:microsoft.com/office/officeart/2005/8/layout/chevron1"/>
    <dgm:cxn modelId="{58B80167-8EBD-4B38-8644-B0F7F2B2FEF6}" srcId="{20CA295C-E135-4078-99A9-A99CE416D318}" destId="{C6C74BDF-1237-4076-909C-D82F01FEE16B}" srcOrd="2" destOrd="0" parTransId="{1A7C9B41-8326-4FCF-BCB8-7CBE3FCD6B89}" sibTransId="{DD7E5F01-A403-40BC-A736-2088907E4465}"/>
    <dgm:cxn modelId="{A79CA27B-610E-479C-BB53-60247E0587D0}" type="presOf" srcId="{20CA295C-E135-4078-99A9-A99CE416D318}" destId="{E8D16FD0-2009-4A9B-BBF6-44698EC4D292}" srcOrd="0" destOrd="0" presId="urn:microsoft.com/office/officeart/2005/8/layout/chevron1"/>
    <dgm:cxn modelId="{296551C1-F052-4EBE-A55E-806E5D98C92E}" srcId="{20CA295C-E135-4078-99A9-A99CE416D318}" destId="{89DD09E4-AFCF-4499-81AD-52314704E90F}" srcOrd="1" destOrd="0" parTransId="{5F11FB42-D504-4BF3-AA0E-6BA6B0BC088F}" sibTransId="{8DD077D0-5266-4D07-8F4E-9D30B19F9442}"/>
    <dgm:cxn modelId="{F0B38239-6602-4BF0-A41D-48FBF76B78F5}" type="presOf" srcId="{89DD09E4-AFCF-4499-81AD-52314704E90F}" destId="{0A577D70-273D-4B22-88D2-8AFE926254A1}" srcOrd="0" destOrd="0" presId="urn:microsoft.com/office/officeart/2005/8/layout/chevron1"/>
    <dgm:cxn modelId="{93564769-E1F2-441B-B7FA-0A77CE2FA804}" type="presParOf" srcId="{E8D16FD0-2009-4A9B-BBF6-44698EC4D292}" destId="{7D2CBC76-78D8-4A90-BB07-C6D389200814}" srcOrd="0" destOrd="0" presId="urn:microsoft.com/office/officeart/2005/8/layout/chevron1"/>
    <dgm:cxn modelId="{5C2CE76B-0EA3-46E0-BF99-92B8AA97F884}" type="presParOf" srcId="{E8D16FD0-2009-4A9B-BBF6-44698EC4D292}" destId="{36D5D1BB-E6A3-420E-BF29-0509B1705524}" srcOrd="1" destOrd="0" presId="urn:microsoft.com/office/officeart/2005/8/layout/chevron1"/>
    <dgm:cxn modelId="{422DFEB3-12D1-48F3-BFF3-25B09ADBE51F}" type="presParOf" srcId="{E8D16FD0-2009-4A9B-BBF6-44698EC4D292}" destId="{0A577D70-273D-4B22-88D2-8AFE926254A1}" srcOrd="2" destOrd="0" presId="urn:microsoft.com/office/officeart/2005/8/layout/chevron1"/>
    <dgm:cxn modelId="{1E04162F-DBFB-403F-B20D-A27DF0182448}" type="presParOf" srcId="{E8D16FD0-2009-4A9B-BBF6-44698EC4D292}" destId="{3600EBD0-E812-49E2-BB75-4C1B2FDD0192}" srcOrd="3" destOrd="0" presId="urn:microsoft.com/office/officeart/2005/8/layout/chevron1"/>
    <dgm:cxn modelId="{D0476358-2A6C-4A67-B260-9A94E44C67C9}" type="presParOf" srcId="{E8D16FD0-2009-4A9B-BBF6-44698EC4D292}" destId="{BCEC57AF-AE47-4E79-B5BC-4EB67FCFD4DF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6BCB3F-61DE-45A3-B964-768EE1E7B50A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059DAAC-7B70-4B1F-B188-8CDD31585FD1}">
      <dgm:prSet phldrT="[文本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altLang="zh-CN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AI</a:t>
          </a:r>
          <a:endParaRPr lang="zh-CN" altLang="en-US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72F9B73-1A18-4614-9CD4-B8F1D7837F8C}" type="parTrans" cxnId="{840B637E-7330-498C-B57F-3D67280B8FD6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F43BD53-04CF-4E21-B5A5-3D6955896171}" type="sibTrans" cxnId="{840B637E-7330-498C-B57F-3D67280B8FD6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932FD4-F2C5-4C53-A152-E7C277E78FFD}">
      <dgm:prSet phldrT="[文本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altLang="zh-CN" dirty="0">
              <a:latin typeface="Arial" panose="020B0604020202020204" pitchFamily="34" charset="0"/>
              <a:cs typeface="Arial" panose="020B0604020202020204" pitchFamily="34" charset="0"/>
            </a:rPr>
            <a:t>ML</a:t>
          </a:r>
          <a:endParaRPr lang="zh-CN" alt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3E1CC8-858B-4540-8CF6-80DECA5EB20F}" type="parTrans" cxnId="{B6342401-E7B1-42CB-8D80-7B50A31961C6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AB4BAA-6558-4F09-98A1-F854C01B2E94}" type="sibTrans" cxnId="{B6342401-E7B1-42CB-8D80-7B50A31961C6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3297879-0317-4A43-B80E-E437A2F703C2}">
      <dgm:prSet phldrT="[文本]"/>
      <dgm:spPr>
        <a:solidFill>
          <a:schemeClr val="tx1"/>
        </a:solidFill>
      </dgm:spPr>
      <dgm:t>
        <a:bodyPr/>
        <a:lstStyle/>
        <a:p>
          <a:r>
            <a:rPr lang="en-US" altLang="zh-CN" dirty="0">
              <a:latin typeface="Arial" panose="020B0604020202020204" pitchFamily="34" charset="0"/>
              <a:cs typeface="Arial" panose="020B0604020202020204" pitchFamily="34" charset="0"/>
            </a:rPr>
            <a:t>DL</a:t>
          </a:r>
          <a:endParaRPr lang="zh-CN" alt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742E42-76C4-4BC7-A09F-C0DBB5790DD7}" type="parTrans" cxnId="{62C64840-CB07-44C5-A6BD-03FEC78AD373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AD300C1-ADB3-4D11-85DE-51A35EC8D726}" type="sibTrans" cxnId="{62C64840-CB07-44C5-A6BD-03FEC78AD373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9505389-417F-4A21-BD91-3ABBD11123C0}" type="pres">
      <dgm:prSet presAssocID="{D76BCB3F-61DE-45A3-B964-768EE1E7B50A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276F206-A4E4-42C6-9745-62DE78FC4579}" type="pres">
      <dgm:prSet presAssocID="{D76BCB3F-61DE-45A3-B964-768EE1E7B50A}" presName="comp1" presStyleCnt="0"/>
      <dgm:spPr/>
    </dgm:pt>
    <dgm:pt modelId="{8F7A8AF5-6360-4B8B-BC95-57D53A92F378}" type="pres">
      <dgm:prSet presAssocID="{D76BCB3F-61DE-45A3-B964-768EE1E7B50A}" presName="circle1" presStyleLbl="node1" presStyleIdx="0" presStyleCnt="3"/>
      <dgm:spPr/>
      <dgm:t>
        <a:bodyPr/>
        <a:lstStyle/>
        <a:p>
          <a:endParaRPr lang="zh-CN" altLang="en-US"/>
        </a:p>
      </dgm:t>
    </dgm:pt>
    <dgm:pt modelId="{AB80F6A2-BA00-4D06-852D-554E6AC1EA52}" type="pres">
      <dgm:prSet presAssocID="{D76BCB3F-61DE-45A3-B964-768EE1E7B50A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B4833D-9E69-49AB-B8E4-A4459A1161E2}" type="pres">
      <dgm:prSet presAssocID="{D76BCB3F-61DE-45A3-B964-768EE1E7B50A}" presName="comp2" presStyleCnt="0"/>
      <dgm:spPr/>
    </dgm:pt>
    <dgm:pt modelId="{D096C344-6C5F-44CE-9D97-142B882F22A0}" type="pres">
      <dgm:prSet presAssocID="{D76BCB3F-61DE-45A3-B964-768EE1E7B50A}" presName="circle2" presStyleLbl="node1" presStyleIdx="1" presStyleCnt="3"/>
      <dgm:spPr/>
      <dgm:t>
        <a:bodyPr/>
        <a:lstStyle/>
        <a:p>
          <a:endParaRPr lang="zh-CN" altLang="en-US"/>
        </a:p>
      </dgm:t>
    </dgm:pt>
    <dgm:pt modelId="{1264EA8B-775E-4262-AAA0-7893FC7C8AEF}" type="pres">
      <dgm:prSet presAssocID="{D76BCB3F-61DE-45A3-B964-768EE1E7B50A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587D6B-C79E-47D1-AE36-D74922BC2DFE}" type="pres">
      <dgm:prSet presAssocID="{D76BCB3F-61DE-45A3-B964-768EE1E7B50A}" presName="comp3" presStyleCnt="0"/>
      <dgm:spPr/>
    </dgm:pt>
    <dgm:pt modelId="{A834E8B0-BC3D-4CFE-9050-69CCFEEEE16D}" type="pres">
      <dgm:prSet presAssocID="{D76BCB3F-61DE-45A3-B964-768EE1E7B50A}" presName="circle3" presStyleLbl="node1" presStyleIdx="2" presStyleCnt="3"/>
      <dgm:spPr/>
      <dgm:t>
        <a:bodyPr/>
        <a:lstStyle/>
        <a:p>
          <a:endParaRPr lang="zh-CN" altLang="en-US"/>
        </a:p>
      </dgm:t>
    </dgm:pt>
    <dgm:pt modelId="{12B75797-780F-4DC3-B6DB-A88CDCB9FFAC}" type="pres">
      <dgm:prSet presAssocID="{D76BCB3F-61DE-45A3-B964-768EE1E7B50A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4061003-15E9-4B39-9152-0FCFED26236B}" type="presOf" srcId="{73297879-0317-4A43-B80E-E437A2F703C2}" destId="{A834E8B0-BC3D-4CFE-9050-69CCFEEEE16D}" srcOrd="0" destOrd="0" presId="urn:microsoft.com/office/officeart/2005/8/layout/venn2"/>
    <dgm:cxn modelId="{E6187B95-7407-4F7C-8304-B66D22423220}" type="presOf" srcId="{D76BCB3F-61DE-45A3-B964-768EE1E7B50A}" destId="{69505389-417F-4A21-BD91-3ABBD11123C0}" srcOrd="0" destOrd="0" presId="urn:microsoft.com/office/officeart/2005/8/layout/venn2"/>
    <dgm:cxn modelId="{62C64840-CB07-44C5-A6BD-03FEC78AD373}" srcId="{D76BCB3F-61DE-45A3-B964-768EE1E7B50A}" destId="{73297879-0317-4A43-B80E-E437A2F703C2}" srcOrd="2" destOrd="0" parTransId="{C4742E42-76C4-4BC7-A09F-C0DBB5790DD7}" sibTransId="{FAD300C1-ADB3-4D11-85DE-51A35EC8D726}"/>
    <dgm:cxn modelId="{B6342401-E7B1-42CB-8D80-7B50A31961C6}" srcId="{D76BCB3F-61DE-45A3-B964-768EE1E7B50A}" destId="{D7932FD4-F2C5-4C53-A152-E7C277E78FFD}" srcOrd="1" destOrd="0" parTransId="{3C3E1CC8-858B-4540-8CF6-80DECA5EB20F}" sibTransId="{6EAB4BAA-6558-4F09-98A1-F854C01B2E94}"/>
    <dgm:cxn modelId="{8F0E4E41-F70E-44CD-B69F-1CA374008D07}" type="presOf" srcId="{5059DAAC-7B70-4B1F-B188-8CDD31585FD1}" destId="{8F7A8AF5-6360-4B8B-BC95-57D53A92F378}" srcOrd="0" destOrd="0" presId="urn:microsoft.com/office/officeart/2005/8/layout/venn2"/>
    <dgm:cxn modelId="{5283C3F8-9209-45B6-852D-2D29BC5B5EF5}" type="presOf" srcId="{73297879-0317-4A43-B80E-E437A2F703C2}" destId="{12B75797-780F-4DC3-B6DB-A88CDCB9FFAC}" srcOrd="1" destOrd="0" presId="urn:microsoft.com/office/officeart/2005/8/layout/venn2"/>
    <dgm:cxn modelId="{FDADFAB7-87F2-464C-B3E5-3AAA29971B23}" type="presOf" srcId="{5059DAAC-7B70-4B1F-B188-8CDD31585FD1}" destId="{AB80F6A2-BA00-4D06-852D-554E6AC1EA52}" srcOrd="1" destOrd="0" presId="urn:microsoft.com/office/officeart/2005/8/layout/venn2"/>
    <dgm:cxn modelId="{69E98015-A361-4C3F-BF7A-9F886E6D926B}" type="presOf" srcId="{D7932FD4-F2C5-4C53-A152-E7C277E78FFD}" destId="{1264EA8B-775E-4262-AAA0-7893FC7C8AEF}" srcOrd="1" destOrd="0" presId="urn:microsoft.com/office/officeart/2005/8/layout/venn2"/>
    <dgm:cxn modelId="{54E06E9C-F36D-4598-BCC2-B4D1406F21B0}" type="presOf" srcId="{D7932FD4-F2C5-4C53-A152-E7C277E78FFD}" destId="{D096C344-6C5F-44CE-9D97-142B882F22A0}" srcOrd="0" destOrd="0" presId="urn:microsoft.com/office/officeart/2005/8/layout/venn2"/>
    <dgm:cxn modelId="{840B637E-7330-498C-B57F-3D67280B8FD6}" srcId="{D76BCB3F-61DE-45A3-B964-768EE1E7B50A}" destId="{5059DAAC-7B70-4B1F-B188-8CDD31585FD1}" srcOrd="0" destOrd="0" parTransId="{572F9B73-1A18-4614-9CD4-B8F1D7837F8C}" sibTransId="{DF43BD53-04CF-4E21-B5A5-3D6955896171}"/>
    <dgm:cxn modelId="{4CE599EC-ED8D-4635-84B7-001B15C88EDF}" type="presParOf" srcId="{69505389-417F-4A21-BD91-3ABBD11123C0}" destId="{D276F206-A4E4-42C6-9745-62DE78FC4579}" srcOrd="0" destOrd="0" presId="urn:microsoft.com/office/officeart/2005/8/layout/venn2"/>
    <dgm:cxn modelId="{8B24B789-02E4-450C-8C77-10B540F1E55B}" type="presParOf" srcId="{D276F206-A4E4-42C6-9745-62DE78FC4579}" destId="{8F7A8AF5-6360-4B8B-BC95-57D53A92F378}" srcOrd="0" destOrd="0" presId="urn:microsoft.com/office/officeart/2005/8/layout/venn2"/>
    <dgm:cxn modelId="{8FE9A427-346B-41B1-8FA5-BBB14ADB7A5C}" type="presParOf" srcId="{D276F206-A4E4-42C6-9745-62DE78FC4579}" destId="{AB80F6A2-BA00-4D06-852D-554E6AC1EA52}" srcOrd="1" destOrd="0" presId="urn:microsoft.com/office/officeart/2005/8/layout/venn2"/>
    <dgm:cxn modelId="{88EA5BB1-873B-4C05-9CC4-632AB074451A}" type="presParOf" srcId="{69505389-417F-4A21-BD91-3ABBD11123C0}" destId="{11B4833D-9E69-49AB-B8E4-A4459A1161E2}" srcOrd="1" destOrd="0" presId="urn:microsoft.com/office/officeart/2005/8/layout/venn2"/>
    <dgm:cxn modelId="{4FD81684-39E4-4ED2-9348-A33C39F0A083}" type="presParOf" srcId="{11B4833D-9E69-49AB-B8E4-A4459A1161E2}" destId="{D096C344-6C5F-44CE-9D97-142B882F22A0}" srcOrd="0" destOrd="0" presId="urn:microsoft.com/office/officeart/2005/8/layout/venn2"/>
    <dgm:cxn modelId="{38DD261E-6E4C-4153-A8CA-4E0569AA01DA}" type="presParOf" srcId="{11B4833D-9E69-49AB-B8E4-A4459A1161E2}" destId="{1264EA8B-775E-4262-AAA0-7893FC7C8AEF}" srcOrd="1" destOrd="0" presId="urn:microsoft.com/office/officeart/2005/8/layout/venn2"/>
    <dgm:cxn modelId="{26C68BCB-F530-4A14-8AE6-C6F49B1C4E92}" type="presParOf" srcId="{69505389-417F-4A21-BD91-3ABBD11123C0}" destId="{27587D6B-C79E-47D1-AE36-D74922BC2DFE}" srcOrd="2" destOrd="0" presId="urn:microsoft.com/office/officeart/2005/8/layout/venn2"/>
    <dgm:cxn modelId="{CF2B66DB-0A3E-4E86-86B5-7DBD996A71D2}" type="presParOf" srcId="{27587D6B-C79E-47D1-AE36-D74922BC2DFE}" destId="{A834E8B0-BC3D-4CFE-9050-69CCFEEEE16D}" srcOrd="0" destOrd="0" presId="urn:microsoft.com/office/officeart/2005/8/layout/venn2"/>
    <dgm:cxn modelId="{E0F1CF77-1E22-4B85-B016-9A86D8CD1858}" type="presParOf" srcId="{27587D6B-C79E-47D1-AE36-D74922BC2DFE}" destId="{12B75797-780F-4DC3-B6DB-A88CDCB9FFAC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CBC76-78D8-4A90-BB07-C6D389200814}">
      <dsp:nvSpPr>
        <dsp:cNvPr id="0" name=""/>
        <dsp:cNvSpPr/>
      </dsp:nvSpPr>
      <dsp:spPr>
        <a:xfrm>
          <a:off x="4762" y="1902976"/>
          <a:ext cx="5802312" cy="2320924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033" tIns="86678" rIns="86678" bIns="86678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500" kern="1200" dirty="0" err="1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6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65224" y="1902976"/>
        <a:ext cx="3481388" cy="2320924"/>
      </dsp:txXfrm>
    </dsp:sp>
    <dsp:sp modelId="{0A577D70-273D-4B22-88D2-8AFE926254A1}">
      <dsp:nvSpPr>
        <dsp:cNvPr id="0" name=""/>
        <dsp:cNvSpPr/>
      </dsp:nvSpPr>
      <dsp:spPr>
        <a:xfrm>
          <a:off x="5226843" y="1902976"/>
          <a:ext cx="5802312" cy="2320924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021" tIns="56007" rIns="56007" bIns="56007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eMBB,XR,AI</a:t>
          </a:r>
          <a:endParaRPr lang="en-US" altLang="zh-CN" sz="42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200" kern="12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AI </a:t>
          </a:r>
          <a:r>
            <a:rPr lang="en-US" altLang="zh-CN" sz="2800" kern="12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by 5G</a:t>
          </a:r>
          <a:endParaRPr lang="zh-CN" altLang="en-US" sz="2800" kern="12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387305" y="1902976"/>
        <a:ext cx="3481388" cy="2320924"/>
      </dsp:txXfrm>
    </dsp:sp>
    <dsp:sp modelId="{BCEC57AF-AE47-4E79-B5BC-4EB67FCFD4DF}">
      <dsp:nvSpPr>
        <dsp:cNvPr id="0" name=""/>
        <dsp:cNvSpPr/>
      </dsp:nvSpPr>
      <dsp:spPr>
        <a:xfrm>
          <a:off x="10448925" y="1902976"/>
          <a:ext cx="5802312" cy="2320924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033" tIns="86678" rIns="86678" bIns="86678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500" kern="1200" dirty="0">
              <a:latin typeface="Arial" panose="020B0604020202020204" pitchFamily="34" charset="0"/>
              <a:cs typeface="Arial" panose="020B0604020202020204" pitchFamily="34" charset="0"/>
            </a:rPr>
            <a:t>XR,AI</a:t>
          </a:r>
          <a:endParaRPr lang="zh-CN" altLang="en-US" sz="6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609387" y="1902976"/>
        <a:ext cx="3481388" cy="23209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7A8AF5-6360-4B8B-BC95-57D53A92F378}">
      <dsp:nvSpPr>
        <dsp:cNvPr id="0" name=""/>
        <dsp:cNvSpPr/>
      </dsp:nvSpPr>
      <dsp:spPr>
        <a:xfrm>
          <a:off x="479988" y="0"/>
          <a:ext cx="5912961" cy="5912961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AI</a:t>
          </a:r>
          <a:endParaRPr lang="zh-CN" altLang="en-US" sz="30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03179" y="295648"/>
        <a:ext cx="2066579" cy="886944"/>
      </dsp:txXfrm>
    </dsp:sp>
    <dsp:sp modelId="{D096C344-6C5F-44CE-9D97-142B882F22A0}">
      <dsp:nvSpPr>
        <dsp:cNvPr id="0" name=""/>
        <dsp:cNvSpPr/>
      </dsp:nvSpPr>
      <dsp:spPr>
        <a:xfrm>
          <a:off x="1219109" y="1478240"/>
          <a:ext cx="4434720" cy="4434720"/>
        </a:xfrm>
        <a:prstGeom prst="ellipse">
          <a:avLst/>
        </a:prstGeom>
        <a:solidFill>
          <a:schemeClr val="tx1">
            <a:lumMod val="65000"/>
            <a:lumOff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>
              <a:latin typeface="Arial" panose="020B0604020202020204" pitchFamily="34" charset="0"/>
              <a:cs typeface="Arial" panose="020B0604020202020204" pitchFamily="34" charset="0"/>
            </a:rPr>
            <a:t>ML</a:t>
          </a:r>
          <a:endParaRPr lang="zh-CN" altLang="en-US" sz="3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03179" y="1755410"/>
        <a:ext cx="2066579" cy="831510"/>
      </dsp:txXfrm>
    </dsp:sp>
    <dsp:sp modelId="{A834E8B0-BC3D-4CFE-9050-69CCFEEEE16D}">
      <dsp:nvSpPr>
        <dsp:cNvPr id="0" name=""/>
        <dsp:cNvSpPr/>
      </dsp:nvSpPr>
      <dsp:spPr>
        <a:xfrm>
          <a:off x="1958229" y="2956480"/>
          <a:ext cx="2956480" cy="2956480"/>
        </a:xfrm>
        <a:prstGeom prst="ellips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>
              <a:latin typeface="Arial" panose="020B0604020202020204" pitchFamily="34" charset="0"/>
              <a:cs typeface="Arial" panose="020B0604020202020204" pitchFamily="34" charset="0"/>
            </a:rPr>
            <a:t>DL</a:t>
          </a:r>
          <a:endParaRPr lang="zh-CN" altLang="en-US" sz="3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91195" y="3695600"/>
        <a:ext cx="2090547" cy="1478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9639081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DnCNN</a:t>
            </a:r>
            <a:r>
              <a:rPr lang="en-US" altLang="zh-CN" dirty="0"/>
              <a:t>: de-noise convolutional</a:t>
            </a:r>
            <a:r>
              <a:rPr lang="zh-CN" altLang="en-US" dirty="0"/>
              <a:t> </a:t>
            </a:r>
            <a:r>
              <a:rPr lang="en-US" altLang="zh-CN" dirty="0"/>
              <a:t>neural</a:t>
            </a:r>
            <a:r>
              <a:rPr lang="en-US" altLang="zh-CN" baseline="0" dirty="0"/>
              <a:t> network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9780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2021/6/5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2021/6/5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2211151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684834"/>
            <a:ext cx="22841774" cy="9939543"/>
          </a:xfrm>
          <a:prstGeom prst="rect">
            <a:avLst/>
          </a:prstGeo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Ø"/>
              <a:defRPr/>
            </a:lvl3pPr>
            <a:lvl4pPr marL="2540000" indent="-635000">
              <a:buSzPct val="75000"/>
              <a:buFont typeface="Wingdings" panose="05000000000000000000" pitchFamily="2" charset="2"/>
              <a:buChar char="ü"/>
              <a:defRPr/>
            </a:lvl4pPr>
            <a:lvl5pPr marL="3175000" indent="-635000">
              <a:buSzPct val="75000"/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3878784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 单击这里加入汇报标题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2879387"/>
            <a:ext cx="10111452" cy="9744413"/>
          </a:xfr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Ø"/>
              <a:defRPr/>
            </a:lvl3pPr>
            <a:lvl4pPr marL="2540000" indent="-635000">
              <a:buSzPct val="75000"/>
              <a:buFont typeface="Wingdings" panose="05000000000000000000" pitchFamily="2" charset="2"/>
              <a:buChar char="ü"/>
              <a:defRPr/>
            </a:lvl4pPr>
            <a:lvl5pPr marL="3175000" indent="-635000">
              <a:buSzPct val="75000"/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 hasCustomPrompt="1"/>
          </p:nvPr>
        </p:nvSpPr>
        <p:spPr>
          <a:xfrm>
            <a:off x="13163550" y="2879387"/>
            <a:ext cx="10454729" cy="9744413"/>
          </a:xfr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Ø"/>
              <a:defRPr/>
            </a:lvl3pPr>
            <a:lvl4pPr marL="2540000" indent="-635000">
              <a:buSzPct val="75000"/>
              <a:buFont typeface="Wingdings" panose="05000000000000000000" pitchFamily="2" charset="2"/>
              <a:buChar char="ü"/>
              <a:defRPr/>
            </a:lvl4pPr>
            <a:lvl5pPr marL="3175000" indent="-635000">
              <a:buSzPct val="75000"/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645017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61" r:id="rId4"/>
    <p:sldLayoutId id="2147483664" r:id="rId5"/>
    <p:sldLayoutId id="2147483660" r:id="rId6"/>
    <p:sldLayoutId id="2147483695" r:id="rId7"/>
    <p:sldLayoutId id="2147483696" r:id="rId8"/>
    <p:sldLayoutId id="2147483697" r:id="rId9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80.png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22109" y="6410627"/>
            <a:ext cx="20288465" cy="3318932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rgbClr val="0B945F"/>
                </a:solidFill>
              </a:rPr>
              <a:t>Motivation </a:t>
            </a:r>
            <a:r>
              <a:rPr lang="en-US" altLang="zh-CN" dirty="0">
                <a:solidFill>
                  <a:srgbClr val="0B945F"/>
                </a:solidFill>
              </a:rPr>
              <a:t>of introduction of AIML in physical layer</a:t>
            </a:r>
            <a:endParaRPr kumimoji="1" lang="zh-CN" altLang="en-US" dirty="0"/>
          </a:p>
        </p:txBody>
      </p:sp>
      <p:sp>
        <p:nvSpPr>
          <p:cNvPr id="3" name="标题 4"/>
          <p:cNvSpPr txBox="1">
            <a:spLocks/>
          </p:cNvSpPr>
          <p:nvPr/>
        </p:nvSpPr>
        <p:spPr>
          <a:xfrm>
            <a:off x="758284" y="319155"/>
            <a:ext cx="23016116" cy="2014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charset="-122"/>
                <a:ea typeface="OPPOSans B" charset="-122"/>
                <a:cs typeface="OPPOSans B" charset="-122"/>
                <a:sym typeface="OPPOSans B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9pPr>
          </a:lstStyle>
          <a:p>
            <a:pPr hangingPunct="1"/>
            <a:r>
              <a:rPr lang="en-GB" sz="3600" dirty="0"/>
              <a:t>3GPP TSG RAN </a:t>
            </a:r>
            <a:r>
              <a:rPr lang="en-GB" sz="3600" dirty="0" smtClean="0"/>
              <a:t>Rel18 workshop</a:t>
            </a:r>
            <a:r>
              <a:rPr lang="en-GB" sz="3600" dirty="0"/>
              <a:t>		</a:t>
            </a:r>
            <a:r>
              <a:rPr lang="en-GB" sz="3600" dirty="0" smtClean="0"/>
              <a:t>												</a:t>
            </a:r>
            <a:r>
              <a:rPr lang="en-US" sz="3600" smtClean="0"/>
              <a:t>RWS</a:t>
            </a:r>
            <a:r>
              <a:rPr lang="en-US" altLang="zh-CN" sz="3600" smtClean="0"/>
              <a:t>-210051</a:t>
            </a:r>
            <a:endParaRPr lang="en-US" altLang="zh-CN" sz="3600" dirty="0" smtClean="0"/>
          </a:p>
          <a:p>
            <a:pPr hangingPunct="1"/>
            <a:r>
              <a:rPr kumimoji="1" lang="en-US" altLang="zh-CN" sz="3600" dirty="0"/>
              <a:t>Electronic Meeting, </a:t>
            </a:r>
            <a:r>
              <a:rPr kumimoji="1" lang="en-US" altLang="zh-CN" sz="3600" dirty="0" smtClean="0"/>
              <a:t>June</a:t>
            </a:r>
            <a:r>
              <a:rPr kumimoji="1" lang="en-US" altLang="zh-CN" sz="3600" dirty="0" smtClean="0"/>
              <a:t>, 2021</a:t>
            </a:r>
            <a:endParaRPr kumimoji="1" lang="zh-CN" altLang="en-US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5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</p:spPr>
        <p:txBody>
          <a:bodyPr/>
          <a:lstStyle/>
          <a:p>
            <a:r>
              <a:rPr lang="en-US" altLang="zh-CN" dirty="0"/>
              <a:t>CSI compression</a:t>
            </a:r>
            <a:endParaRPr lang="zh-CN" altLang="en-US" dirty="0"/>
          </a:p>
        </p:txBody>
      </p:sp>
      <p:sp>
        <p:nvSpPr>
          <p:cNvPr id="34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2818191" y="12877310"/>
            <a:ext cx="10271642" cy="48961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6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776287" y="2879386"/>
            <a:ext cx="10286159" cy="474637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The basic idea:</a:t>
            </a:r>
          </a:p>
          <a:p>
            <a:pPr lvl="1"/>
            <a:r>
              <a:rPr lang="en-US" altLang="zh-CN" dirty="0"/>
              <a:t>The measured raw CSI is compressed by a DML algorithm</a:t>
            </a:r>
          </a:p>
          <a:p>
            <a:r>
              <a:rPr lang="en-US" altLang="zh-CN" dirty="0"/>
              <a:t>The benefit:</a:t>
            </a:r>
          </a:p>
          <a:p>
            <a:pPr lvl="1"/>
            <a:r>
              <a:rPr lang="en-US" altLang="zh-CN" dirty="0"/>
              <a:t>More precise channel status information can be transferred in order to improve MIMO performance</a:t>
            </a:r>
            <a:endParaRPr lang="zh-CN" altLang="en-US" dirty="0"/>
          </a:p>
        </p:txBody>
      </p:sp>
      <p:sp>
        <p:nvSpPr>
          <p:cNvPr id="37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12708307" y="3747400"/>
            <a:ext cx="10117187" cy="1204161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AI based CSI vs 3GPP CSI code book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398493" y="7867223"/>
            <a:ext cx="8802118" cy="4768623"/>
            <a:chOff x="1398493" y="6211441"/>
            <a:chExt cx="8802118" cy="4768623"/>
          </a:xfrm>
        </p:grpSpPr>
        <p:sp>
          <p:nvSpPr>
            <p:cNvPr id="39" name="圆角矩形 38"/>
            <p:cNvSpPr/>
            <p:nvPr/>
          </p:nvSpPr>
          <p:spPr>
            <a:xfrm>
              <a:off x="1398493" y="6305990"/>
              <a:ext cx="3263154" cy="84784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96413" y="6247729"/>
              <a:ext cx="2467313" cy="964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Measured raw CSI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1398493" y="7908090"/>
              <a:ext cx="3263154" cy="847845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796413" y="8065273"/>
              <a:ext cx="2467313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DML F(x)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1398493" y="9450707"/>
              <a:ext cx="3263154" cy="84784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96413" y="9437447"/>
              <a:ext cx="2467313" cy="964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Compressed CSI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6937457" y="6269702"/>
              <a:ext cx="3263154" cy="84784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335377" y="6211441"/>
              <a:ext cx="2467313" cy="964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Measured raw CSI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6937457" y="7871802"/>
              <a:ext cx="3263154" cy="847845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335377" y="8028985"/>
              <a:ext cx="2467313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DML F</a:t>
              </a:r>
              <a:r>
                <a:rPr lang="en-US" altLang="zh-CN" sz="2800" b="0" baseline="30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(x)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6937457" y="9414419"/>
              <a:ext cx="3263154" cy="84784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335377" y="9401159"/>
              <a:ext cx="2467313" cy="964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Compressed CSI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cxnSp>
          <p:nvCxnSpPr>
            <p:cNvPr id="54" name="直接连接符 53"/>
            <p:cNvCxnSpPr>
              <a:endCxn id="41" idx="0"/>
            </p:cNvCxnSpPr>
            <p:nvPr/>
          </p:nvCxnSpPr>
          <p:spPr>
            <a:xfrm>
              <a:off x="3030070" y="7117547"/>
              <a:ext cx="0" cy="79054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7" name="直接连接符 56"/>
            <p:cNvCxnSpPr>
              <a:endCxn id="44" idx="0"/>
            </p:cNvCxnSpPr>
            <p:nvPr/>
          </p:nvCxnSpPr>
          <p:spPr>
            <a:xfrm>
              <a:off x="3030070" y="8755935"/>
              <a:ext cx="0" cy="68151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8" name="直接连接符 57"/>
            <p:cNvCxnSpPr>
              <a:endCxn id="49" idx="0"/>
            </p:cNvCxnSpPr>
            <p:nvPr/>
          </p:nvCxnSpPr>
          <p:spPr>
            <a:xfrm>
              <a:off x="8569033" y="7117547"/>
              <a:ext cx="1" cy="75425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9" name="直接连接符 58"/>
            <p:cNvCxnSpPr>
              <a:stCxn id="49" idx="2"/>
              <a:endCxn id="52" idx="0"/>
            </p:cNvCxnSpPr>
            <p:nvPr/>
          </p:nvCxnSpPr>
          <p:spPr>
            <a:xfrm>
              <a:off x="8569034" y="8719647"/>
              <a:ext cx="0" cy="68151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grpSp>
          <p:nvGrpSpPr>
            <p:cNvPr id="60" name="组合 59"/>
            <p:cNvGrpSpPr/>
            <p:nvPr/>
          </p:nvGrpSpPr>
          <p:grpSpPr>
            <a:xfrm>
              <a:off x="3030070" y="10262264"/>
              <a:ext cx="5538966" cy="717800"/>
              <a:chOff x="3030070" y="10262264"/>
              <a:chExt cx="5538966" cy="717800"/>
            </a:xfrm>
          </p:grpSpPr>
          <p:cxnSp>
            <p:nvCxnSpPr>
              <p:cNvPr id="61" name="直接连接符 60"/>
              <p:cNvCxnSpPr/>
              <p:nvPr/>
            </p:nvCxnSpPr>
            <p:spPr>
              <a:xfrm>
                <a:off x="3030070" y="10262264"/>
                <a:ext cx="0" cy="71780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8569032" y="10262694"/>
                <a:ext cx="4" cy="69434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3030070" y="10980064"/>
                <a:ext cx="5538965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67FCA2FA-B0EB-4AF4-8FF5-B2A3D0B70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7392" y="4669648"/>
            <a:ext cx="11377332" cy="772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07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Receiver with noise-compression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>
          <a:xfrm>
            <a:off x="776288" y="2879387"/>
            <a:ext cx="10111452" cy="3628989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Basic idea: </a:t>
            </a:r>
          </a:p>
          <a:p>
            <a:pPr lvl="1"/>
            <a:r>
              <a:rPr lang="en-US" altLang="zh-CN" dirty="0" err="1"/>
              <a:t>DnCNN</a:t>
            </a:r>
            <a:r>
              <a:rPr lang="en-US" altLang="zh-CN" dirty="0"/>
              <a:t> helps to remove some noise for pilot and data</a:t>
            </a:r>
          </a:p>
          <a:p>
            <a:r>
              <a:rPr lang="en-US" altLang="zh-CN" dirty="0"/>
              <a:t>Benefit: to improve the SNR and BER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9E4F895-4D38-4F82-953F-12C6AEFB01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408" y="6801185"/>
            <a:ext cx="6263651" cy="241116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1B7A035-7495-4EC6-83E9-77B99E51BC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0241" y="10173332"/>
            <a:ext cx="8345196" cy="2467599"/>
          </a:xfrm>
          <a:prstGeom prst="rect">
            <a:avLst/>
          </a:prstGeom>
        </p:spPr>
      </p:pic>
      <p:sp>
        <p:nvSpPr>
          <p:cNvPr id="10" name="下箭头 9"/>
          <p:cNvSpPr/>
          <p:nvPr/>
        </p:nvSpPr>
        <p:spPr>
          <a:xfrm>
            <a:off x="5611906" y="9592233"/>
            <a:ext cx="484094" cy="670744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表格 12">
                <a:extLst>
                  <a:ext uri="{FF2B5EF4-FFF2-40B4-BE49-F238E27FC236}">
                    <a16:creationId xmlns:a16="http://schemas.microsoft.com/office/drawing/2014/main" id="{09452D29-2AD0-4787-A1AD-E42C5606D833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14381968" y="9369622"/>
              <a:ext cx="8285395" cy="2889716"/>
            </p:xfrm>
            <a:graphic>
              <a:graphicData uri="http://schemas.openxmlformats.org/drawingml/2006/table">
                <a:tbl>
                  <a:tblPr firstRow="1" bandRow="1">
                    <a:tableStyleId>{08FB837D-C827-4EFA-A057-4D05807E0F7C}</a:tableStyleId>
                  </a:tblPr>
                  <a:tblGrid>
                    <a:gridCol w="5286596">
                      <a:extLst>
                        <a:ext uri="{9D8B030D-6E8A-4147-A177-3AD203B41FA5}">
                          <a16:colId xmlns:a16="http://schemas.microsoft.com/office/drawing/2014/main" val="1633338339"/>
                        </a:ext>
                      </a:extLst>
                    </a:gridCol>
                    <a:gridCol w="2998799">
                      <a:extLst>
                        <a:ext uri="{9D8B030D-6E8A-4147-A177-3AD203B41FA5}">
                          <a16:colId xmlns:a16="http://schemas.microsoft.com/office/drawing/2014/main" val="3570357226"/>
                        </a:ext>
                      </a:extLst>
                    </a:gridCol>
                  </a:tblGrid>
                  <a:tr h="41704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Simulation assumption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value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338606047"/>
                      </a:ext>
                    </a:extLst>
                  </a:tr>
                  <a:tr h="41704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Number</a:t>
                          </a:r>
                          <a:r>
                            <a:rPr lang="en-US" altLang="zh-CN" sz="2000" b="0" baseline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 of </a:t>
                          </a:r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Tx antenna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zh-CN" sz="20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oMath>
                          </a14:m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415804221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Number of Rx antenna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zh-CN" sz="20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oMath>
                          </a14:m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3508773923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Subcarriers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oMath>
                          </a14:m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256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2926952149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Slots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oMath>
                          </a14:m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4238199909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SNR(dB)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10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110803975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表格 12">
                <a:extLst>
                  <a:ext uri="{FF2B5EF4-FFF2-40B4-BE49-F238E27FC236}">
                    <a16:creationId xmlns:a16="http://schemas.microsoft.com/office/drawing/2014/main" id="{09452D29-2AD0-4787-A1AD-E42C5606D83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1263432"/>
                  </p:ext>
                </p:extLst>
              </p:nvPr>
            </p:nvGraphicFramePr>
            <p:xfrm>
              <a:off x="14381968" y="9369622"/>
              <a:ext cx="8285395" cy="2889716"/>
            </p:xfrm>
            <a:graphic>
              <a:graphicData uri="http://schemas.openxmlformats.org/drawingml/2006/table">
                <a:tbl>
                  <a:tblPr firstRow="1" bandRow="1">
                    <a:tableStyleId>{08FB837D-C827-4EFA-A057-4D05807E0F7C}</a:tableStyleId>
                  </a:tblPr>
                  <a:tblGrid>
                    <a:gridCol w="5286596">
                      <a:extLst>
                        <a:ext uri="{9D8B030D-6E8A-4147-A177-3AD203B41FA5}">
                          <a16:colId xmlns:a16="http://schemas.microsoft.com/office/drawing/2014/main" val="1633338339"/>
                        </a:ext>
                      </a:extLst>
                    </a:gridCol>
                    <a:gridCol w="2998799">
                      <a:extLst>
                        <a:ext uri="{9D8B030D-6E8A-4147-A177-3AD203B41FA5}">
                          <a16:colId xmlns:a16="http://schemas.microsoft.com/office/drawing/2014/main" val="3570357226"/>
                        </a:ext>
                      </a:extLst>
                    </a:gridCol>
                  </a:tblGrid>
                  <a:tr h="41704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Simulation assumption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value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338606047"/>
                      </a:ext>
                    </a:extLst>
                  </a:tr>
                  <a:tr h="41704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T="36000" marB="36000" anchor="ctr">
                        <a:blipFill>
                          <a:blip r:embed="rId5"/>
                          <a:stretch>
                            <a:fillRect l="-115" t="-105882" r="-57028" b="-5088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415804221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T="36000" marB="36000" anchor="ctr">
                        <a:blipFill>
                          <a:blip r:embed="rId5"/>
                          <a:stretch>
                            <a:fillRect l="-115" t="-164706" r="-57028" b="-3070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3508773923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T="36000" marB="36000" anchor="ctr">
                        <a:blipFill>
                          <a:blip r:embed="rId5"/>
                          <a:stretch>
                            <a:fillRect l="-115" t="-267857" r="-57028" b="-210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256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2926952149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T="36000" marB="36000" anchor="ctr">
                        <a:blipFill>
                          <a:blip r:embed="rId5"/>
                          <a:stretch>
                            <a:fillRect l="-115" t="-363529" r="-57028" b="-108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4238199909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SNR(dB)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10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110803975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94556" y="3647707"/>
            <a:ext cx="4198793" cy="50080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81968" y="3647707"/>
            <a:ext cx="3895034" cy="503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64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Reception based on low dense pilot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id="{B44E561D-5A1F-48C0-B432-CB4DB881A241}"/>
              </a:ext>
            </a:extLst>
          </p:cNvPr>
          <p:cNvSpPr txBox="1">
            <a:spLocks/>
          </p:cNvSpPr>
          <p:nvPr/>
        </p:nvSpPr>
        <p:spPr>
          <a:xfrm>
            <a:off x="-2698387" y="8227972"/>
            <a:ext cx="10111452" cy="3628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Ø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n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hangingPunct="1"/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60FBD35-23DD-4EE0-9428-120DF93294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6287" y="2879388"/>
            <a:ext cx="11405484" cy="4036108"/>
          </a:xfrm>
        </p:spPr>
        <p:txBody>
          <a:bodyPr>
            <a:normAutofit fontScale="85000" lnSpcReduction="10000"/>
          </a:bodyPr>
          <a:lstStyle/>
          <a:p>
            <a:pPr hangingPunct="1"/>
            <a:r>
              <a:rPr lang="en-US" altLang="zh-CN" dirty="0"/>
              <a:t>Basic idea: </a:t>
            </a:r>
          </a:p>
          <a:p>
            <a:pPr lvl="1" hangingPunct="1"/>
            <a:r>
              <a:rPr lang="en-US" altLang="zh-CN" dirty="0"/>
              <a:t>NN based solution helps to get high BER performance with low dense pilot</a:t>
            </a:r>
          </a:p>
          <a:p>
            <a:pPr hangingPunct="1"/>
            <a:r>
              <a:rPr lang="en-US" altLang="zh-CN" dirty="0"/>
              <a:t>Benefit: pilot dense can be reduced</a:t>
            </a:r>
            <a:endParaRPr lang="zh-CN" altLang="en-US" dirty="0"/>
          </a:p>
          <a:p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表格 18">
                <a:extLst>
                  <a:ext uri="{FF2B5EF4-FFF2-40B4-BE49-F238E27FC236}">
                    <a16:creationId xmlns:a16="http://schemas.microsoft.com/office/drawing/2014/main" id="{C9B3A05F-65EF-4598-A119-1D706B2B8E0B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13828300" y="8920886"/>
              <a:ext cx="8808200" cy="3200400"/>
            </p:xfrm>
            <a:graphic>
              <a:graphicData uri="http://schemas.openxmlformats.org/drawingml/2006/table">
                <a:tbl>
                  <a:tblPr firstRow="1" bandRow="1">
                    <a:tableStyleId>{08FB837D-C827-4EFA-A057-4D05807E0F7C}</a:tableStyleId>
                  </a:tblPr>
                  <a:tblGrid>
                    <a:gridCol w="6780074">
                      <a:extLst>
                        <a:ext uri="{9D8B030D-6E8A-4147-A177-3AD203B41FA5}">
                          <a16:colId xmlns:a16="http://schemas.microsoft.com/office/drawing/2014/main" val="1633338339"/>
                        </a:ext>
                      </a:extLst>
                    </a:gridCol>
                    <a:gridCol w="2028126">
                      <a:extLst>
                        <a:ext uri="{9D8B030D-6E8A-4147-A177-3AD203B41FA5}">
                          <a16:colId xmlns:a16="http://schemas.microsoft.com/office/drawing/2014/main" val="3570357226"/>
                        </a:ext>
                      </a:extLst>
                    </a:gridCol>
                  </a:tblGrid>
                  <a:tr h="406603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Simulation assumption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value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85398023"/>
                      </a:ext>
                    </a:extLst>
                  </a:tr>
                  <a:tr h="406603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Number</a:t>
                          </a:r>
                          <a:r>
                            <a:rPr lang="en-US" altLang="zh-CN" sz="2400" b="0" baseline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 of </a:t>
                          </a:r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Tx antenna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zh-CN" sz="24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oMath>
                          </a14:m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5804221"/>
                      </a:ext>
                    </a:extLst>
                  </a:tr>
                  <a:tr h="40851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Number of Rx antenna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zh-CN" sz="24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oMath>
                          </a14:m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08773923"/>
                      </a:ext>
                    </a:extLst>
                  </a:tr>
                  <a:tr h="40851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Subcarriers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oMath>
                          </a14:m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256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26952149"/>
                      </a:ext>
                    </a:extLst>
                  </a:tr>
                  <a:tr h="40851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Slots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oMath>
                          </a14:m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38199909"/>
                      </a:ext>
                    </a:extLst>
                  </a:tr>
                  <a:tr h="40851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SNR(dB)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10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08039758"/>
                      </a:ext>
                    </a:extLst>
                  </a:tr>
                  <a:tr h="40851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Number of reference signals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oMath>
                          </a14:m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 or 8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6621277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表格 18">
                <a:extLst>
                  <a:ext uri="{FF2B5EF4-FFF2-40B4-BE49-F238E27FC236}">
                    <a16:creationId xmlns:a16="http://schemas.microsoft.com/office/drawing/2014/main" id="{C9B3A05F-65EF-4598-A119-1D706B2B8E0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6209114"/>
                  </p:ext>
                </p:extLst>
              </p:nvPr>
            </p:nvGraphicFramePr>
            <p:xfrm>
              <a:off x="13828300" y="8920886"/>
              <a:ext cx="8808200" cy="3200400"/>
            </p:xfrm>
            <a:graphic>
              <a:graphicData uri="http://schemas.openxmlformats.org/drawingml/2006/table">
                <a:tbl>
                  <a:tblPr firstRow="1" bandRow="1">
                    <a:tableStyleId>{08FB837D-C827-4EFA-A057-4D05807E0F7C}</a:tableStyleId>
                  </a:tblPr>
                  <a:tblGrid>
                    <a:gridCol w="6780074">
                      <a:extLst>
                        <a:ext uri="{9D8B030D-6E8A-4147-A177-3AD203B41FA5}">
                          <a16:colId xmlns:a16="http://schemas.microsoft.com/office/drawing/2014/main" val="1633338339"/>
                        </a:ext>
                      </a:extLst>
                    </a:gridCol>
                    <a:gridCol w="2028126">
                      <a:extLst>
                        <a:ext uri="{9D8B030D-6E8A-4147-A177-3AD203B41FA5}">
                          <a16:colId xmlns:a16="http://schemas.microsoft.com/office/drawing/2014/main" val="3570357226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Simulation assumption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value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8539802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90" t="-109333" r="-30189" b="-5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580422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90" t="-209333" r="-30189" b="-4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0877392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90" t="-305263" r="-30189" b="-3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256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2695214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90" t="-410667" r="-30189" b="-2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3819990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SNR(dB)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10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08039758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90" t="-610667" r="-30189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 or 8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6621277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28300" y="3156068"/>
            <a:ext cx="8808200" cy="52942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6581" y="6994106"/>
            <a:ext cx="8998476" cy="512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24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 enhanced Channel Estimation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A9879F-F200-4D35-88D4-A8A54EBE0C61}"/>
              </a:ext>
            </a:extLst>
          </p:cNvPr>
          <p:cNvSpPr txBox="1"/>
          <p:nvPr/>
        </p:nvSpPr>
        <p:spPr>
          <a:xfrm>
            <a:off x="776505" y="2241759"/>
            <a:ext cx="11792013" cy="26417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400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rPr>
              <a:t>The basic idea:</a:t>
            </a:r>
          </a:p>
          <a:p>
            <a:pPr marL="457200" lvl="1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b="0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rPr>
              <a:t>Traditional channel estimation module could be replaced (or partially replaced) by ML approaches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7220B58-7CE2-41E5-B934-3FF0C5F80543}"/>
              </a:ext>
            </a:extLst>
          </p:cNvPr>
          <p:cNvSpPr txBox="1"/>
          <p:nvPr/>
        </p:nvSpPr>
        <p:spPr>
          <a:xfrm>
            <a:off x="13877365" y="2298135"/>
            <a:ext cx="10506635" cy="438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1" indent="0" algn="l">
              <a:lnSpc>
                <a:spcPct val="130000"/>
              </a:lnSpc>
            </a:pPr>
            <a:r>
              <a:rPr lang="en-US" altLang="zh-CN" sz="3400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rPr>
              <a:t>The benefit:</a:t>
            </a:r>
          </a:p>
          <a:p>
            <a:pPr marL="457200" lvl="1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b="0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rPr>
              <a:t>High performance can be obtained with limited DMRS resources</a:t>
            </a:r>
          </a:p>
          <a:p>
            <a:pPr marL="457200" lvl="1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b="0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rPr>
              <a:t>Accurate channel estimation can bring a higher system throughput</a:t>
            </a:r>
          </a:p>
          <a:p>
            <a:pPr marL="457200" lvl="1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zh-CN" sz="2800" b="0" dirty="0">
              <a:solidFill>
                <a:srgbClr val="5E5E5E"/>
              </a:solidFill>
              <a:latin typeface="OPPOSans M" charset="-122"/>
              <a:ea typeface="OPPOSans M" charset="-122"/>
              <a:sym typeface="OPPOSans 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A41CB704-5AF1-4B2F-8E99-285BC469F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936" y="5435790"/>
            <a:ext cx="12754900" cy="179271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AAFED90F-7FF2-4DDC-AEE0-9C0E9D294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935" y="7940617"/>
            <a:ext cx="8142025" cy="174218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13DDE4E-4F60-439A-8CDD-7CE34C02A5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381" y="10297027"/>
            <a:ext cx="6316803" cy="155800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EF10D054-3E88-4278-A51B-776723F3C4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98072" y="7044995"/>
            <a:ext cx="9944547" cy="5286426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D5C3D1EF-EDBB-46A2-AB7B-03FA59E9AB0B}"/>
              </a:ext>
            </a:extLst>
          </p:cNvPr>
          <p:cNvSpPr/>
          <p:nvPr/>
        </p:nvSpPr>
        <p:spPr>
          <a:xfrm>
            <a:off x="13937278" y="6332146"/>
            <a:ext cx="58448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5E5E5E"/>
                </a:solidFill>
                <a:latin typeface="OPPOSans M" charset="-122"/>
                <a:ea typeface="OPPOSans M" charset="-122"/>
              </a:rPr>
              <a:t>Performance</a:t>
            </a:r>
            <a:r>
              <a:rPr lang="en-US" altLang="zh-CN" dirty="0"/>
              <a:t> </a:t>
            </a:r>
            <a:r>
              <a:rPr lang="en-US" altLang="zh-CN" sz="3400" dirty="0">
                <a:solidFill>
                  <a:srgbClr val="5E5E5E"/>
                </a:solidFill>
                <a:latin typeface="OPPOSans M" charset="-122"/>
                <a:ea typeface="OPPOSans M" charset="-122"/>
              </a:rPr>
              <a:t>illustration</a:t>
            </a:r>
            <a:r>
              <a:rPr lang="en-US" altLang="zh-CN" dirty="0"/>
              <a:t>:</a:t>
            </a:r>
            <a:endParaRPr lang="zh-CN" altLang="en-US" dirty="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D7F75E0-182C-482B-9E5A-9CC0E3F2F5BE}"/>
              </a:ext>
            </a:extLst>
          </p:cNvPr>
          <p:cNvSpPr/>
          <p:nvPr/>
        </p:nvSpPr>
        <p:spPr>
          <a:xfrm>
            <a:off x="13034682" y="12435612"/>
            <a:ext cx="10076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zh-CN" altLang="en-US" sz="1800" b="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100slot 1w UE 3.5GHz 4PRB 2T2R  1DMRS symbol/slot 3km/h CDL C300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F682086-FD22-4CBC-AA19-AACF9D29362E}"/>
              </a:ext>
            </a:extLst>
          </p:cNvPr>
          <p:cNvSpPr txBox="1"/>
          <p:nvPr/>
        </p:nvSpPr>
        <p:spPr>
          <a:xfrm>
            <a:off x="20009223" y="9354502"/>
            <a:ext cx="1208664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83% </a:t>
            </a:r>
            <a:r>
              <a:rPr kumimoji="0" lang="zh-CN" altLang="en-US" sz="36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↓</a:t>
            </a:r>
            <a:endParaRPr kumimoji="0" lang="zh-CN" altLang="en-US" sz="30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826362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Initial Proposal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To have a Rel-18 study item:</a:t>
            </a:r>
          </a:p>
          <a:p>
            <a:pPr lvl="1"/>
            <a:r>
              <a:rPr lang="en-US" altLang="zh-CN" dirty="0"/>
              <a:t>To have a common understanding of AI/ML algorithm frame work without touching algorithm itself: </a:t>
            </a:r>
          </a:p>
          <a:p>
            <a:pPr lvl="2"/>
            <a:r>
              <a:rPr lang="en-US" altLang="zh-CN" dirty="0"/>
              <a:t>For example which ML/AI category or architecture is applied for which use cases</a:t>
            </a:r>
          </a:p>
          <a:p>
            <a:pPr lvl="2"/>
            <a:r>
              <a:rPr lang="en-US" altLang="zh-CN" dirty="0"/>
              <a:t>The potential impact on hardware and software e.g. computing power, storage capability etc.</a:t>
            </a:r>
          </a:p>
          <a:p>
            <a:pPr lvl="1"/>
            <a:r>
              <a:rPr lang="en-US" altLang="zh-CN" dirty="0"/>
              <a:t>To take principle introduced in </a:t>
            </a:r>
            <a:r>
              <a:rPr lang="en-US" altLang="zh-CN" dirty="0" err="1"/>
              <a:t>FS_NR_ENDC_data_collect</a:t>
            </a:r>
            <a:r>
              <a:rPr lang="en-US" altLang="zh-CN" dirty="0"/>
              <a:t> for network optimization into account;</a:t>
            </a:r>
          </a:p>
          <a:p>
            <a:pPr lvl="1"/>
            <a:r>
              <a:rPr lang="en-US" altLang="zh-CN" dirty="0"/>
              <a:t>To focus on link level use cases</a:t>
            </a:r>
            <a:r>
              <a:rPr lang="zh-CN" altLang="en-US" dirty="0"/>
              <a:t> </a:t>
            </a:r>
            <a:r>
              <a:rPr lang="en-US" altLang="zh-CN" dirty="0"/>
              <a:t>including:</a:t>
            </a:r>
          </a:p>
          <a:p>
            <a:pPr lvl="2"/>
            <a:r>
              <a:rPr lang="en-US" altLang="zh-CN" dirty="0"/>
              <a:t>Technical justification, feasibility and potential performance enhancement compared to benchmark of 5G network</a:t>
            </a:r>
          </a:p>
          <a:p>
            <a:pPr lvl="2"/>
            <a:r>
              <a:rPr lang="en-US" altLang="zh-CN" dirty="0"/>
              <a:t>To conclude which ones are valuable to be specified</a:t>
            </a:r>
          </a:p>
          <a:p>
            <a:pPr lvl="1"/>
            <a:r>
              <a:rPr lang="en-US" altLang="zh-CN" dirty="0"/>
              <a:t>To investigate potential standard impact case by case including but not limited to:</a:t>
            </a:r>
          </a:p>
          <a:p>
            <a:pPr lvl="2"/>
            <a:r>
              <a:rPr lang="en-US" altLang="zh-CN" dirty="0"/>
              <a:t>Output and input of ML/AI algorithm</a:t>
            </a:r>
          </a:p>
          <a:p>
            <a:pPr lvl="2"/>
            <a:r>
              <a:rPr lang="en-US" altLang="zh-CN" dirty="0"/>
              <a:t>Information exchanged over </a:t>
            </a:r>
            <a:r>
              <a:rPr lang="en-US" altLang="zh-CN" dirty="0" err="1"/>
              <a:t>Uu</a:t>
            </a:r>
            <a:r>
              <a:rPr lang="en-US" altLang="zh-CN" dirty="0"/>
              <a:t> and/or network interface</a:t>
            </a:r>
          </a:p>
          <a:p>
            <a:endParaRPr lang="en-US" altLang="zh-CN" dirty="0"/>
          </a:p>
          <a:p>
            <a:r>
              <a:rPr lang="en-US" altLang="zh-CN" dirty="0"/>
              <a:t> Note: It is assumed both network node and UE can be ML/AI model training or inference host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970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OPPO’s vision in </a:t>
            </a:r>
            <a:r>
              <a:rPr lang="en-US" altLang="zh-CN" dirty="0" smtClean="0"/>
              <a:t>decades on AI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083859" y="3862865"/>
            <a:ext cx="17454283" cy="6126878"/>
            <a:chOff x="3245223" y="2876747"/>
            <a:chExt cx="17454283" cy="6126878"/>
          </a:xfrm>
        </p:grpSpPr>
        <p:graphicFrame>
          <p:nvGraphicFramePr>
            <p:cNvPr id="17" name="图示 16"/>
            <p:cNvGraphicFramePr/>
            <p:nvPr>
              <p:extLst>
                <p:ext uri="{D42A27DB-BD31-4B8C-83A1-F6EECF244321}">
                  <p14:modId xmlns:p14="http://schemas.microsoft.com/office/powerpoint/2010/main" val="1459443685"/>
                </p:ext>
              </p:extLst>
            </p:nvPr>
          </p:nvGraphicFramePr>
          <p:xfrm>
            <a:off x="4064000" y="2876747"/>
            <a:ext cx="16256000" cy="61268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3245224" y="3678929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2010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45223" y="7372388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4G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157883" y="3736117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2020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157882" y="7429576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b="0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G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070541" y="3707058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2025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541623" y="7286019"/>
              <a:ext cx="4787154" cy="10874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5G Pro</a:t>
              </a:r>
              <a:r>
                <a:rPr kumimoji="0" lang="en-US" altLang="zh-CN" sz="360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 </a:t>
              </a: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i="0" u="none" strike="noStrike" cap="none" spc="0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(AI for 5G)</a:t>
              </a:r>
              <a:endParaRPr kumimoji="0" lang="zh-CN" altLang="en-US" sz="36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454283" y="3678929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2030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7454282" y="7372388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b="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G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6385788" y="7246190"/>
            <a:ext cx="15632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 </a:t>
            </a:r>
            <a:r>
              <a:rPr lang="en-US" altLang="zh-CN" sz="24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altLang="zh-CN" sz="24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5G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384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 or ML or DL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图示 7"/>
          <p:cNvGraphicFramePr/>
          <p:nvPr>
            <p:extLst/>
          </p:nvPr>
        </p:nvGraphicFramePr>
        <p:xfrm>
          <a:off x="9200874" y="4275754"/>
          <a:ext cx="6872939" cy="5912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5398389" y="9906586"/>
            <a:ext cx="5111245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Multilayer</a:t>
            </a:r>
            <a:r>
              <a:rPr kumimoji="0" lang="en-US" altLang="zh-CN" sz="30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neural network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762339" y="9816818"/>
            <a:ext cx="6078070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Handle complex but specific use cases e.g. </a:t>
            </a:r>
            <a:r>
              <a:rPr kumimoji="0" lang="en-US" altLang="zh-CN" sz="3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AlphaGo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81268" y="7511022"/>
            <a:ext cx="5111245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Assorted learning techniques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438739" y="7339807"/>
            <a:ext cx="511124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Augmented intelligence e.g. search engine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72775" y="5044408"/>
            <a:ext cx="7176379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Computer</a:t>
            </a:r>
            <a:r>
              <a:rPr kumimoji="0" lang="en-US" altLang="zh-CN" sz="30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and algorithm such ML and DL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073813" y="5044407"/>
            <a:ext cx="699771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Mimic human intelligence</a:t>
            </a:r>
            <a:r>
              <a:rPr kumimoji="0" lang="en-US" altLang="zh-CN" sz="30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e.g. </a:t>
            </a: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kumimoji="0" lang="en-US" altLang="zh-CN" sz="30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kynet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8086165" y="9144000"/>
            <a:ext cx="3115235" cy="672818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3" name="直接连接符 22"/>
          <p:cNvCxnSpPr>
            <a:endCxn id="15" idx="0"/>
          </p:cNvCxnSpPr>
          <p:nvPr/>
        </p:nvCxnSpPr>
        <p:spPr>
          <a:xfrm>
            <a:off x="14092518" y="9144000"/>
            <a:ext cx="3708856" cy="672818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直接连接符 27"/>
          <p:cNvCxnSpPr/>
          <p:nvPr/>
        </p:nvCxnSpPr>
        <p:spPr>
          <a:xfrm flipV="1">
            <a:off x="6528547" y="7228894"/>
            <a:ext cx="3981087" cy="300921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直接连接符 29"/>
          <p:cNvCxnSpPr>
            <a:endCxn id="17" idx="0"/>
          </p:cNvCxnSpPr>
          <p:nvPr/>
        </p:nvCxnSpPr>
        <p:spPr>
          <a:xfrm>
            <a:off x="14576612" y="6996556"/>
            <a:ext cx="4417750" cy="343251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直接连接符 32"/>
          <p:cNvCxnSpPr>
            <a:stCxn id="18" idx="0"/>
          </p:cNvCxnSpPr>
          <p:nvPr/>
        </p:nvCxnSpPr>
        <p:spPr>
          <a:xfrm flipV="1">
            <a:off x="5460965" y="4540299"/>
            <a:ext cx="5971487" cy="504109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直接连接符 35"/>
          <p:cNvCxnSpPr>
            <a:endCxn id="19" idx="0"/>
          </p:cNvCxnSpPr>
          <p:nvPr/>
        </p:nvCxnSpPr>
        <p:spPr>
          <a:xfrm>
            <a:off x="14092518" y="4586392"/>
            <a:ext cx="5480152" cy="458015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1" name="上箭头 40"/>
          <p:cNvSpPr/>
          <p:nvPr/>
        </p:nvSpPr>
        <p:spPr>
          <a:xfrm>
            <a:off x="12420714" y="9785217"/>
            <a:ext cx="452490" cy="652136"/>
          </a:xfrm>
          <a:prstGeom prst="upArrow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45911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AI/ML categories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91" name="组合 190"/>
          <p:cNvGrpSpPr/>
          <p:nvPr/>
        </p:nvGrpSpPr>
        <p:grpSpPr>
          <a:xfrm>
            <a:off x="11278586" y="6345124"/>
            <a:ext cx="2169459" cy="2043953"/>
            <a:chOff x="9099175" y="6488813"/>
            <a:chExt cx="2169459" cy="2043953"/>
          </a:xfrm>
        </p:grpSpPr>
        <p:sp>
          <p:nvSpPr>
            <p:cNvPr id="8" name="椭圆 7"/>
            <p:cNvSpPr/>
            <p:nvPr/>
          </p:nvSpPr>
          <p:spPr>
            <a:xfrm>
              <a:off x="9099175" y="6488813"/>
              <a:ext cx="2169459" cy="204395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457764" y="7135421"/>
              <a:ext cx="1452283" cy="7181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4000" b="0" dirty="0">
                  <a:latin typeface="Arial" panose="020B0604020202020204" pitchFamily="34" charset="0"/>
                  <a:cs typeface="Arial" panose="020B0604020202020204" pitchFamily="34" charset="0"/>
                </a:rPr>
                <a:t>AI/ML</a:t>
              </a:r>
              <a:endParaRPr kumimoji="0" lang="zh-CN" altLang="en-US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939293" y="2130433"/>
            <a:ext cx="6135439" cy="2740171"/>
            <a:chOff x="12815947" y="2911229"/>
            <a:chExt cx="6135439" cy="2740171"/>
          </a:xfrm>
        </p:grpSpPr>
        <p:sp>
          <p:nvSpPr>
            <p:cNvPr id="12" name="文本框 11"/>
            <p:cNvSpPr txBox="1"/>
            <p:nvPr/>
          </p:nvSpPr>
          <p:spPr>
            <a:xfrm>
              <a:off x="12815947" y="2953117"/>
              <a:ext cx="362174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Structured Source data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285292" y="2911229"/>
              <a:ext cx="2666094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Known model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277199" y="5179476"/>
              <a:ext cx="4069980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Rule or transfer function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4022580" y="4012435"/>
              <a:ext cx="4420500" cy="767174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2" name="下箭头 31"/>
            <p:cNvSpPr/>
            <p:nvPr/>
          </p:nvSpPr>
          <p:spPr>
            <a:xfrm>
              <a:off x="15168287" y="3556571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3" name="下箭头 32"/>
            <p:cNvSpPr/>
            <p:nvPr/>
          </p:nvSpPr>
          <p:spPr>
            <a:xfrm>
              <a:off x="17145910" y="3525319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4" name="下箭头 33"/>
            <p:cNvSpPr/>
            <p:nvPr/>
          </p:nvSpPr>
          <p:spPr>
            <a:xfrm>
              <a:off x="16132892" y="4878825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4676130" y="4140343"/>
              <a:ext cx="3272117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Supervised learning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042811" y="9209754"/>
            <a:ext cx="6135439" cy="3199481"/>
            <a:chOff x="12815947" y="2911229"/>
            <a:chExt cx="6135439" cy="3199481"/>
          </a:xfrm>
        </p:grpSpPr>
        <p:sp>
          <p:nvSpPr>
            <p:cNvPr id="46" name="文本框 45"/>
            <p:cNvSpPr txBox="1"/>
            <p:nvPr/>
          </p:nvSpPr>
          <p:spPr>
            <a:xfrm>
              <a:off x="12815947" y="2953117"/>
              <a:ext cx="362174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Reward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285292" y="2911229"/>
              <a:ext cx="2666094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Feedback data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3179000" y="5269454"/>
              <a:ext cx="3480124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Converged rule or transfer function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14022580" y="4012435"/>
              <a:ext cx="4420500" cy="767174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0" name="下箭头 49"/>
            <p:cNvSpPr/>
            <p:nvPr/>
          </p:nvSpPr>
          <p:spPr>
            <a:xfrm>
              <a:off x="15168287" y="3556571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1" name="下箭头 50"/>
            <p:cNvSpPr/>
            <p:nvPr/>
          </p:nvSpPr>
          <p:spPr>
            <a:xfrm>
              <a:off x="17145910" y="3525319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2" name="下箭头 51"/>
            <p:cNvSpPr/>
            <p:nvPr/>
          </p:nvSpPr>
          <p:spPr>
            <a:xfrm>
              <a:off x="15153958" y="4895051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4006448" y="4140343"/>
              <a:ext cx="4516423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Reinforcement learning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6276382" y="5408891"/>
              <a:ext cx="255311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Action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56" name="下箭头 55"/>
            <p:cNvSpPr/>
            <p:nvPr/>
          </p:nvSpPr>
          <p:spPr>
            <a:xfrm>
              <a:off x="17248140" y="4918769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7198388" y="5792811"/>
            <a:ext cx="4420500" cy="2681469"/>
            <a:chOff x="14022580" y="2969931"/>
            <a:chExt cx="4420500" cy="2681469"/>
          </a:xfrm>
        </p:grpSpPr>
        <p:sp>
          <p:nvSpPr>
            <p:cNvPr id="58" name="文本框 57"/>
            <p:cNvSpPr txBox="1"/>
            <p:nvPr/>
          </p:nvSpPr>
          <p:spPr>
            <a:xfrm>
              <a:off x="14483374" y="2969931"/>
              <a:ext cx="362174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unstructured Source data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4277199" y="5179476"/>
              <a:ext cx="4069980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Rule or transfer function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14022580" y="4012435"/>
              <a:ext cx="4420500" cy="767174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2" name="下箭头 61"/>
            <p:cNvSpPr/>
            <p:nvPr/>
          </p:nvSpPr>
          <p:spPr>
            <a:xfrm>
              <a:off x="16118548" y="3556571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4" name="下箭头 63"/>
            <p:cNvSpPr/>
            <p:nvPr/>
          </p:nvSpPr>
          <p:spPr>
            <a:xfrm>
              <a:off x="16132892" y="4878825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4474420" y="4140343"/>
              <a:ext cx="3671048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unsupervised learning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3951951" y="1956530"/>
            <a:ext cx="3845152" cy="3074222"/>
            <a:chOff x="1802619" y="2246173"/>
            <a:chExt cx="3845152" cy="3074222"/>
          </a:xfrm>
        </p:grpSpPr>
        <p:sp>
          <p:nvSpPr>
            <p:cNvPr id="67" name="椭圆 66"/>
            <p:cNvSpPr/>
            <p:nvPr/>
          </p:nvSpPr>
          <p:spPr>
            <a:xfrm>
              <a:off x="2977050" y="3579539"/>
              <a:ext cx="1458367" cy="136201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983134" y="3944594"/>
              <a:ext cx="1452283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server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422726" y="2246173"/>
              <a:ext cx="567015" cy="5994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74" name="直接箭头连接符 73"/>
            <p:cNvCxnSpPr>
              <a:endCxn id="67" idx="0"/>
            </p:cNvCxnSpPr>
            <p:nvPr/>
          </p:nvCxnSpPr>
          <p:spPr>
            <a:xfrm>
              <a:off x="3706234" y="2874116"/>
              <a:ext cx="0" cy="705423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78" name="文本框 77"/>
            <p:cNvSpPr txBox="1"/>
            <p:nvPr/>
          </p:nvSpPr>
          <p:spPr>
            <a:xfrm rot="16200000">
              <a:off x="3133302" y="2909502"/>
              <a:ext cx="1056288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800" b="0" dirty="0">
                  <a:latin typeface="Arial" panose="020B0604020202020204" pitchFamily="34" charset="0"/>
                  <a:cs typeface="Arial" panose="020B0604020202020204" pitchFamily="34" charset="0"/>
                </a:rPr>
                <a:t>Source data</a:t>
              </a:r>
              <a:endPara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1802619" y="4705242"/>
              <a:ext cx="567015" cy="5994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 rot="19530306">
              <a:off x="2141268" y="4312369"/>
              <a:ext cx="1056288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800" b="0" dirty="0">
                  <a:latin typeface="Arial" panose="020B0604020202020204" pitchFamily="34" charset="0"/>
                  <a:cs typeface="Arial" panose="020B0604020202020204" pitchFamily="34" charset="0"/>
                </a:rPr>
                <a:t>Source data</a:t>
              </a:r>
              <a:endPara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cxnSp>
          <p:nvCxnSpPr>
            <p:cNvPr id="84" name="直接箭头连接符 83"/>
            <p:cNvCxnSpPr/>
            <p:nvPr/>
          </p:nvCxnSpPr>
          <p:spPr>
            <a:xfrm flipV="1">
              <a:off x="2361283" y="4392814"/>
              <a:ext cx="693233" cy="480829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86" name="椭圆 85"/>
            <p:cNvSpPr/>
            <p:nvPr/>
          </p:nvSpPr>
          <p:spPr>
            <a:xfrm>
              <a:off x="5080756" y="4720945"/>
              <a:ext cx="567015" cy="5994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 rot="2236435">
              <a:off x="4223063" y="4285747"/>
              <a:ext cx="1056288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800" b="0" dirty="0">
                  <a:latin typeface="Arial" panose="020B0604020202020204" pitchFamily="34" charset="0"/>
                  <a:cs typeface="Arial" panose="020B0604020202020204" pitchFamily="34" charset="0"/>
                </a:rPr>
                <a:t>Source data</a:t>
              </a:r>
              <a:endPara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cxnSp>
          <p:nvCxnSpPr>
            <p:cNvPr id="88" name="直接箭头连接符 87"/>
            <p:cNvCxnSpPr/>
            <p:nvPr/>
          </p:nvCxnSpPr>
          <p:spPr>
            <a:xfrm flipH="1" flipV="1">
              <a:off x="4453175" y="4449328"/>
              <a:ext cx="589658" cy="39712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52" name="组合 151"/>
          <p:cNvGrpSpPr/>
          <p:nvPr/>
        </p:nvGrpSpPr>
        <p:grpSpPr>
          <a:xfrm>
            <a:off x="4177171" y="5578356"/>
            <a:ext cx="3117742" cy="2395810"/>
            <a:chOff x="1916725" y="6505381"/>
            <a:chExt cx="3572837" cy="2761142"/>
          </a:xfrm>
        </p:grpSpPr>
        <p:grpSp>
          <p:nvGrpSpPr>
            <p:cNvPr id="135" name="组合 134"/>
            <p:cNvGrpSpPr/>
            <p:nvPr/>
          </p:nvGrpSpPr>
          <p:grpSpPr>
            <a:xfrm>
              <a:off x="2977050" y="6505381"/>
              <a:ext cx="1452283" cy="1122121"/>
              <a:chOff x="2851075" y="6593247"/>
              <a:chExt cx="1452283" cy="1122121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3022321" y="6593247"/>
                <a:ext cx="1109792" cy="112212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32" name="文本框 131"/>
              <p:cNvSpPr txBox="1"/>
              <p:nvPr/>
            </p:nvSpPr>
            <p:spPr>
              <a:xfrm>
                <a:off x="2851075" y="6958579"/>
                <a:ext cx="1452283" cy="4103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000" b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server</a:t>
                </a:r>
                <a:endParaRPr kumimoji="0" lang="zh-CN" altLang="en-US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1916725" y="8114996"/>
              <a:ext cx="1452283" cy="1122121"/>
              <a:chOff x="2851075" y="6593247"/>
              <a:chExt cx="1452283" cy="1122121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3022321" y="6593247"/>
                <a:ext cx="1109792" cy="112212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38" name="文本框 137"/>
              <p:cNvSpPr txBox="1"/>
              <p:nvPr/>
            </p:nvSpPr>
            <p:spPr>
              <a:xfrm>
                <a:off x="2851075" y="6958579"/>
                <a:ext cx="1452283" cy="4103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000" b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server</a:t>
                </a:r>
                <a:endParaRPr kumimoji="0" lang="zh-CN" altLang="en-US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4037279" y="8144402"/>
              <a:ext cx="1452283" cy="1122121"/>
              <a:chOff x="2851075" y="6593247"/>
              <a:chExt cx="1452283" cy="1122121"/>
            </a:xfrm>
          </p:grpSpPr>
          <p:sp>
            <p:nvSpPr>
              <p:cNvPr id="140" name="椭圆 139"/>
              <p:cNvSpPr/>
              <p:nvPr/>
            </p:nvSpPr>
            <p:spPr>
              <a:xfrm>
                <a:off x="3022321" y="6593247"/>
                <a:ext cx="1109792" cy="112212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41" name="文本框 140"/>
              <p:cNvSpPr txBox="1"/>
              <p:nvPr/>
            </p:nvSpPr>
            <p:spPr>
              <a:xfrm>
                <a:off x="2851075" y="6958579"/>
                <a:ext cx="1452283" cy="4103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000" b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server</a:t>
                </a:r>
                <a:endParaRPr kumimoji="0" lang="zh-CN" altLang="en-US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</p:grpSp>
        <p:cxnSp>
          <p:nvCxnSpPr>
            <p:cNvPr id="143" name="直接连接符 142"/>
            <p:cNvCxnSpPr>
              <a:endCxn id="137" idx="0"/>
            </p:cNvCxnSpPr>
            <p:nvPr/>
          </p:nvCxnSpPr>
          <p:spPr>
            <a:xfrm flipH="1">
              <a:off x="2642867" y="7434126"/>
              <a:ext cx="683612" cy="68087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47" name="直接连接符 146"/>
            <p:cNvCxnSpPr>
              <a:stCxn id="131" idx="5"/>
              <a:endCxn id="140" idx="0"/>
            </p:cNvCxnSpPr>
            <p:nvPr/>
          </p:nvCxnSpPr>
          <p:spPr>
            <a:xfrm>
              <a:off x="4095563" y="7463171"/>
              <a:ext cx="667858" cy="68123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3148296" y="8714918"/>
              <a:ext cx="1109792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90" name="组合 189"/>
          <p:cNvGrpSpPr/>
          <p:nvPr/>
        </p:nvGrpSpPr>
        <p:grpSpPr>
          <a:xfrm>
            <a:off x="3706024" y="8247913"/>
            <a:ext cx="3882807" cy="3904820"/>
            <a:chOff x="1565191" y="9253817"/>
            <a:chExt cx="3882807" cy="3904820"/>
          </a:xfrm>
        </p:grpSpPr>
        <p:sp>
          <p:nvSpPr>
            <p:cNvPr id="155" name="椭圆 154"/>
            <p:cNvSpPr/>
            <p:nvPr/>
          </p:nvSpPr>
          <p:spPr>
            <a:xfrm>
              <a:off x="2884690" y="10891976"/>
              <a:ext cx="1458367" cy="136201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2890774" y="11257031"/>
              <a:ext cx="1452283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server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3109627" y="9253817"/>
              <a:ext cx="1009244" cy="1618944"/>
              <a:chOff x="3109627" y="9253817"/>
              <a:chExt cx="1009244" cy="1618944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3330366" y="9253817"/>
                <a:ext cx="567015" cy="59945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cxnSp>
            <p:nvCxnSpPr>
              <p:cNvPr id="158" name="直接箭头连接符 157"/>
              <p:cNvCxnSpPr/>
              <p:nvPr/>
            </p:nvCxnSpPr>
            <p:spPr>
              <a:xfrm>
                <a:off x="3479672" y="9896696"/>
                <a:ext cx="0" cy="82514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59" name="文本框 158"/>
              <p:cNvSpPr txBox="1"/>
              <p:nvPr/>
            </p:nvSpPr>
            <p:spPr>
              <a:xfrm rot="16200000">
                <a:off x="3400932" y="10131726"/>
                <a:ext cx="1056288" cy="3795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model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cxnSp>
            <p:nvCxnSpPr>
              <p:cNvPr id="169" name="直接箭头连接符 168"/>
              <p:cNvCxnSpPr/>
              <p:nvPr/>
            </p:nvCxnSpPr>
            <p:spPr>
              <a:xfrm flipV="1">
                <a:off x="3724699" y="9853267"/>
                <a:ext cx="0" cy="872335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75" name="文本框 174"/>
              <p:cNvSpPr txBox="1"/>
              <p:nvPr/>
            </p:nvSpPr>
            <p:spPr>
              <a:xfrm rot="16200000">
                <a:off x="2771279" y="10154821"/>
                <a:ext cx="1056288" cy="3795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weight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 rot="8224512">
              <a:off x="4438754" y="11539693"/>
              <a:ext cx="1009244" cy="1618944"/>
              <a:chOff x="3109627" y="9253817"/>
              <a:chExt cx="1009244" cy="1618944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3330366" y="9253817"/>
                <a:ext cx="567015" cy="59945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cxnSp>
            <p:nvCxnSpPr>
              <p:cNvPr id="179" name="直接箭头连接符 178"/>
              <p:cNvCxnSpPr/>
              <p:nvPr/>
            </p:nvCxnSpPr>
            <p:spPr>
              <a:xfrm>
                <a:off x="3479672" y="9896696"/>
                <a:ext cx="0" cy="82514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80" name="文本框 179"/>
              <p:cNvSpPr txBox="1"/>
              <p:nvPr/>
            </p:nvSpPr>
            <p:spPr>
              <a:xfrm rot="16200000">
                <a:off x="3400932" y="10131726"/>
                <a:ext cx="1056288" cy="3795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model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cxnSp>
            <p:nvCxnSpPr>
              <p:cNvPr id="181" name="直接箭头连接符 180"/>
              <p:cNvCxnSpPr/>
              <p:nvPr/>
            </p:nvCxnSpPr>
            <p:spPr>
              <a:xfrm flipV="1">
                <a:off x="3724699" y="9853267"/>
                <a:ext cx="0" cy="872335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82" name="文本框 181"/>
              <p:cNvSpPr txBox="1"/>
              <p:nvPr/>
            </p:nvSpPr>
            <p:spPr>
              <a:xfrm rot="16200000">
                <a:off x="2771279" y="10154821"/>
                <a:ext cx="1056288" cy="3795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weight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>
              <a:off x="1565191" y="11755189"/>
              <a:ext cx="1608885" cy="1188865"/>
              <a:chOff x="525782" y="10287495"/>
              <a:chExt cx="1608885" cy="1188865"/>
            </a:xfrm>
          </p:grpSpPr>
          <p:sp>
            <p:nvSpPr>
              <p:cNvPr id="184" name="椭圆 183"/>
              <p:cNvSpPr/>
              <p:nvPr/>
            </p:nvSpPr>
            <p:spPr>
              <a:xfrm rot="2982727">
                <a:off x="541999" y="10893128"/>
                <a:ext cx="567015" cy="59945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cxnSp>
            <p:nvCxnSpPr>
              <p:cNvPr id="185" name="直接箭头连接符 184"/>
              <p:cNvCxnSpPr/>
              <p:nvPr/>
            </p:nvCxnSpPr>
            <p:spPr>
              <a:xfrm rot="2982727">
                <a:off x="1325274" y="10179357"/>
                <a:ext cx="0" cy="82514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86" name="文本框 185"/>
              <p:cNvSpPr txBox="1"/>
              <p:nvPr/>
            </p:nvSpPr>
            <p:spPr>
              <a:xfrm rot="19182727">
                <a:off x="1078379" y="10752864"/>
                <a:ext cx="1056288" cy="3795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model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cxnSp>
            <p:nvCxnSpPr>
              <p:cNvPr id="187" name="直接箭头连接符 186"/>
              <p:cNvCxnSpPr/>
              <p:nvPr/>
            </p:nvCxnSpPr>
            <p:spPr>
              <a:xfrm rot="2982727" flipV="1">
                <a:off x="1498843" y="10329843"/>
                <a:ext cx="0" cy="872335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88" name="文本框 187"/>
              <p:cNvSpPr txBox="1"/>
              <p:nvPr/>
            </p:nvSpPr>
            <p:spPr>
              <a:xfrm rot="19182727">
                <a:off x="653610" y="10287495"/>
                <a:ext cx="1056288" cy="3795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weight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</p:grpSp>
      </p:grpSp>
      <p:cxnSp>
        <p:nvCxnSpPr>
          <p:cNvPr id="193" name="直接连接符 192"/>
          <p:cNvCxnSpPr/>
          <p:nvPr/>
        </p:nvCxnSpPr>
        <p:spPr>
          <a:xfrm flipH="1" flipV="1">
            <a:off x="8430779" y="5395189"/>
            <a:ext cx="2459212" cy="1127971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5" name="直接连接符 194"/>
          <p:cNvCxnSpPr/>
          <p:nvPr/>
        </p:nvCxnSpPr>
        <p:spPr>
          <a:xfrm flipH="1">
            <a:off x="7954012" y="7582484"/>
            <a:ext cx="2935978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9" name="直接连接符 198"/>
          <p:cNvCxnSpPr/>
          <p:nvPr/>
        </p:nvCxnSpPr>
        <p:spPr>
          <a:xfrm flipH="1">
            <a:off x="8252174" y="8695765"/>
            <a:ext cx="2894704" cy="1128079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4" name="直接连接符 203"/>
          <p:cNvCxnSpPr/>
          <p:nvPr/>
        </p:nvCxnSpPr>
        <p:spPr>
          <a:xfrm flipH="1" flipV="1">
            <a:off x="13696447" y="8559191"/>
            <a:ext cx="2459211" cy="1222338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5" name="直接连接符 204"/>
          <p:cNvCxnSpPr/>
          <p:nvPr/>
        </p:nvCxnSpPr>
        <p:spPr>
          <a:xfrm flipH="1">
            <a:off x="13696447" y="7478247"/>
            <a:ext cx="2935978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6" name="直接连接符 205"/>
          <p:cNvCxnSpPr/>
          <p:nvPr/>
        </p:nvCxnSpPr>
        <p:spPr>
          <a:xfrm flipH="1">
            <a:off x="13483668" y="5107823"/>
            <a:ext cx="2952334" cy="1415445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7" name="文本框 206"/>
          <p:cNvSpPr txBox="1"/>
          <p:nvPr/>
        </p:nvSpPr>
        <p:spPr>
          <a:xfrm rot="20308978">
            <a:off x="8180458" y="8732757"/>
            <a:ext cx="289470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Federated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7910762" y="6965233"/>
            <a:ext cx="289470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Distribu</a:t>
            </a: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ted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09" name="文本框 208"/>
          <p:cNvSpPr txBox="1"/>
          <p:nvPr/>
        </p:nvSpPr>
        <p:spPr>
          <a:xfrm rot="1593695">
            <a:off x="8309043" y="5350547"/>
            <a:ext cx="289470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Centralized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3541298" y="6881217"/>
            <a:ext cx="289470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Offline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90" name="文本框 89"/>
          <p:cNvSpPr txBox="1"/>
          <p:nvPr/>
        </p:nvSpPr>
        <p:spPr>
          <a:xfrm rot="20024230">
            <a:off x="13313711" y="5301000"/>
            <a:ext cx="2830287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Offline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91" name="文本框 90"/>
          <p:cNvSpPr txBox="1"/>
          <p:nvPr/>
        </p:nvSpPr>
        <p:spPr>
          <a:xfrm rot="1573055">
            <a:off x="13407642" y="8367681"/>
            <a:ext cx="289470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nline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626614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Principles and framework @ </a:t>
            </a:r>
            <a:r>
              <a:rPr lang="en-US" altLang="zh-CN" dirty="0" err="1"/>
              <a:t>FS_NR_ENDC_data_collect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362882" y="7675761"/>
            <a:ext cx="13198507" cy="4345363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Data collection: </a:t>
            </a:r>
            <a:r>
              <a:rPr lang="en-GB" altLang="zh-CN" dirty="0" smtClean="0"/>
              <a:t>Providing </a:t>
            </a:r>
            <a:r>
              <a:rPr lang="en-GB" altLang="zh-CN" dirty="0" smtClean="0"/>
              <a:t>input </a:t>
            </a:r>
            <a:r>
              <a:rPr lang="en-GB" altLang="zh-CN" dirty="0"/>
              <a:t>data to Model training and Model inference </a:t>
            </a:r>
            <a:endParaRPr lang="en-GB" altLang="zh-CN" dirty="0" smtClean="0"/>
          </a:p>
          <a:p>
            <a:r>
              <a:rPr lang="en-US" altLang="zh-CN" dirty="0" smtClean="0"/>
              <a:t>Model training: Prepare data and train model</a:t>
            </a:r>
          </a:p>
          <a:p>
            <a:r>
              <a:rPr lang="en-US" altLang="zh-CN" dirty="0" smtClean="0"/>
              <a:t>Model inference: Predict or decide to do something based on trained model and input</a:t>
            </a:r>
          </a:p>
          <a:p>
            <a:r>
              <a:rPr lang="en-US" altLang="zh-CN" dirty="0" smtClean="0"/>
              <a:t>Actor: Function to act on following instruction from ML</a:t>
            </a:r>
          </a:p>
          <a:p>
            <a:r>
              <a:rPr lang="en-US" altLang="zh-CN" dirty="0" smtClean="0"/>
              <a:t>Feedback: Outcome of the action 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776505" y="12334952"/>
            <a:ext cx="13321554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[1] 37.817 </a:t>
            </a:r>
            <a:r>
              <a:rPr lang="en-GB" altLang="zh-CN" sz="2000" b="0" dirty="0">
                <a:latin typeface="Arial" panose="020B0604020202020204" pitchFamily="34" charset="0"/>
                <a:cs typeface="Arial" panose="020B0604020202020204" pitchFamily="34" charset="0"/>
              </a:rPr>
              <a:t>Study on enhancement for Data Collection for NR and EN-DC</a:t>
            </a:r>
            <a:endParaRPr lang="zh-CN" altLang="zh-CN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362882" y="2243566"/>
            <a:ext cx="60360693" cy="51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238" y="2949823"/>
            <a:ext cx="12588822" cy="4604757"/>
          </a:xfrm>
          <a:prstGeom prst="rect">
            <a:avLst/>
          </a:prstGeom>
        </p:spPr>
      </p:pic>
      <p:sp>
        <p:nvSpPr>
          <p:cNvPr id="9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5009963" y="5342212"/>
            <a:ext cx="8867954" cy="3905305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Main principle:</a:t>
            </a:r>
          </a:p>
          <a:p>
            <a:r>
              <a:rPr lang="en-US" altLang="zh-CN" dirty="0" smtClean="0">
                <a:solidFill>
                  <a:srgbClr val="C00000"/>
                </a:solidFill>
              </a:rPr>
              <a:t>1, AI/ML algorithm and models itself are black box for RAN</a:t>
            </a:r>
          </a:p>
          <a:p>
            <a:r>
              <a:rPr lang="en-US" altLang="zh-CN" dirty="0" smtClean="0">
                <a:solidFill>
                  <a:srgbClr val="C00000"/>
                </a:solidFill>
              </a:rPr>
              <a:t>2, RAN focus on input/output , AI/ML’s functionality and its location</a:t>
            </a:r>
          </a:p>
          <a:p>
            <a:r>
              <a:rPr lang="en-US" altLang="zh-CN" dirty="0" smtClean="0">
                <a:solidFill>
                  <a:srgbClr val="C00000"/>
                </a:solidFill>
              </a:rPr>
              <a:t>3, SA architecture is prioritized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953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Typical use case in wireless communication system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>
          <a:xfrm>
            <a:off x="776288" y="2879387"/>
            <a:ext cx="10111452" cy="9056799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Non-real time use case:</a:t>
            </a:r>
          </a:p>
          <a:p>
            <a:pPr lvl="1"/>
            <a:r>
              <a:rPr lang="en-US" altLang="zh-CN" dirty="0"/>
              <a:t>System level:</a:t>
            </a:r>
          </a:p>
          <a:p>
            <a:pPr lvl="2"/>
            <a:r>
              <a:rPr lang="en-US" altLang="zh-CN" dirty="0"/>
              <a:t>NWDAF to maintain the network by operator</a:t>
            </a:r>
          </a:p>
          <a:p>
            <a:pPr lvl="1"/>
            <a:r>
              <a:rPr lang="en-US" altLang="zh-CN" dirty="0"/>
              <a:t>Cell level:</a:t>
            </a:r>
          </a:p>
          <a:p>
            <a:pPr lvl="2"/>
            <a:r>
              <a:rPr lang="en-GB" altLang="zh-CN" sz="3600" dirty="0" err="1"/>
              <a:t>QoE</a:t>
            </a:r>
            <a:r>
              <a:rPr lang="en-GB" altLang="zh-CN" sz="3600" dirty="0"/>
              <a:t> optimization</a:t>
            </a:r>
            <a:endParaRPr lang="zh-CN" altLang="zh-CN" sz="3600" dirty="0"/>
          </a:p>
          <a:p>
            <a:pPr lvl="2"/>
            <a:r>
              <a:rPr lang="en-GB" altLang="zh-CN" sz="3600" dirty="0"/>
              <a:t>Network energy saving</a:t>
            </a:r>
            <a:endParaRPr lang="zh-CN" altLang="zh-CN" sz="3600" dirty="0"/>
          </a:p>
          <a:p>
            <a:pPr lvl="2"/>
            <a:r>
              <a:rPr lang="en-GB" altLang="zh-CN" sz="3600" dirty="0"/>
              <a:t>Network load balancing</a:t>
            </a:r>
            <a:endParaRPr lang="zh-CN" altLang="zh-CN" sz="3600" dirty="0"/>
          </a:p>
          <a:p>
            <a:pPr lvl="2"/>
            <a:r>
              <a:rPr lang="en-GB" altLang="zh-CN" sz="3600" dirty="0"/>
              <a:t>Mobility optimization</a:t>
            </a:r>
            <a:endParaRPr lang="zh-CN" altLang="zh-CN" sz="3600" dirty="0"/>
          </a:p>
          <a:p>
            <a:pPr lvl="2"/>
            <a:r>
              <a:rPr lang="en-GB" altLang="zh-CN" sz="3600" dirty="0"/>
              <a:t>Coverage optimization</a:t>
            </a:r>
          </a:p>
          <a:p>
            <a:pPr lvl="2"/>
            <a:r>
              <a:rPr lang="en-GB" altLang="zh-CN" sz="3600" dirty="0"/>
              <a:t>Traffic steering</a:t>
            </a:r>
          </a:p>
          <a:p>
            <a:pPr lvl="2"/>
            <a:r>
              <a:rPr lang="en-GB" altLang="zh-CN" sz="3600" dirty="0"/>
              <a:t>…</a:t>
            </a:r>
          </a:p>
          <a:p>
            <a:pPr lvl="2"/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163550" y="2879388"/>
            <a:ext cx="10284279" cy="7815825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Real time use case(link level):</a:t>
            </a: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UE specific</a:t>
            </a:r>
          </a:p>
          <a:p>
            <a:pPr lvl="2"/>
            <a:r>
              <a:rPr lang="en-US" altLang="zh-CN" dirty="0"/>
              <a:t>CSI compression</a:t>
            </a:r>
          </a:p>
          <a:p>
            <a:pPr lvl="2"/>
            <a:r>
              <a:rPr lang="en-US" altLang="zh-CN" dirty="0"/>
              <a:t>MIMO beam forming and selection</a:t>
            </a:r>
          </a:p>
          <a:p>
            <a:pPr lvl="2"/>
            <a:r>
              <a:rPr lang="en-US" altLang="zh-CN" dirty="0"/>
              <a:t>Channel estimation and modelling</a:t>
            </a:r>
          </a:p>
          <a:p>
            <a:pPr lvl="2"/>
            <a:r>
              <a:rPr lang="en-US" altLang="zh-CN" dirty="0"/>
              <a:t>Link adaption e.g. MCS</a:t>
            </a:r>
          </a:p>
          <a:p>
            <a:pPr lvl="2"/>
            <a:r>
              <a:rPr lang="en-US" altLang="zh-CN" dirty="0"/>
              <a:t>Receiver enhancement</a:t>
            </a:r>
          </a:p>
          <a:p>
            <a:pPr lvl="2"/>
            <a:r>
              <a:rPr lang="en-US" altLang="zh-CN" dirty="0"/>
              <a:t>…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6774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ML algorithm applicability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10518191" y="12303571"/>
            <a:ext cx="10271642" cy="48961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圆柱形 8"/>
          <p:cNvSpPr/>
          <p:nvPr/>
        </p:nvSpPr>
        <p:spPr>
          <a:xfrm>
            <a:off x="12648518" y="2814920"/>
            <a:ext cx="1398495" cy="1954306"/>
          </a:xfrm>
          <a:prstGeom prst="can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648518" y="3580837"/>
            <a:ext cx="13088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CN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12490204" y="5683625"/>
            <a:ext cx="1721224" cy="1129553"/>
          </a:xfrm>
          <a:prstGeom prst="snipRoundRect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流程图: 终止 11"/>
          <p:cNvSpPr/>
          <p:nvPr/>
        </p:nvSpPr>
        <p:spPr>
          <a:xfrm>
            <a:off x="12490204" y="7754471"/>
            <a:ext cx="1721224" cy="842683"/>
          </a:xfrm>
          <a:prstGeom prst="flowChartTerminator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2648518" y="10112190"/>
            <a:ext cx="340658" cy="66338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3706355" y="10112190"/>
            <a:ext cx="340658" cy="66338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" name="圆柱形 14"/>
          <p:cNvSpPr/>
          <p:nvPr/>
        </p:nvSpPr>
        <p:spPr>
          <a:xfrm>
            <a:off x="10272871" y="2892740"/>
            <a:ext cx="1398495" cy="1954306"/>
          </a:xfrm>
          <a:prstGeom prst="can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72871" y="3593719"/>
            <a:ext cx="13088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200" b="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OAM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738165" y="5986744"/>
            <a:ext cx="13088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200" b="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790616" y="7883175"/>
            <a:ext cx="13088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200" b="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115679" y="3470607"/>
            <a:ext cx="3228654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 algorithm complexity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809116" y="9482554"/>
            <a:ext cx="3972729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 algorithm Real time, power consumption requirement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6" name="梯形 25"/>
          <p:cNvSpPr/>
          <p:nvPr/>
        </p:nvSpPr>
        <p:spPr>
          <a:xfrm>
            <a:off x="17891532" y="3403284"/>
            <a:ext cx="663382" cy="7386917"/>
          </a:xfrm>
          <a:prstGeom prst="trapezoid">
            <a:avLst/>
          </a:pr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7" name="梯形 26"/>
          <p:cNvSpPr/>
          <p:nvPr/>
        </p:nvSpPr>
        <p:spPr>
          <a:xfrm rot="10800000">
            <a:off x="17117772" y="3388661"/>
            <a:ext cx="638107" cy="7386917"/>
          </a:xfrm>
          <a:prstGeom prst="trapezoid">
            <a:avLst/>
          </a:pr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359747" y="6347012"/>
            <a:ext cx="8780372" cy="0"/>
          </a:xfrm>
          <a:prstGeom prst="line">
            <a:avLst/>
          </a:prstGeom>
          <a:noFill/>
          <a:ln w="666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" name="右箭头 33"/>
          <p:cNvSpPr/>
          <p:nvPr/>
        </p:nvSpPr>
        <p:spPr>
          <a:xfrm>
            <a:off x="3431764" y="3580837"/>
            <a:ext cx="4486552" cy="1594278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5" name="右箭头 34"/>
          <p:cNvSpPr/>
          <p:nvPr/>
        </p:nvSpPr>
        <p:spPr>
          <a:xfrm>
            <a:off x="3431764" y="7924799"/>
            <a:ext cx="4486551" cy="1594278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521411" y="4095847"/>
            <a:ext cx="431430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Non-real time</a:t>
            </a:r>
            <a:r>
              <a:rPr kumimoji="0" lang="en-US" altLang="zh-CN" sz="30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use cases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932053" y="8439809"/>
            <a:ext cx="3686956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Real </a:t>
            </a: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time </a:t>
            </a:r>
            <a:r>
              <a:rPr kumimoji="0" lang="en-US" altLang="zh-CN" sz="30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use cases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45" name="直接连接符 44"/>
          <p:cNvCxnSpPr>
            <a:stCxn id="15" idx="4"/>
            <a:endCxn id="10" idx="1"/>
          </p:cNvCxnSpPr>
          <p:nvPr/>
        </p:nvCxnSpPr>
        <p:spPr>
          <a:xfrm>
            <a:off x="11671366" y="3869893"/>
            <a:ext cx="977152" cy="8462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7" name="直接连接符 46"/>
          <p:cNvCxnSpPr>
            <a:stCxn id="15" idx="4"/>
            <a:endCxn id="11" idx="2"/>
          </p:cNvCxnSpPr>
          <p:nvPr/>
        </p:nvCxnSpPr>
        <p:spPr>
          <a:xfrm>
            <a:off x="11671366" y="3869893"/>
            <a:ext cx="818838" cy="2378509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9" name="直接连接符 48"/>
          <p:cNvCxnSpPr>
            <a:endCxn id="12" idx="1"/>
          </p:cNvCxnSpPr>
          <p:nvPr/>
        </p:nvCxnSpPr>
        <p:spPr>
          <a:xfrm>
            <a:off x="11710276" y="4095847"/>
            <a:ext cx="779928" cy="4079966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2" name="直接连接符 51"/>
          <p:cNvCxnSpPr>
            <a:stCxn id="9" idx="3"/>
            <a:endCxn id="11" idx="3"/>
          </p:cNvCxnSpPr>
          <p:nvPr/>
        </p:nvCxnSpPr>
        <p:spPr>
          <a:xfrm>
            <a:off x="13347766" y="4769226"/>
            <a:ext cx="3050" cy="914399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4" name="直接连接符 53"/>
          <p:cNvCxnSpPr>
            <a:stCxn id="11" idx="1"/>
            <a:endCxn id="12" idx="0"/>
          </p:cNvCxnSpPr>
          <p:nvPr/>
        </p:nvCxnSpPr>
        <p:spPr>
          <a:xfrm>
            <a:off x="13350816" y="6813178"/>
            <a:ext cx="0" cy="941293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6" name="直接连接符 55"/>
          <p:cNvCxnSpPr/>
          <p:nvPr/>
        </p:nvCxnSpPr>
        <p:spPr>
          <a:xfrm>
            <a:off x="14837908" y="6347012"/>
            <a:ext cx="5103794" cy="0"/>
          </a:xfrm>
          <a:prstGeom prst="line">
            <a:avLst/>
          </a:prstGeom>
          <a:noFill/>
          <a:ln w="666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8" name="闪电形 57"/>
          <p:cNvSpPr/>
          <p:nvPr/>
        </p:nvSpPr>
        <p:spPr>
          <a:xfrm>
            <a:off x="13178118" y="8809904"/>
            <a:ext cx="322730" cy="1021069"/>
          </a:xfrm>
          <a:prstGeom prst="lightningBolt">
            <a:avLst/>
          </a:prstGeom>
          <a:solidFill>
            <a:srgbClr val="00B0F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60" name="直接箭头连接符 59"/>
          <p:cNvCxnSpPr>
            <a:stCxn id="13" idx="3"/>
            <a:endCxn id="14" idx="1"/>
          </p:cNvCxnSpPr>
          <p:nvPr/>
        </p:nvCxnSpPr>
        <p:spPr>
          <a:xfrm>
            <a:off x="12989176" y="10443884"/>
            <a:ext cx="717179" cy="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headEnd type="triangle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803749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Two basic ML approaches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029249" y="3311754"/>
            <a:ext cx="5393982" cy="2415206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ML approach is applied for one specific step in the processing chain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11181369" y="4320991"/>
            <a:ext cx="448236" cy="555812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0" name="文本占位符 2"/>
          <p:cNvSpPr txBox="1">
            <a:spLocks/>
          </p:cNvSpPr>
          <p:nvPr/>
        </p:nvSpPr>
        <p:spPr>
          <a:xfrm>
            <a:off x="1029249" y="8720011"/>
            <a:ext cx="5126178" cy="274614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Ø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n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hangingPunct="1"/>
            <a:r>
              <a:rPr lang="en-US" altLang="zh-CN" dirty="0"/>
              <a:t>ML approach is applied for contiguous multiple steps or whole processing chain</a:t>
            </a:r>
            <a:endParaRPr lang="zh-CN" altLang="en-US" dirty="0"/>
          </a:p>
        </p:txBody>
      </p:sp>
      <p:sp>
        <p:nvSpPr>
          <p:cNvPr id="50" name="文本占位符 2"/>
          <p:cNvSpPr txBox="1">
            <a:spLocks/>
          </p:cNvSpPr>
          <p:nvPr/>
        </p:nvSpPr>
        <p:spPr>
          <a:xfrm>
            <a:off x="985460" y="6840281"/>
            <a:ext cx="5169967" cy="105773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Ø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n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hangingPunct="1"/>
            <a:r>
              <a:rPr lang="en-US" altLang="zh-CN" dirty="0"/>
              <a:t>Or mixed of two approaches</a:t>
            </a:r>
            <a:endParaRPr lang="zh-CN" altLang="en-US" dirty="0"/>
          </a:p>
        </p:txBody>
      </p:sp>
      <p:grpSp>
        <p:nvGrpSpPr>
          <p:cNvPr id="70" name="组合 69"/>
          <p:cNvGrpSpPr/>
          <p:nvPr/>
        </p:nvGrpSpPr>
        <p:grpSpPr>
          <a:xfrm>
            <a:off x="7416193" y="3095784"/>
            <a:ext cx="14070343" cy="969870"/>
            <a:chOff x="7416193" y="3095784"/>
            <a:chExt cx="14070343" cy="969870"/>
          </a:xfrm>
        </p:grpSpPr>
        <p:sp>
          <p:nvSpPr>
            <p:cNvPr id="5" name="圆角矩形 4"/>
            <p:cNvSpPr/>
            <p:nvPr/>
          </p:nvSpPr>
          <p:spPr>
            <a:xfrm>
              <a:off x="7416193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689484" y="3409100"/>
              <a:ext cx="147482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0386933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631100" y="3409100"/>
              <a:ext cx="1733611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oding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3357673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601840" y="3444958"/>
              <a:ext cx="1733611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Modulation 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6328411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767680" y="3347545"/>
              <a:ext cx="1538509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2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9299149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9678784" y="3217162"/>
              <a:ext cx="153850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Antenna mapping 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cxnSp>
          <p:nvCxnSpPr>
            <p:cNvPr id="48" name="直接箭头连接符 47"/>
            <p:cNvCxnSpPr>
              <a:stCxn id="5" idx="3"/>
              <a:endCxn id="7" idx="1"/>
            </p:cNvCxnSpPr>
            <p:nvPr/>
          </p:nvCxnSpPr>
          <p:spPr>
            <a:xfrm>
              <a:off x="9603580" y="3580719"/>
              <a:ext cx="783353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3" name="直接箭头连接符 52"/>
            <p:cNvCxnSpPr>
              <a:stCxn id="7" idx="3"/>
              <a:endCxn id="9" idx="1"/>
            </p:cNvCxnSpPr>
            <p:nvPr/>
          </p:nvCxnSpPr>
          <p:spPr>
            <a:xfrm>
              <a:off x="12574320" y="3580719"/>
              <a:ext cx="783353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8" name="直接箭头连接符 57"/>
            <p:cNvCxnSpPr>
              <a:stCxn id="9" idx="3"/>
              <a:endCxn id="11" idx="1"/>
            </p:cNvCxnSpPr>
            <p:nvPr/>
          </p:nvCxnSpPr>
          <p:spPr>
            <a:xfrm>
              <a:off x="15545060" y="3580719"/>
              <a:ext cx="783351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1" name="直接箭头连接符 60"/>
            <p:cNvCxnSpPr>
              <a:stCxn id="11" idx="3"/>
              <a:endCxn id="13" idx="1"/>
            </p:cNvCxnSpPr>
            <p:nvPr/>
          </p:nvCxnSpPr>
          <p:spPr>
            <a:xfrm>
              <a:off x="18515798" y="3580719"/>
              <a:ext cx="783351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71" name="组合 70"/>
          <p:cNvGrpSpPr/>
          <p:nvPr/>
        </p:nvGrpSpPr>
        <p:grpSpPr>
          <a:xfrm>
            <a:off x="7372404" y="5177682"/>
            <a:ext cx="14070343" cy="969906"/>
            <a:chOff x="7416193" y="3095784"/>
            <a:chExt cx="14070343" cy="969906"/>
          </a:xfrm>
        </p:grpSpPr>
        <p:sp>
          <p:nvSpPr>
            <p:cNvPr id="72" name="圆角矩形 71"/>
            <p:cNvSpPr/>
            <p:nvPr/>
          </p:nvSpPr>
          <p:spPr>
            <a:xfrm>
              <a:off x="7416193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689484" y="3409100"/>
              <a:ext cx="147482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10386933" y="3095784"/>
              <a:ext cx="2187387" cy="969870"/>
            </a:xfrm>
            <a:prstGeom prst="round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0631100" y="3224434"/>
              <a:ext cx="1733611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ML based C</a:t>
              </a: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oding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13357673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3601840" y="3444958"/>
              <a:ext cx="1733611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Modulation 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6328411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6767680" y="3347545"/>
              <a:ext cx="1538509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2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19299149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9738418" y="3217162"/>
              <a:ext cx="153850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Antenna mapping 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cxnSp>
          <p:nvCxnSpPr>
            <p:cNvPr id="82" name="直接箭头连接符 81"/>
            <p:cNvCxnSpPr>
              <a:stCxn id="72" idx="3"/>
              <a:endCxn id="74" idx="1"/>
            </p:cNvCxnSpPr>
            <p:nvPr/>
          </p:nvCxnSpPr>
          <p:spPr>
            <a:xfrm>
              <a:off x="9603580" y="3580719"/>
              <a:ext cx="783353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83" name="直接箭头连接符 82"/>
            <p:cNvCxnSpPr>
              <a:stCxn id="74" idx="3"/>
              <a:endCxn id="76" idx="1"/>
            </p:cNvCxnSpPr>
            <p:nvPr/>
          </p:nvCxnSpPr>
          <p:spPr>
            <a:xfrm>
              <a:off x="12574320" y="3580719"/>
              <a:ext cx="783353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84" name="直接箭头连接符 83"/>
            <p:cNvCxnSpPr>
              <a:stCxn id="76" idx="3"/>
              <a:endCxn id="78" idx="1"/>
            </p:cNvCxnSpPr>
            <p:nvPr/>
          </p:nvCxnSpPr>
          <p:spPr>
            <a:xfrm>
              <a:off x="15545060" y="3580719"/>
              <a:ext cx="783351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85" name="直接箭头连接符 84"/>
            <p:cNvCxnSpPr>
              <a:stCxn id="78" idx="3"/>
              <a:endCxn id="80" idx="1"/>
            </p:cNvCxnSpPr>
            <p:nvPr/>
          </p:nvCxnSpPr>
          <p:spPr>
            <a:xfrm>
              <a:off x="18515798" y="3580719"/>
              <a:ext cx="783351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09" name="组合 108"/>
          <p:cNvGrpSpPr/>
          <p:nvPr/>
        </p:nvGrpSpPr>
        <p:grpSpPr>
          <a:xfrm>
            <a:off x="7341006" y="8274020"/>
            <a:ext cx="14101741" cy="3958417"/>
            <a:chOff x="7341006" y="8274020"/>
            <a:chExt cx="14101741" cy="3958417"/>
          </a:xfrm>
        </p:grpSpPr>
        <p:sp>
          <p:nvSpPr>
            <p:cNvPr id="56" name="圆角矩形 55"/>
            <p:cNvSpPr/>
            <p:nvPr/>
          </p:nvSpPr>
          <p:spPr>
            <a:xfrm>
              <a:off x="10148046" y="10547073"/>
              <a:ext cx="8552331" cy="1685364"/>
            </a:xfrm>
            <a:prstGeom prst="roundRect">
              <a:avLst/>
            </a:prstGeom>
            <a:solidFill>
              <a:schemeClr val="bg1"/>
            </a:solidFill>
            <a:ln w="12700" cap="flat">
              <a:solidFill>
                <a:schemeClr val="tx1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10175201" y="8274020"/>
              <a:ext cx="8525176" cy="1609119"/>
            </a:xfrm>
            <a:prstGeom prst="roundRect">
              <a:avLst>
                <a:gd name="adj" fmla="val 11949"/>
              </a:avLst>
            </a:prstGeom>
            <a:solidFill>
              <a:schemeClr val="bg1"/>
            </a:solidFill>
            <a:ln w="12700" cap="flat">
              <a:solidFill>
                <a:schemeClr val="tx1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7372404" y="10794119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645695" y="11101431"/>
              <a:ext cx="147482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0343144" y="10794119"/>
              <a:ext cx="8128865" cy="969870"/>
            </a:xfrm>
            <a:prstGeom prst="round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1833412" y="11043092"/>
              <a:ext cx="5253317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ML based coding, modulation…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19255360" y="10846480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9694629" y="10909493"/>
              <a:ext cx="153850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Antenna mapping 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57" name="下箭头 56"/>
            <p:cNvSpPr/>
            <p:nvPr/>
          </p:nvSpPr>
          <p:spPr>
            <a:xfrm>
              <a:off x="14183459" y="9993840"/>
              <a:ext cx="448236" cy="555812"/>
            </a:xfrm>
            <a:prstGeom prst="downArrow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7341006" y="8720011"/>
              <a:ext cx="14070343" cy="2611404"/>
              <a:chOff x="7416193" y="3095784"/>
              <a:chExt cx="14070343" cy="2611404"/>
            </a:xfrm>
          </p:grpSpPr>
          <p:sp>
            <p:nvSpPr>
              <p:cNvPr id="87" name="圆角矩形 86"/>
              <p:cNvSpPr/>
              <p:nvPr/>
            </p:nvSpPr>
            <p:spPr>
              <a:xfrm>
                <a:off x="7416193" y="3095784"/>
                <a:ext cx="2187387" cy="969870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7689484" y="3409100"/>
                <a:ext cx="1474825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400" b="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MAC</a:t>
                </a:r>
                <a:endParaRPr kumimoji="0" lang="zh-CN" altLang="en-US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10386933" y="3095784"/>
                <a:ext cx="2187387" cy="969870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10631100" y="3409100"/>
                <a:ext cx="1733611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400" b="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r>
                  <a:rPr kumimoji="0" lang="en-US" altLang="zh-CN" sz="2400" b="0" i="0" u="none" strike="noStrike" cap="none" spc="0" normalizeH="0" baseline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oding</a:t>
                </a:r>
                <a:endParaRPr kumimoji="0" lang="zh-CN" altLang="en-US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sp>
            <p:nvSpPr>
              <p:cNvPr id="91" name="圆角矩形 90"/>
              <p:cNvSpPr/>
              <p:nvPr/>
            </p:nvSpPr>
            <p:spPr>
              <a:xfrm>
                <a:off x="13357673" y="3095784"/>
                <a:ext cx="2187387" cy="969870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13601840" y="3444958"/>
                <a:ext cx="1733611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400" b="0" i="0" u="none" strike="noStrike" cap="none" spc="0" normalizeH="0" baseline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Modulation </a:t>
                </a:r>
                <a:endParaRPr kumimoji="0" lang="zh-CN" altLang="en-US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sp>
            <p:nvSpPr>
              <p:cNvPr id="93" name="圆角矩形 92"/>
              <p:cNvSpPr/>
              <p:nvPr/>
            </p:nvSpPr>
            <p:spPr>
              <a:xfrm>
                <a:off x="16328411" y="3095784"/>
                <a:ext cx="2187387" cy="969870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16767680" y="3347545"/>
                <a:ext cx="1538509" cy="59503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3200" b="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…</a:t>
                </a:r>
                <a:endParaRPr kumimoji="0" lang="zh-CN" altLang="en-US" sz="32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19299149" y="3095784"/>
                <a:ext cx="2187387" cy="969870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19738418" y="3197284"/>
                <a:ext cx="153850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400" b="0" i="0" u="none" strike="noStrike" cap="none" spc="0" normalizeH="0" baseline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Antenna mapping </a:t>
                </a:r>
                <a:endParaRPr kumimoji="0" lang="zh-CN" altLang="en-US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cxnSp>
            <p:nvCxnSpPr>
              <p:cNvPr id="97" name="直接箭头连接符 96"/>
              <p:cNvCxnSpPr>
                <a:stCxn id="87" idx="3"/>
                <a:endCxn id="89" idx="1"/>
              </p:cNvCxnSpPr>
              <p:nvPr/>
            </p:nvCxnSpPr>
            <p:spPr>
              <a:xfrm>
                <a:off x="9603580" y="3580719"/>
                <a:ext cx="783353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98" name="直接箭头连接符 97"/>
              <p:cNvCxnSpPr>
                <a:stCxn id="89" idx="3"/>
                <a:endCxn id="91" idx="1"/>
              </p:cNvCxnSpPr>
              <p:nvPr/>
            </p:nvCxnSpPr>
            <p:spPr>
              <a:xfrm>
                <a:off x="12574320" y="3580719"/>
                <a:ext cx="783353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99" name="直接箭头连接符 98"/>
              <p:cNvCxnSpPr>
                <a:stCxn id="91" idx="3"/>
                <a:endCxn id="93" idx="1"/>
              </p:cNvCxnSpPr>
              <p:nvPr/>
            </p:nvCxnSpPr>
            <p:spPr>
              <a:xfrm>
                <a:off x="15545060" y="3580719"/>
                <a:ext cx="783351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00" name="直接箭头连接符 99"/>
              <p:cNvCxnSpPr>
                <a:stCxn id="93" idx="3"/>
                <a:endCxn id="95" idx="1"/>
              </p:cNvCxnSpPr>
              <p:nvPr/>
            </p:nvCxnSpPr>
            <p:spPr>
              <a:xfrm>
                <a:off x="18515798" y="3580719"/>
                <a:ext cx="783351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01" name="直接箭头连接符 100"/>
              <p:cNvCxnSpPr>
                <a:stCxn id="43" idx="3"/>
                <a:endCxn id="45" idx="1"/>
              </p:cNvCxnSpPr>
              <p:nvPr/>
            </p:nvCxnSpPr>
            <p:spPr>
              <a:xfrm>
                <a:off x="9634978" y="5654827"/>
                <a:ext cx="783353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04" name="直接箭头连接符 103"/>
              <p:cNvCxnSpPr>
                <a:endCxn id="51" idx="1"/>
              </p:cNvCxnSpPr>
              <p:nvPr/>
            </p:nvCxnSpPr>
            <p:spPr>
              <a:xfrm>
                <a:off x="18547196" y="5707188"/>
                <a:ext cx="783351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</p:grpSp>
    </p:spTree>
    <p:extLst>
      <p:ext uri="{BB962C8B-B14F-4D97-AF65-F5344CB8AC3E}">
        <p14:creationId xmlns:p14="http://schemas.microsoft.com/office/powerpoint/2010/main" val="3037383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Standard impact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>
          <a:xfrm>
            <a:off x="1034168" y="6398425"/>
            <a:ext cx="8328494" cy="2010079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For case 1 and case2:</a:t>
            </a:r>
          </a:p>
          <a:p>
            <a:pPr lvl="1"/>
            <a:r>
              <a:rPr lang="en-US" altLang="zh-CN" dirty="0"/>
              <a:t>No standard impact at all i.e. purely implementation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2718129" y="7476169"/>
            <a:ext cx="10582742" cy="5401141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  <a:spcAft>
                <a:spcPts val="1800"/>
              </a:spcAft>
            </a:pPr>
            <a:r>
              <a:rPr lang="en-US" altLang="zh-CN" dirty="0"/>
              <a:t>Case3: AI/ML algorithm may need some new </a:t>
            </a:r>
            <a:r>
              <a:rPr lang="en-US" altLang="zh-CN" dirty="0">
                <a:solidFill>
                  <a:srgbClr val="FF0000"/>
                </a:solidFill>
              </a:rPr>
              <a:t>input and/or output </a:t>
            </a:r>
            <a:r>
              <a:rPr lang="en-US" altLang="zh-CN" dirty="0"/>
              <a:t>to/from other nodes</a:t>
            </a:r>
          </a:p>
          <a:p>
            <a:pPr>
              <a:lnSpc>
                <a:spcPct val="170000"/>
              </a:lnSpc>
              <a:spcAft>
                <a:spcPts val="1800"/>
              </a:spcAft>
            </a:pPr>
            <a:r>
              <a:rPr lang="en-US" altLang="zh-CN" dirty="0"/>
              <a:t>Case4: Same AI/ML algorithm to accomplish same task in distributed way but the output/input in-between could be a container. </a:t>
            </a:r>
            <a:r>
              <a:rPr lang="en-US" altLang="zh-CN" dirty="0">
                <a:solidFill>
                  <a:srgbClr val="FF0000"/>
                </a:solidFill>
              </a:rPr>
              <a:t>Input and output </a:t>
            </a:r>
            <a:r>
              <a:rPr lang="en-US" altLang="zh-CN" dirty="0"/>
              <a:t>of algorithm should be standardized</a:t>
            </a:r>
          </a:p>
          <a:p>
            <a:pPr>
              <a:lnSpc>
                <a:spcPct val="170000"/>
              </a:lnSpc>
              <a:spcAft>
                <a:spcPts val="1800"/>
              </a:spcAft>
            </a:pPr>
            <a:r>
              <a:rPr lang="en-US" altLang="zh-CN" dirty="0"/>
              <a:t>Case5: Different AI/ML algorithm accomplish same task in distributed way. </a:t>
            </a:r>
            <a:r>
              <a:rPr lang="en-US" altLang="zh-CN" dirty="0">
                <a:solidFill>
                  <a:srgbClr val="FF0000"/>
                </a:solidFill>
              </a:rPr>
              <a:t>Output and Input </a:t>
            </a:r>
            <a:r>
              <a:rPr lang="en-US" altLang="zh-CN" dirty="0"/>
              <a:t>over interface may need standardization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420016" y="2769601"/>
            <a:ext cx="7367030" cy="3125209"/>
            <a:chOff x="544526" y="2568638"/>
            <a:chExt cx="7367030" cy="3125209"/>
          </a:xfrm>
        </p:grpSpPr>
        <p:sp>
          <p:nvSpPr>
            <p:cNvPr id="10" name="单圆角矩形 9"/>
            <p:cNvSpPr/>
            <p:nvPr/>
          </p:nvSpPr>
          <p:spPr>
            <a:xfrm>
              <a:off x="2717916" y="2568638"/>
              <a:ext cx="1721224" cy="1129553"/>
            </a:xfrm>
            <a:prstGeom prst="snipRoundRect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" name="流程图: 终止 10"/>
            <p:cNvSpPr/>
            <p:nvPr/>
          </p:nvSpPr>
          <p:spPr>
            <a:xfrm>
              <a:off x="5898482" y="2568638"/>
              <a:ext cx="2013074" cy="1129553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6541709" y="2897406"/>
              <a:ext cx="726620" cy="53884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13" name="直接箭头连接符 12"/>
            <p:cNvCxnSpPr/>
            <p:nvPr/>
          </p:nvCxnSpPr>
          <p:spPr>
            <a:xfrm flipH="1">
              <a:off x="4585712" y="3133412"/>
              <a:ext cx="1219983" cy="0"/>
            </a:xfrm>
            <a:prstGeom prst="straightConnector1">
              <a:avLst/>
            </a:prstGeom>
            <a:noFill/>
            <a:ln w="44450" cap="flat">
              <a:solidFill>
                <a:schemeClr val="tx1"/>
              </a:solidFill>
              <a:prstDash val="solid"/>
              <a:miter lim="400000"/>
              <a:headEnd type="triangle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4" name="单圆角矩形 13"/>
            <p:cNvSpPr/>
            <p:nvPr/>
          </p:nvSpPr>
          <p:spPr>
            <a:xfrm>
              <a:off x="2625129" y="4564294"/>
              <a:ext cx="1721224" cy="1129553"/>
            </a:xfrm>
            <a:prstGeom prst="snipRoundRect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" name="流程图: 终止 14"/>
            <p:cNvSpPr/>
            <p:nvPr/>
          </p:nvSpPr>
          <p:spPr>
            <a:xfrm>
              <a:off x="5805695" y="4564294"/>
              <a:ext cx="2013074" cy="1129553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16" name="直接箭头连接符 15"/>
            <p:cNvCxnSpPr/>
            <p:nvPr/>
          </p:nvCxnSpPr>
          <p:spPr>
            <a:xfrm flipH="1">
              <a:off x="4472108" y="5223395"/>
              <a:ext cx="1219983" cy="0"/>
            </a:xfrm>
            <a:prstGeom prst="straightConnector1">
              <a:avLst/>
            </a:prstGeom>
            <a:noFill/>
            <a:ln w="44450" cap="flat">
              <a:solidFill>
                <a:schemeClr val="tx1"/>
              </a:solidFill>
              <a:prstDash val="solid"/>
              <a:miter lim="400000"/>
              <a:headEnd type="triangle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7" name="圆角矩形 16"/>
            <p:cNvSpPr/>
            <p:nvPr/>
          </p:nvSpPr>
          <p:spPr>
            <a:xfrm>
              <a:off x="6448922" y="4890498"/>
              <a:ext cx="726620" cy="538843"/>
            </a:xfrm>
            <a:prstGeom prst="roundRect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3110498" y="4775230"/>
              <a:ext cx="708852" cy="707680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37313" y="2841214"/>
              <a:ext cx="1758989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Case1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44526" y="4835163"/>
              <a:ext cx="1758989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Case2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475258" y="2445027"/>
            <a:ext cx="9092655" cy="4520722"/>
            <a:chOff x="13199956" y="4315229"/>
            <a:chExt cx="7479632" cy="5132942"/>
          </a:xfrm>
        </p:grpSpPr>
        <p:sp>
          <p:nvSpPr>
            <p:cNvPr id="22" name="单圆角矩形 21"/>
            <p:cNvSpPr/>
            <p:nvPr/>
          </p:nvSpPr>
          <p:spPr>
            <a:xfrm>
              <a:off x="15465131" y="4315229"/>
              <a:ext cx="1721224" cy="1129553"/>
            </a:xfrm>
            <a:prstGeom prst="snipRoundRect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3" name="流程图: 终止 22"/>
            <p:cNvSpPr/>
            <p:nvPr/>
          </p:nvSpPr>
          <p:spPr>
            <a:xfrm>
              <a:off x="18645697" y="4315229"/>
              <a:ext cx="2013074" cy="1129553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4" name="单圆角矩形 23"/>
            <p:cNvSpPr/>
            <p:nvPr/>
          </p:nvSpPr>
          <p:spPr>
            <a:xfrm>
              <a:off x="15465131" y="6363419"/>
              <a:ext cx="1721224" cy="1129553"/>
            </a:xfrm>
            <a:prstGeom prst="snipRoundRect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5" name="流程图: 终止 24"/>
            <p:cNvSpPr/>
            <p:nvPr/>
          </p:nvSpPr>
          <p:spPr>
            <a:xfrm>
              <a:off x="18645697" y="6363419"/>
              <a:ext cx="2013074" cy="1129553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8886311" y="6708043"/>
              <a:ext cx="1531846" cy="538843"/>
              <a:chOff x="8131629" y="5398111"/>
              <a:chExt cx="1531846" cy="538843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8609241" y="5398111"/>
                <a:ext cx="726620" cy="53884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cxnSp>
            <p:nvCxnSpPr>
              <p:cNvPr id="44" name="直接箭头连接符 43"/>
              <p:cNvCxnSpPr>
                <a:endCxn id="43" idx="1"/>
              </p:cNvCxnSpPr>
              <p:nvPr/>
            </p:nvCxnSpPr>
            <p:spPr>
              <a:xfrm>
                <a:off x="8131629" y="5667531"/>
                <a:ext cx="477612" cy="2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45" name="直接箭头连接符 44"/>
              <p:cNvCxnSpPr/>
              <p:nvPr/>
            </p:nvCxnSpPr>
            <p:spPr>
              <a:xfrm>
                <a:off x="9335861" y="5667531"/>
                <a:ext cx="327614" cy="0"/>
              </a:xfrm>
              <a:prstGeom prst="straightConnector1">
                <a:avLst/>
              </a:prstGeom>
              <a:noFill/>
              <a:ln w="50800" cap="flat">
                <a:solidFill>
                  <a:srgbClr val="FF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  <p:cxnSp>
          <p:nvCxnSpPr>
            <p:cNvPr id="27" name="直接箭头连接符 26"/>
            <p:cNvCxnSpPr/>
            <p:nvPr/>
          </p:nvCxnSpPr>
          <p:spPr>
            <a:xfrm flipH="1">
              <a:off x="17312110" y="7061430"/>
              <a:ext cx="1219983" cy="0"/>
            </a:xfrm>
            <a:prstGeom prst="straightConnector1">
              <a:avLst/>
            </a:prstGeom>
            <a:noFill/>
            <a:ln w="44450" cap="flat">
              <a:solidFill>
                <a:srgbClr val="000000"/>
              </a:solidFill>
              <a:prstDash val="solid"/>
              <a:miter lim="400000"/>
              <a:headEnd type="triangle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grpSp>
          <p:nvGrpSpPr>
            <p:cNvPr id="28" name="组合 27"/>
            <p:cNvGrpSpPr/>
            <p:nvPr/>
          </p:nvGrpSpPr>
          <p:grpSpPr>
            <a:xfrm>
              <a:off x="15534435" y="6711317"/>
              <a:ext cx="1531846" cy="538843"/>
              <a:chOff x="8131629" y="5398111"/>
              <a:chExt cx="1531846" cy="538843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8609241" y="5398111"/>
                <a:ext cx="726620" cy="53884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cxnSp>
            <p:nvCxnSpPr>
              <p:cNvPr id="41" name="直接箭头连接符 40"/>
              <p:cNvCxnSpPr>
                <a:endCxn id="40" idx="1"/>
              </p:cNvCxnSpPr>
              <p:nvPr/>
            </p:nvCxnSpPr>
            <p:spPr>
              <a:xfrm>
                <a:off x="8131629" y="5667531"/>
                <a:ext cx="477612" cy="2"/>
              </a:xfrm>
              <a:prstGeom prst="straightConnector1">
                <a:avLst/>
              </a:prstGeom>
              <a:noFill/>
              <a:ln w="53975" cap="flat">
                <a:solidFill>
                  <a:srgbClr val="FF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42" name="直接箭头连接符 41"/>
              <p:cNvCxnSpPr/>
              <p:nvPr/>
            </p:nvCxnSpPr>
            <p:spPr>
              <a:xfrm>
                <a:off x="9335861" y="5667531"/>
                <a:ext cx="327614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  <p:sp>
          <p:nvSpPr>
            <p:cNvPr id="29" name="圆角矩形 28"/>
            <p:cNvSpPr/>
            <p:nvPr/>
          </p:nvSpPr>
          <p:spPr>
            <a:xfrm>
              <a:off x="17678014" y="6746953"/>
              <a:ext cx="527083" cy="239614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0" name="单圆角矩形 29"/>
            <p:cNvSpPr/>
            <p:nvPr/>
          </p:nvSpPr>
          <p:spPr>
            <a:xfrm>
              <a:off x="15485948" y="8318618"/>
              <a:ext cx="1721224" cy="1129553"/>
            </a:xfrm>
            <a:prstGeom prst="snipRoundRect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1" name="流程图: 终止 30"/>
            <p:cNvSpPr/>
            <p:nvPr/>
          </p:nvSpPr>
          <p:spPr>
            <a:xfrm>
              <a:off x="18666514" y="8318618"/>
              <a:ext cx="2013074" cy="1129553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32" name="直接箭头连接符 31"/>
            <p:cNvCxnSpPr/>
            <p:nvPr/>
          </p:nvCxnSpPr>
          <p:spPr>
            <a:xfrm flipH="1">
              <a:off x="17332927" y="8977719"/>
              <a:ext cx="1219983" cy="0"/>
            </a:xfrm>
            <a:prstGeom prst="straightConnector1">
              <a:avLst/>
            </a:prstGeom>
            <a:noFill/>
            <a:ln w="44450" cap="flat">
              <a:solidFill>
                <a:srgbClr val="FF0000"/>
              </a:solidFill>
              <a:prstDash val="solid"/>
              <a:miter lim="400000"/>
              <a:headEnd type="triangle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3" name="圆角矩形 32"/>
            <p:cNvSpPr/>
            <p:nvPr/>
          </p:nvSpPr>
          <p:spPr>
            <a:xfrm>
              <a:off x="19309741" y="8644822"/>
              <a:ext cx="726620" cy="538843"/>
            </a:xfrm>
            <a:prstGeom prst="roundRect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34" name="直接箭头连接符 33"/>
            <p:cNvCxnSpPr/>
            <p:nvPr/>
          </p:nvCxnSpPr>
          <p:spPr>
            <a:xfrm flipH="1">
              <a:off x="17312110" y="4880003"/>
              <a:ext cx="1219983" cy="0"/>
            </a:xfrm>
            <a:prstGeom prst="straightConnector1">
              <a:avLst/>
            </a:prstGeom>
            <a:noFill/>
            <a:ln w="44450" cap="flat">
              <a:solidFill>
                <a:srgbClr val="FF0000"/>
              </a:solidFill>
              <a:prstDash val="solid"/>
              <a:miter lim="400000"/>
              <a:headEnd type="triangle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5" name="等腰三角形 34"/>
            <p:cNvSpPr/>
            <p:nvPr/>
          </p:nvSpPr>
          <p:spPr>
            <a:xfrm>
              <a:off x="15971317" y="8529554"/>
              <a:ext cx="708852" cy="707680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19288924" y="4663783"/>
              <a:ext cx="726620" cy="53884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256758" y="4669147"/>
              <a:ext cx="1758989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Case3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3214483" y="6645984"/>
              <a:ext cx="1758989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Case4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3199956" y="8642277"/>
              <a:ext cx="1758989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Case5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334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8615</TotalTime>
  <Words>914</Words>
  <Application>Microsoft Office PowerPoint</Application>
  <PresentationFormat>自定义</PresentationFormat>
  <Paragraphs>205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Arial</vt:lpstr>
      <vt:lpstr>Cambria Math</vt:lpstr>
      <vt:lpstr>Helvetica</vt:lpstr>
      <vt:lpstr>Wingdings</vt:lpstr>
      <vt:lpstr>White 白底</vt:lpstr>
      <vt:lpstr>Black 黑底</vt:lpstr>
      <vt:lpstr>Motivation of introduction of AIML in physical layer</vt:lpstr>
      <vt:lpstr>OPPO’s vision in decades on AI</vt:lpstr>
      <vt:lpstr>AI or ML or DL</vt:lpstr>
      <vt:lpstr>AI/ML categories</vt:lpstr>
      <vt:lpstr>Principles and framework @ FS_NR_ENDC_data_collect</vt:lpstr>
      <vt:lpstr>Typical use case in wireless communication system</vt:lpstr>
      <vt:lpstr>ML algorithm applicability</vt:lpstr>
      <vt:lpstr>Two basic ML approaches</vt:lpstr>
      <vt:lpstr>Standard impact</vt:lpstr>
      <vt:lpstr>CSI compression</vt:lpstr>
      <vt:lpstr>Receiver with noise-compression</vt:lpstr>
      <vt:lpstr>Reception based on low dense pilot</vt:lpstr>
      <vt:lpstr>AI enhanced Channel Estimation</vt:lpstr>
      <vt:lpstr>Initial Proposal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OPPO(Zhongda)</cp:lastModifiedBy>
  <cp:revision>692</cp:revision>
  <dcterms:modified xsi:type="dcterms:W3CDTF">2021-06-05T09:25:26Z</dcterms:modified>
</cp:coreProperties>
</file>