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7"/>
  </p:notesMasterIdLst>
  <p:handoutMasterIdLst>
    <p:handoutMasterId r:id="rId8"/>
  </p:handoutMasterIdLst>
  <p:sldIdLst>
    <p:sldId id="256" r:id="rId3"/>
    <p:sldId id="378" r:id="rId4"/>
    <p:sldId id="377" r:id="rId5"/>
    <p:sldId id="269" r:id="rId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378"/>
            <p14:sldId id="377"/>
            <p14:sldId id="26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2" clrIdx="0">
    <p:extLst>
      <p:ext uri="{19B8F6BF-5375-455C-9EA6-DF929625EA0E}">
        <p15:presenceInfo xmlns:p15="http://schemas.microsoft.com/office/powerpoint/2012/main" userId="OPPO(Zhongda)" providerId="None"/>
      </p:ext>
    </p:extLst>
  </p:cmAuthor>
  <p:cmAuthor id="2" name="OPPO (Qianxi)" initials="OPPO" lastIdx="2" clrIdx="1">
    <p:extLst>
      <p:ext uri="{19B8F6BF-5375-455C-9EA6-DF929625EA0E}">
        <p15:presenceInfo xmlns:p15="http://schemas.microsoft.com/office/powerpoint/2012/main" userId="OPPO (Qianxi)" providerId="None"/>
      </p:ext>
    </p:extLst>
  </p:cmAuthor>
  <p:cmAuthor id="3" name="Shichang Zhang" initials="SZ" lastIdx="1" clrIdx="2">
    <p:extLst>
      <p:ext uri="{19B8F6BF-5375-455C-9EA6-DF929625EA0E}">
        <p15:presenceInfo xmlns:p15="http://schemas.microsoft.com/office/powerpoint/2012/main" userId="S::shichangzhang@oppo.com::13583df2-5761-4398-878e-e382b6c1eb17" providerId="AD"/>
      </p:ext>
    </p:extLst>
  </p:cmAuthor>
  <p:cmAuthor id="4" name="Kevin Lin" initials="KL" lastIdx="2" clrIdx="3">
    <p:extLst>
      <p:ext uri="{19B8F6BF-5375-455C-9EA6-DF929625EA0E}">
        <p15:presenceInfo xmlns:p15="http://schemas.microsoft.com/office/powerpoint/2012/main" userId="97d5581bb704cf6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5E5E5E"/>
    <a:srgbClr val="2DC84D"/>
    <a:srgbClr val="ED7C2E"/>
    <a:srgbClr val="FFFFFF"/>
    <a:srgbClr val="CACAC8"/>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64"/>
    <p:restoredTop sz="94826" autoAdjust="0"/>
  </p:normalViewPr>
  <p:slideViewPr>
    <p:cSldViewPr snapToGrid="0" snapToObjects="1">
      <p:cViewPr varScale="1">
        <p:scale>
          <a:sx n="39" d="100"/>
          <a:sy n="39" d="100"/>
        </p:scale>
        <p:origin x="376" y="36"/>
      </p:cViewPr>
      <p:guideLst/>
    </p:cSldViewPr>
  </p:slideViewPr>
  <p:notesTextViewPr>
    <p:cViewPr>
      <p:scale>
        <a:sx n="1" d="1"/>
        <a:sy n="1" d="1"/>
      </p:scale>
      <p:origin x="0" y="0"/>
    </p:cViewPr>
  </p:notesTextViewPr>
  <p:notesViewPr>
    <p:cSldViewPr snapToGrid="0" snapToObjects="1">
      <p:cViewPr varScale="1">
        <p:scale>
          <a:sx n="91" d="100"/>
          <a:sy n="91" d="100"/>
        </p:scale>
        <p:origin x="375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EAE79FE-FD42-4166-A0F7-A58EBF0CE9FE}" type="datetimeFigureOut">
              <a:rPr lang="zh-CN" altLang="en-US" smtClean="0"/>
              <a:t>2021/6/7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A62AB1-CB59-4F76-B797-C12029E8BE56}" type="slidenum">
              <a:rPr lang="zh-CN" altLang="en-US" smtClean="0"/>
              <a:t>‹#›</a:t>
            </a:fld>
            <a:endParaRPr lang="zh-CN" altLang="en-US"/>
          </a:p>
        </p:txBody>
      </p:sp>
    </p:spTree>
    <p:extLst>
      <p:ext uri="{BB962C8B-B14F-4D97-AF65-F5344CB8AC3E}">
        <p14:creationId xmlns:p14="http://schemas.microsoft.com/office/powerpoint/2010/main" val="9870657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196390817"/>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dirty="0"/>
              <a:t>单击此处编辑母版标题样式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676400" y="598666"/>
            <a:ext cx="21031200" cy="1564924"/>
          </a:xfrm>
        </p:spPr>
        <p:txBody>
          <a:bodyPr>
            <a:normAutofit/>
          </a:bodyPr>
          <a:lstStyle>
            <a:lvl1pPr>
              <a:defRPr sz="5600" b="1">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单击此处编辑母版标题样式</a:t>
            </a:r>
          </a:p>
        </p:txBody>
      </p:sp>
      <p:sp>
        <p:nvSpPr>
          <p:cNvPr id="3" name="内容占位符 2"/>
          <p:cNvSpPr>
            <a:spLocks noGrp="1"/>
          </p:cNvSpPr>
          <p:nvPr>
            <p:ph idx="1"/>
          </p:nvPr>
        </p:nvSpPr>
        <p:spPr>
          <a:xfrm>
            <a:off x="1676400" y="2973916"/>
            <a:ext cx="21031200" cy="8702676"/>
          </a:xfrm>
        </p:spPr>
        <p:txBody>
          <a:bodyPr/>
          <a:lstStyle>
            <a:lvl1pPr>
              <a:defRPr i="0">
                <a:latin typeface="Arial" panose="020B0604020202020204" pitchFamily="34" charset="0"/>
                <a:ea typeface="微软雅黑" panose="020B0503020204020204" pitchFamily="34" charset="-122"/>
                <a:cs typeface="Arial" panose="020B0604020202020204" pitchFamily="34" charset="0"/>
              </a:defRPr>
            </a:lvl1pPr>
            <a:lvl2pPr>
              <a:defRPr i="0">
                <a:latin typeface="Arial" panose="020B0604020202020204" pitchFamily="34" charset="0"/>
                <a:ea typeface="微软雅黑" panose="020B0503020204020204" pitchFamily="34" charset="-122"/>
                <a:cs typeface="Arial" panose="020B0604020202020204" pitchFamily="34" charset="0"/>
              </a:defRPr>
            </a:lvl2pPr>
            <a:lvl3pPr marL="1905000" indent="-635000">
              <a:buSzPct val="75000"/>
              <a:buFont typeface="Wingdings" panose="05000000000000000000" pitchFamily="2" charset="2"/>
              <a:buChar char="ü"/>
              <a:defRPr i="0">
                <a:latin typeface="Arial" panose="020B0604020202020204" pitchFamily="34" charset="0"/>
                <a:ea typeface="微软雅黑" panose="020B0503020204020204" pitchFamily="34" charset="-122"/>
                <a:cs typeface="Arial" panose="020B0604020202020204" pitchFamily="34" charset="0"/>
              </a:defRPr>
            </a:lvl3pPr>
            <a:lvl4pPr>
              <a:defRPr i="0">
                <a:latin typeface="Arial" panose="020B0604020202020204" pitchFamily="34" charset="0"/>
                <a:ea typeface="微软雅黑" panose="020B0503020204020204" pitchFamily="34" charset="-122"/>
                <a:cs typeface="Arial" panose="020B0604020202020204" pitchFamily="34" charset="0"/>
              </a:defRPr>
            </a:lvl4pPr>
            <a:lvl5pPr>
              <a:defRPr i="0">
                <a:latin typeface="Arial" panose="020B0604020202020204" pitchFamily="34" charset="0"/>
                <a:ea typeface="微软雅黑" panose="020B0503020204020204" pitchFamily="34" charset="-122"/>
                <a:cs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接连接符 8"/>
          <p:cNvCxnSpPr/>
          <p:nvPr userDrawn="1"/>
        </p:nvCxnSpPr>
        <p:spPr>
          <a:xfrm>
            <a:off x="1676400" y="2163590"/>
            <a:ext cx="21031200"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l="10821" t="30728" r="6825" b="34424"/>
          <a:stretch>
            <a:fillRect/>
          </a:stretch>
        </p:blipFill>
        <p:spPr>
          <a:xfrm>
            <a:off x="19409434" y="981512"/>
            <a:ext cx="3019244" cy="903568"/>
          </a:xfrm>
          <a:prstGeom prst="rect">
            <a:avLst/>
          </a:prstGeom>
        </p:spPr>
      </p:pic>
    </p:spTree>
    <p:extLst>
      <p:ext uri="{BB962C8B-B14F-4D97-AF65-F5344CB8AC3E}">
        <p14:creationId xmlns:p14="http://schemas.microsoft.com/office/powerpoint/2010/main" val="2425137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2211151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2021/6/7</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61" r:id="rId3"/>
    <p:sldLayoutId id="2147483664" r:id="rId4"/>
    <p:sldLayoutId id="2147483660" r:id="rId5"/>
    <p:sldLayoutId id="2147483694" r:id="rId6"/>
    <p:sldLayoutId id="2147483695" r:id="rId7"/>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730223" y="4666593"/>
            <a:ext cx="21276734" cy="3168855"/>
          </a:xfrm>
        </p:spPr>
        <p:txBody>
          <a:bodyPr/>
          <a:lstStyle/>
          <a:p>
            <a:pPr algn="ctr"/>
            <a:r>
              <a:rPr lang="en-US" altLang="zh-CN" dirty="0">
                <a:solidFill>
                  <a:srgbClr val="0B945F"/>
                </a:solidFill>
              </a:rPr>
              <a:t>Discussion on sidelink positioning</a:t>
            </a:r>
            <a:endParaRPr kumimoji="1" lang="zh-CN" altLang="en-US" dirty="0"/>
          </a:p>
        </p:txBody>
      </p:sp>
      <p:sp>
        <p:nvSpPr>
          <p:cNvPr id="3" name="标题 4"/>
          <p:cNvSpPr txBox="1">
            <a:spLocks/>
          </p:cNvSpPr>
          <p:nvPr/>
        </p:nvSpPr>
        <p:spPr>
          <a:xfrm>
            <a:off x="758284" y="319155"/>
            <a:ext cx="23016116" cy="3168854"/>
          </a:xfrm>
          <a:prstGeom prst="rect">
            <a:avLst/>
          </a:prstGeom>
        </p:spPr>
        <p:txBody>
          <a:bodyPr vert="horz" lIns="91440" tIns="45720" rIns="91440" bIns="45720" rtlCol="0" anchor="ctr">
            <a:noAutofit/>
          </a:bodyPr>
          <a:lstStyle>
            <a:lvl1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pPr hangingPunct="1"/>
            <a:r>
              <a:rPr lang="en-GB" sz="3600" dirty="0"/>
              <a:t>3GPP TSG RAN Rel-18 Workshop								</a:t>
            </a:r>
            <a:r>
              <a:rPr lang="en-GB" sz="3600"/>
              <a:t>	</a:t>
            </a:r>
            <a:r>
              <a:rPr lang="en-GB" sz="3600" dirty="0"/>
              <a:t>					</a:t>
            </a:r>
            <a:r>
              <a:rPr lang="en-US" altLang="zh-CN" sz="3600" dirty="0"/>
              <a:t>RWS-210048</a:t>
            </a:r>
          </a:p>
          <a:p>
            <a:pPr hangingPunct="1"/>
            <a:r>
              <a:rPr kumimoji="1" lang="en-US" altLang="zh-CN" sz="3600" dirty="0"/>
              <a:t>Electronic Meeting, 22 June – 02 July, 2021</a:t>
            </a:r>
          </a:p>
          <a:p>
            <a:pPr hangingPunct="1"/>
            <a:endParaRPr kumimoji="1" lang="en-US" altLang="zh-CN" sz="3600" dirty="0"/>
          </a:p>
          <a:p>
            <a:pPr hangingPunct="1"/>
            <a:r>
              <a:rPr kumimoji="1" lang="en-US" altLang="zh-CN" sz="3600" dirty="0"/>
              <a:t>Agenda Item: 4.2 (Non-eMBB)</a:t>
            </a:r>
          </a:p>
          <a:p>
            <a:pPr hangingPunct="1"/>
            <a:r>
              <a:rPr kumimoji="1" lang="en-US" altLang="zh-CN" sz="3600" dirty="0"/>
              <a:t>Document for: Discussion</a:t>
            </a:r>
            <a:endParaRPr kumimoji="1" lang="zh-CN" alt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Requirement and use cases</a:t>
            </a:r>
            <a:endParaRPr lang="zh-CN" altLang="en-US" dirty="0"/>
          </a:p>
        </p:txBody>
      </p:sp>
      <p:sp>
        <p:nvSpPr>
          <p:cNvPr id="3" name="内容占位符 2"/>
          <p:cNvSpPr>
            <a:spLocks noGrp="1"/>
          </p:cNvSpPr>
          <p:nvPr>
            <p:ph idx="1"/>
          </p:nvPr>
        </p:nvSpPr>
        <p:spPr>
          <a:xfrm>
            <a:off x="1797267" y="2333297"/>
            <a:ext cx="21031201" cy="10294881"/>
          </a:xfrm>
        </p:spPr>
        <p:txBody>
          <a:bodyPr>
            <a:normAutofit lnSpcReduction="10000"/>
          </a:bodyPr>
          <a:lstStyle/>
          <a:p>
            <a:pPr lvl="1"/>
            <a:r>
              <a:rPr lang="en-US" altLang="zh-CN" sz="3200" dirty="0"/>
              <a:t>During RAN study phase, TR38.845 is to cover</a:t>
            </a:r>
          </a:p>
          <a:p>
            <a:pPr lvl="2"/>
            <a:r>
              <a:rPr lang="en-US" altLang="zh-CN" sz="2800" dirty="0"/>
              <a:t>Positioning requirements for V2X and public safety use cases</a:t>
            </a:r>
          </a:p>
          <a:p>
            <a:pPr lvl="2"/>
            <a:r>
              <a:rPr lang="en-US" altLang="zh-CN" sz="2800" dirty="0"/>
              <a:t>Operating scenarios include in-coverage, partial coverage, out-of-coverage</a:t>
            </a:r>
          </a:p>
          <a:p>
            <a:pPr lvl="2"/>
            <a:r>
              <a:rPr lang="en-US" altLang="zh-CN" sz="2800" dirty="0"/>
              <a:t>For Public Safety, additional scenarios include: indoor and outdoor areas</a:t>
            </a:r>
          </a:p>
          <a:p>
            <a:pPr lvl="1"/>
            <a:r>
              <a:rPr lang="en-US" altLang="zh-CN" sz="3200" dirty="0"/>
              <a:t>Positioning requirement covers both</a:t>
            </a:r>
          </a:p>
          <a:p>
            <a:pPr lvl="2"/>
            <a:r>
              <a:rPr lang="en-US" altLang="zh-CN" sz="2800" dirty="0"/>
              <a:t>Absolute positioning (i.e., exact location / coordinates of a UE)</a:t>
            </a:r>
          </a:p>
          <a:p>
            <a:pPr lvl="2"/>
            <a:r>
              <a:rPr lang="en-US" altLang="zh-CN" sz="2800" dirty="0"/>
              <a:t>Relative positioning (i.e., distance range / separation and direction between two UEs)</a:t>
            </a:r>
          </a:p>
          <a:p>
            <a:pPr lvl="1"/>
            <a:r>
              <a:rPr lang="en-US" altLang="zh-CN" sz="3200" dirty="0"/>
              <a:t>Positioning requirement metrics</a:t>
            </a:r>
          </a:p>
          <a:p>
            <a:pPr lvl="2"/>
            <a:r>
              <a:rPr lang="en-US" altLang="zh-CN" sz="2800" dirty="0"/>
              <a:t>Horizontal and vertical positioning accuracy (m)</a:t>
            </a:r>
          </a:p>
          <a:p>
            <a:pPr lvl="2"/>
            <a:r>
              <a:rPr lang="en-US" altLang="zh-CN" sz="2800" dirty="0"/>
              <a:t>Positioning service availability (%)</a:t>
            </a:r>
          </a:p>
          <a:p>
            <a:pPr lvl="2"/>
            <a:r>
              <a:rPr lang="en-US" altLang="zh-CN" sz="2800" dirty="0"/>
              <a:t>Positioning service latency (</a:t>
            </a:r>
            <a:r>
              <a:rPr lang="en-US" altLang="zh-CN" sz="2800" dirty="0" err="1"/>
              <a:t>ms</a:t>
            </a:r>
            <a:r>
              <a:rPr lang="en-US" altLang="zh-CN" sz="2800" dirty="0"/>
              <a:t>)</a:t>
            </a:r>
          </a:p>
          <a:p>
            <a:pPr lvl="1"/>
            <a:r>
              <a:rPr lang="en-US" altLang="zh-CN" sz="3200" dirty="0"/>
              <a:t>During RAN WG normative phase:</a:t>
            </a:r>
          </a:p>
          <a:p>
            <a:pPr lvl="2"/>
            <a:r>
              <a:rPr lang="en-US" altLang="zh-CN" sz="3200" b="1" u="sng" dirty="0"/>
              <a:t>Proposal 1: Commercial use cases and positioning requirements are to be also considered</a:t>
            </a:r>
          </a:p>
          <a:p>
            <a:pPr lvl="3"/>
            <a:r>
              <a:rPr lang="en-US" altLang="zh-CN" sz="3200" dirty="0"/>
              <a:t>NCIS: TR22.842</a:t>
            </a:r>
          </a:p>
          <a:p>
            <a:pPr lvl="3"/>
            <a:r>
              <a:rPr lang="en-US" altLang="zh-CN" sz="3200" dirty="0"/>
              <a:t>Ranging-based services: TR22.855</a:t>
            </a:r>
          </a:p>
        </p:txBody>
      </p:sp>
    </p:spTree>
    <p:extLst>
      <p:ext uri="{BB962C8B-B14F-4D97-AF65-F5344CB8AC3E}">
        <p14:creationId xmlns:p14="http://schemas.microsoft.com/office/powerpoint/2010/main" val="3500134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Requirement and use cases</a:t>
            </a:r>
            <a:endParaRPr lang="zh-CN" altLang="en-US" dirty="0"/>
          </a:p>
        </p:txBody>
      </p:sp>
      <p:sp>
        <p:nvSpPr>
          <p:cNvPr id="3" name="内容占位符 2"/>
          <p:cNvSpPr>
            <a:spLocks noGrp="1"/>
          </p:cNvSpPr>
          <p:nvPr>
            <p:ph idx="1"/>
          </p:nvPr>
        </p:nvSpPr>
        <p:spPr>
          <a:xfrm>
            <a:off x="1797267" y="2137349"/>
            <a:ext cx="21031201" cy="10784037"/>
          </a:xfrm>
        </p:spPr>
        <p:txBody>
          <a:bodyPr>
            <a:normAutofit/>
          </a:bodyPr>
          <a:lstStyle/>
          <a:p>
            <a:pPr lvl="1"/>
            <a:r>
              <a:rPr lang="en-US" altLang="zh-CN" sz="3200" dirty="0"/>
              <a:t>Enabling technologies</a:t>
            </a:r>
          </a:p>
          <a:p>
            <a:pPr lvl="2"/>
            <a:r>
              <a:rPr lang="en-US" altLang="zh-CN" sz="2800" dirty="0"/>
              <a:t>Direct PRS transmission from one UE to other UEs (a.k.a. D2D / sidelink)</a:t>
            </a:r>
          </a:p>
          <a:p>
            <a:pPr lvl="2"/>
            <a:r>
              <a:rPr lang="en-US" altLang="zh-CN" sz="2800" dirty="0"/>
              <a:t>To support high accuracy positioning, UE transmission / measurement of PRS should be wideband with high RS density and frequency</a:t>
            </a:r>
          </a:p>
          <a:p>
            <a:pPr lvl="2"/>
            <a:r>
              <a:rPr lang="en-US" altLang="zh-CN" sz="2800" dirty="0"/>
              <a:t>When a stationary / fixed location device (e.g., roadside unit, positioning reference unit) is available, its absolute positioning information can be shared, along with SL-PRS transmitted over wideband for surrounding UE to derive its absolute positioning location, as well as ranging/distance information relative to the RSU/PRU.</a:t>
            </a:r>
          </a:p>
          <a:p>
            <a:pPr lvl="2"/>
            <a:r>
              <a:rPr lang="en-US" altLang="zh-CN" sz="2800" dirty="0"/>
              <a:t>When only wideband SL-PRS is transmitted between UEs, sidelink-based positioning for ranging is supported.</a:t>
            </a:r>
          </a:p>
          <a:p>
            <a:pPr lvl="1"/>
            <a:r>
              <a:rPr lang="en-US" altLang="zh-CN" sz="3200" dirty="0"/>
              <a:t>Consideration points</a:t>
            </a:r>
          </a:p>
          <a:p>
            <a:pPr lvl="2"/>
            <a:r>
              <a:rPr lang="en-US" altLang="zh-CN" sz="2800" dirty="0"/>
              <a:t>SL operation for V2X and Public Safety is currently restricted to dedicated frequency spectrum with limited bandwidth per channel (i.e., 5, 10 MHz in B14 for PS) and (i.e., 10, 20MHz in B47 for V2X)</a:t>
            </a:r>
          </a:p>
          <a:p>
            <a:pPr lvl="3"/>
            <a:r>
              <a:rPr lang="en-US" altLang="zh-CN" sz="2400" dirty="0"/>
              <a:t>SL-PRS should be transmitted in spectrum carrier(s) with sufficient  bandwidth allocation instead</a:t>
            </a:r>
          </a:p>
          <a:p>
            <a:pPr lvl="2"/>
            <a:r>
              <a:rPr lang="en-US" altLang="zh-CN" sz="2800" dirty="0"/>
              <a:t>Transmission of SL-PRS is independent to normal SL PSCCH/PSSCH operation and frequency carrier, does not need to follow existing SL frame structure and resource allocation schemes. </a:t>
            </a:r>
          </a:p>
          <a:p>
            <a:pPr marL="1270000" lvl="2" indent="0">
              <a:buNone/>
            </a:pPr>
            <a:r>
              <a:rPr lang="en-US" altLang="zh-CN" sz="2800" dirty="0">
                <a:sym typeface="Wingdings" panose="05000000000000000000" pitchFamily="2" charset="2"/>
              </a:rPr>
              <a:t> No dependency to R18 sidelink enhancement work and the general network positioning work</a:t>
            </a:r>
          </a:p>
          <a:p>
            <a:pPr lvl="1"/>
            <a:r>
              <a:rPr lang="en-US" altLang="zh-CN" sz="3200" b="1" u="sng" dirty="0"/>
              <a:t>Proposal 2: SL positioning normative work is set up as an independent / standalone item in R18</a:t>
            </a:r>
          </a:p>
          <a:p>
            <a:pPr lvl="3"/>
            <a:endParaRPr lang="en-US" altLang="zh-CN" sz="2400" dirty="0"/>
          </a:p>
        </p:txBody>
      </p:sp>
    </p:spTree>
    <p:extLst>
      <p:ext uri="{BB962C8B-B14F-4D97-AF65-F5344CB8AC3E}">
        <p14:creationId xmlns:p14="http://schemas.microsoft.com/office/powerpoint/2010/main" val="2896935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9706</TotalTime>
  <Words>399</Words>
  <Application>Microsoft Office PowerPoint</Application>
  <PresentationFormat>自定义</PresentationFormat>
  <Paragraphs>34</Paragraphs>
  <Slides>4</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vt:i4>
      </vt:variant>
    </vt:vector>
  </HeadingPairs>
  <TitlesOfParts>
    <vt:vector size="15" baseType="lpstr">
      <vt:lpstr>Helvetica Neue</vt:lpstr>
      <vt:lpstr>Helvetica Neue Medium</vt:lpstr>
      <vt:lpstr>OPPOSans B</vt:lpstr>
      <vt:lpstr>OPPOSans M</vt:lpstr>
      <vt:lpstr>OPPOSans R</vt:lpstr>
      <vt:lpstr>微软雅黑</vt:lpstr>
      <vt:lpstr>Arial</vt:lpstr>
      <vt:lpstr>Helvetica</vt:lpstr>
      <vt:lpstr>Wingdings</vt:lpstr>
      <vt:lpstr>White 白底</vt:lpstr>
      <vt:lpstr>Black 黑底</vt:lpstr>
      <vt:lpstr>Discussion on sidelink positioning</vt:lpstr>
      <vt:lpstr>Requirement and use cases</vt:lpstr>
      <vt:lpstr>Requirement and use cases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OPPO(Zhongda)</cp:lastModifiedBy>
  <cp:revision>774</cp:revision>
  <dcterms:modified xsi:type="dcterms:W3CDTF">2021-06-07T08:56:44Z</dcterms:modified>
</cp:coreProperties>
</file>