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42"/>
  </p:notesMasterIdLst>
  <p:handoutMasterIdLst>
    <p:handoutMasterId r:id="rId43"/>
  </p:handoutMasterIdLst>
  <p:sldIdLst>
    <p:sldId id="256" r:id="rId3"/>
    <p:sldId id="467" r:id="rId4"/>
    <p:sldId id="468" r:id="rId5"/>
    <p:sldId id="378" r:id="rId6"/>
    <p:sldId id="375" r:id="rId7"/>
    <p:sldId id="376" r:id="rId8"/>
    <p:sldId id="469" r:id="rId9"/>
    <p:sldId id="380" r:id="rId10"/>
    <p:sldId id="381" r:id="rId11"/>
    <p:sldId id="473" r:id="rId12"/>
    <p:sldId id="470" r:id="rId13"/>
    <p:sldId id="377" r:id="rId14"/>
    <p:sldId id="471" r:id="rId15"/>
    <p:sldId id="379" r:id="rId16"/>
    <p:sldId id="359" r:id="rId17"/>
    <p:sldId id="374" r:id="rId18"/>
    <p:sldId id="361" r:id="rId19"/>
    <p:sldId id="369" r:id="rId20"/>
    <p:sldId id="363" r:id="rId21"/>
    <p:sldId id="364" r:id="rId22"/>
    <p:sldId id="365" r:id="rId23"/>
    <p:sldId id="366" r:id="rId24"/>
    <p:sldId id="362" r:id="rId25"/>
    <p:sldId id="368" r:id="rId26"/>
    <p:sldId id="475" r:id="rId27"/>
    <p:sldId id="472" r:id="rId28"/>
    <p:sldId id="444" r:id="rId29"/>
    <p:sldId id="445" r:id="rId30"/>
    <p:sldId id="451" r:id="rId31"/>
    <p:sldId id="447" r:id="rId32"/>
    <p:sldId id="448" r:id="rId33"/>
    <p:sldId id="449" r:id="rId34"/>
    <p:sldId id="466" r:id="rId35"/>
    <p:sldId id="455" r:id="rId36"/>
    <p:sldId id="456" r:id="rId37"/>
    <p:sldId id="457" r:id="rId38"/>
    <p:sldId id="459" r:id="rId39"/>
    <p:sldId id="450" r:id="rId40"/>
    <p:sldId id="474" r:id="rId4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467"/>
            <p14:sldId id="468"/>
            <p14:sldId id="378"/>
            <p14:sldId id="375"/>
            <p14:sldId id="376"/>
            <p14:sldId id="469"/>
            <p14:sldId id="380"/>
            <p14:sldId id="381"/>
            <p14:sldId id="473"/>
            <p14:sldId id="470"/>
            <p14:sldId id="377"/>
            <p14:sldId id="471"/>
            <p14:sldId id="379"/>
            <p14:sldId id="359"/>
            <p14:sldId id="374"/>
            <p14:sldId id="361"/>
            <p14:sldId id="369"/>
            <p14:sldId id="363"/>
            <p14:sldId id="364"/>
            <p14:sldId id="365"/>
            <p14:sldId id="366"/>
            <p14:sldId id="362"/>
            <p14:sldId id="368"/>
            <p14:sldId id="475"/>
            <p14:sldId id="472"/>
            <p14:sldId id="444"/>
            <p14:sldId id="445"/>
            <p14:sldId id="451"/>
            <p14:sldId id="447"/>
            <p14:sldId id="448"/>
            <p14:sldId id="449"/>
            <p14:sldId id="466"/>
            <p14:sldId id="455"/>
            <p14:sldId id="456"/>
            <p14:sldId id="457"/>
            <p14:sldId id="459"/>
            <p14:sldId id="450"/>
            <p14:sldId id="47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PPO(Zhongda)" initials="OP" lastIdx="2" clrIdx="0">
    <p:extLst>
      <p:ext uri="{19B8F6BF-5375-455C-9EA6-DF929625EA0E}">
        <p15:presenceInfo xmlns:p15="http://schemas.microsoft.com/office/powerpoint/2012/main" userId="OPPO(Zhongda)" providerId="None"/>
      </p:ext>
    </p:extLst>
  </p:cmAuthor>
  <p:cmAuthor id="2" name="OPPO (Qianxi)" initials="OPPO" lastIdx="2" clrIdx="1">
    <p:extLst>
      <p:ext uri="{19B8F6BF-5375-455C-9EA6-DF929625EA0E}">
        <p15:presenceInfo xmlns:p15="http://schemas.microsoft.com/office/powerpoint/2012/main" userId="OPPO (Qianxi)" providerId="None"/>
      </p:ext>
    </p:extLst>
  </p:cmAuthor>
  <p:cmAuthor id="3" name="Shichang Zhang" initials="SZ" lastIdx="1" clrIdx="2">
    <p:extLst>
      <p:ext uri="{19B8F6BF-5375-455C-9EA6-DF929625EA0E}">
        <p15:presenceInfo xmlns:p15="http://schemas.microsoft.com/office/powerpoint/2012/main" userId="S::shichangzhang@oppo.com::13583df2-5761-4398-878e-e382b6c1eb17" providerId="AD"/>
      </p:ext>
    </p:extLst>
  </p:cmAuthor>
  <p:cmAuthor id="4" name="Kevin Lin" initials="KL" lastIdx="2" clrIdx="3">
    <p:extLst>
      <p:ext uri="{19B8F6BF-5375-455C-9EA6-DF929625EA0E}">
        <p15:presenceInfo xmlns:p15="http://schemas.microsoft.com/office/powerpoint/2012/main" userId="97d5581bb704cf6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46A38"/>
    <a:srgbClr val="5E5E5E"/>
    <a:srgbClr val="2DC84D"/>
    <a:srgbClr val="ED7C2E"/>
    <a:srgbClr val="FFFFFF"/>
    <a:srgbClr val="CAC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主题样式 1 - 个性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064"/>
    <p:restoredTop sz="94826" autoAdjust="0"/>
  </p:normalViewPr>
  <p:slideViewPr>
    <p:cSldViewPr snapToGrid="0" snapToObjects="1">
      <p:cViewPr varScale="1">
        <p:scale>
          <a:sx n="59" d="100"/>
          <a:sy n="59" d="100"/>
        </p:scale>
        <p:origin x="612" y="84"/>
      </p:cViewPr>
      <p:guideLst/>
    </p:cSldViewPr>
  </p:slideViewPr>
  <p:notesTextViewPr>
    <p:cViewPr>
      <p:scale>
        <a:sx n="1" d="1"/>
        <a:sy n="1" d="1"/>
      </p:scale>
      <p:origin x="0" y="0"/>
    </p:cViewPr>
  </p:notesTextViewPr>
  <p:notesViewPr>
    <p:cSldViewPr snapToGrid="0" snapToObjects="1">
      <p:cViewPr varScale="1">
        <p:scale>
          <a:sx n="91" d="100"/>
          <a:sy n="91" d="100"/>
        </p:scale>
        <p:origin x="375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EAE79FE-FD42-4166-A0F7-A58EBF0CE9FE}" type="datetimeFigureOut">
              <a:rPr lang="zh-CN" altLang="en-US" smtClean="0"/>
              <a:t>2021/6/7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A62AB1-CB59-4F76-B797-C12029E8BE56}" type="slidenum">
              <a:rPr lang="zh-CN" altLang="en-US" smtClean="0"/>
              <a:t>‹#›</a:t>
            </a:fld>
            <a:endParaRPr lang="zh-CN" altLang="en-US"/>
          </a:p>
        </p:txBody>
      </p:sp>
    </p:spTree>
    <p:extLst>
      <p:ext uri="{BB962C8B-B14F-4D97-AF65-F5344CB8AC3E}">
        <p14:creationId xmlns:p14="http://schemas.microsoft.com/office/powerpoint/2010/main" val="9870657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196390817"/>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baseline="-25000" dirty="0" err="1"/>
              <a:t>Huanglei</a:t>
            </a:r>
            <a:r>
              <a:rPr lang="en-US" altLang="zh-CN" baseline="-25000" dirty="0"/>
              <a:t>: any impact to SL-U due to different regulation on transmission power e.g. indoor case</a:t>
            </a:r>
          </a:p>
          <a:p>
            <a:r>
              <a:rPr lang="en-US" altLang="zh-CN" baseline="-25000" dirty="0"/>
              <a:t>The EU part should be updated to 5.945GHz ~ 6.425GHz</a:t>
            </a:r>
            <a:endParaRPr lang="zh-CN" altLang="en-US" baseline="-25000" dirty="0"/>
          </a:p>
        </p:txBody>
      </p:sp>
      <p:sp>
        <p:nvSpPr>
          <p:cNvPr id="4" name="灯片编号占位符 3"/>
          <p:cNvSpPr>
            <a:spLocks noGrp="1"/>
          </p:cNvSpPr>
          <p:nvPr>
            <p:ph type="sldNum" sz="quarter" idx="10"/>
          </p:nvPr>
        </p:nvSpPr>
        <p:spPr/>
        <p:txBody>
          <a:bodyPr/>
          <a:lstStyle/>
          <a:p>
            <a:fld id="{26F44B99-B080-47BA-9F7D-2F1449A5A472}" type="slidenum">
              <a:rPr lang="zh-CN" altLang="en-US" smtClean="0"/>
              <a:t>17</a:t>
            </a:fld>
            <a:endParaRPr lang="zh-CN" altLang="en-US"/>
          </a:p>
        </p:txBody>
      </p:sp>
    </p:spTree>
    <p:extLst>
      <p:ext uri="{BB962C8B-B14F-4D97-AF65-F5344CB8AC3E}">
        <p14:creationId xmlns:p14="http://schemas.microsoft.com/office/powerpoint/2010/main" val="2216087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6F44B99-B080-47BA-9F7D-2F1449A5A472}" type="slidenum">
              <a:rPr lang="zh-CN" altLang="en-US" smtClean="0"/>
              <a:t>20</a:t>
            </a:fld>
            <a:endParaRPr lang="zh-CN" altLang="en-US"/>
          </a:p>
        </p:txBody>
      </p:sp>
    </p:spTree>
    <p:extLst>
      <p:ext uri="{BB962C8B-B14F-4D97-AF65-F5344CB8AC3E}">
        <p14:creationId xmlns:p14="http://schemas.microsoft.com/office/powerpoint/2010/main" val="896594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6F44B99-B080-47BA-9F7D-2F1449A5A472}" type="slidenum">
              <a:rPr lang="zh-CN" altLang="en-US" smtClean="0"/>
              <a:t>23</a:t>
            </a:fld>
            <a:endParaRPr lang="zh-CN" altLang="en-US"/>
          </a:p>
        </p:txBody>
      </p:sp>
    </p:spTree>
    <p:extLst>
      <p:ext uri="{BB962C8B-B14F-4D97-AF65-F5344CB8AC3E}">
        <p14:creationId xmlns:p14="http://schemas.microsoft.com/office/powerpoint/2010/main" val="17824240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7200"/>
            </a:lvl1pPr>
          </a:lstStyle>
          <a:p>
            <a:r>
              <a:rPr kumimoji="1" lang="zh-CN" altLang="en-US" dirty="0"/>
              <a:t>单击此处编辑母版标题样式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extLst>
      <p:ext uri="{BB962C8B-B14F-4D97-AF65-F5344CB8AC3E}">
        <p14:creationId xmlns:p14="http://schemas.microsoft.com/office/powerpoint/2010/main" val="14777163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charset="-122"/>
                <a:ea typeface="OPPOSans R" charset="-122"/>
                <a:cs typeface="OPPOSans R" charset="-122"/>
              </a:rPr>
              <a:t>Thank you</a:t>
            </a:r>
            <a:endParaRPr lang="en-US" dirty="0">
              <a:latin typeface="OPPOSans R" charset="-122"/>
              <a:ea typeface="OPPOSans R" charset="-122"/>
              <a:cs typeface="OPPOSans R"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676400" y="598666"/>
            <a:ext cx="21031200" cy="1564924"/>
          </a:xfrm>
        </p:spPr>
        <p:txBody>
          <a:bodyPr>
            <a:normAutofit/>
          </a:bodyPr>
          <a:lstStyle>
            <a:lvl1pPr>
              <a:defRPr sz="5600" b="1">
                <a:latin typeface="Arial" panose="020B0604020202020204" pitchFamily="34" charset="0"/>
                <a:ea typeface="微软雅黑" panose="020B0503020204020204" pitchFamily="34" charset="-122"/>
                <a:cs typeface="Arial" panose="020B0604020202020204" pitchFamily="34" charset="0"/>
              </a:defRPr>
            </a:lvl1pPr>
          </a:lstStyle>
          <a:p>
            <a:r>
              <a:rPr lang="zh-CN" altLang="en-US" dirty="0"/>
              <a:t>单击此处编辑母版标题样式</a:t>
            </a:r>
          </a:p>
        </p:txBody>
      </p:sp>
      <p:sp>
        <p:nvSpPr>
          <p:cNvPr id="3" name="内容占位符 2"/>
          <p:cNvSpPr>
            <a:spLocks noGrp="1"/>
          </p:cNvSpPr>
          <p:nvPr>
            <p:ph idx="1"/>
          </p:nvPr>
        </p:nvSpPr>
        <p:spPr>
          <a:xfrm>
            <a:off x="1676400" y="2973916"/>
            <a:ext cx="21031200" cy="8702676"/>
          </a:xfrm>
        </p:spPr>
        <p:txBody>
          <a:bodyPr/>
          <a:lstStyle>
            <a:lvl1pPr>
              <a:defRPr i="0">
                <a:latin typeface="Arial" panose="020B0604020202020204" pitchFamily="34" charset="0"/>
                <a:ea typeface="微软雅黑" panose="020B0503020204020204" pitchFamily="34" charset="-122"/>
                <a:cs typeface="Arial" panose="020B0604020202020204" pitchFamily="34" charset="0"/>
              </a:defRPr>
            </a:lvl1pPr>
            <a:lvl2pPr>
              <a:defRPr i="0">
                <a:latin typeface="Arial" panose="020B0604020202020204" pitchFamily="34" charset="0"/>
                <a:ea typeface="微软雅黑" panose="020B0503020204020204" pitchFamily="34" charset="-122"/>
                <a:cs typeface="Arial" panose="020B0604020202020204" pitchFamily="34" charset="0"/>
              </a:defRPr>
            </a:lvl2pPr>
            <a:lvl3pPr marL="1905000" indent="-635000">
              <a:buSzPct val="75000"/>
              <a:buFont typeface="Wingdings" panose="05000000000000000000" pitchFamily="2" charset="2"/>
              <a:buChar char="ü"/>
              <a:defRPr i="0">
                <a:latin typeface="Arial" panose="020B0604020202020204" pitchFamily="34" charset="0"/>
                <a:ea typeface="微软雅黑" panose="020B0503020204020204" pitchFamily="34" charset="-122"/>
                <a:cs typeface="Arial" panose="020B0604020202020204" pitchFamily="34" charset="0"/>
              </a:defRPr>
            </a:lvl3pPr>
            <a:lvl4pPr>
              <a:defRPr i="0">
                <a:latin typeface="Arial" panose="020B0604020202020204" pitchFamily="34" charset="0"/>
                <a:ea typeface="微软雅黑" panose="020B0503020204020204" pitchFamily="34" charset="-122"/>
                <a:cs typeface="Arial" panose="020B0604020202020204" pitchFamily="34" charset="0"/>
              </a:defRPr>
            </a:lvl4pPr>
            <a:lvl5pPr>
              <a:defRPr i="0">
                <a:latin typeface="Arial" panose="020B0604020202020204" pitchFamily="34" charset="0"/>
                <a:ea typeface="微软雅黑" panose="020B0503020204020204" pitchFamily="34" charset="-122"/>
                <a:cs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9" name="直接连接符 8"/>
          <p:cNvCxnSpPr/>
          <p:nvPr userDrawn="1"/>
        </p:nvCxnSpPr>
        <p:spPr>
          <a:xfrm>
            <a:off x="1676400" y="2163590"/>
            <a:ext cx="21031200"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l="10821" t="30728" r="6825" b="34424"/>
          <a:stretch>
            <a:fillRect/>
          </a:stretch>
        </p:blipFill>
        <p:spPr>
          <a:xfrm>
            <a:off x="19409434" y="981512"/>
            <a:ext cx="3019244" cy="903568"/>
          </a:xfrm>
          <a:prstGeom prst="rect">
            <a:avLst/>
          </a:prstGeom>
        </p:spPr>
      </p:pic>
    </p:spTree>
    <p:extLst>
      <p:ext uri="{BB962C8B-B14F-4D97-AF65-F5344CB8AC3E}">
        <p14:creationId xmlns:p14="http://schemas.microsoft.com/office/powerpoint/2010/main" val="2425137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20"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extLst>
      <p:ext uri="{BB962C8B-B14F-4D97-AF65-F5344CB8AC3E}">
        <p14:creationId xmlns:p14="http://schemas.microsoft.com/office/powerpoint/2010/main" val="2211151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2021/6/7</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image" Target="../media/image1.png"/><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63" r:id="rId2"/>
    <p:sldLayoutId id="2147483650" r:id="rId3"/>
    <p:sldLayoutId id="2147483661" r:id="rId4"/>
    <p:sldLayoutId id="2147483664" r:id="rId5"/>
    <p:sldLayoutId id="2147483660" r:id="rId6"/>
    <p:sldLayoutId id="2147483694" r:id="rId7"/>
    <p:sldLayoutId id="2147483695" r:id="rId8"/>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extLst>
      <p:ext uri="{BB962C8B-B14F-4D97-AF65-F5344CB8AC3E}">
        <p14:creationId xmlns:p14="http://schemas.microsoft.com/office/powerpoint/2010/main" val="80265802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0.emf"/></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oleObject" Target="../embeddings/oleObject1.bin"/><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oleObject" Target="../embeddings/oleObject2.bin"/><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package" Target="../embeddings/Microsoft_Visio_Drawing.vsdx"/><Relationship Id="rId1" Type="http://schemas.openxmlformats.org/officeDocument/2006/relationships/slideLayout" Target="../slideLayouts/slideLayout7.xml"/><Relationship Id="rId5" Type="http://schemas.openxmlformats.org/officeDocument/2006/relationships/image" Target="../media/image35.emf"/><Relationship Id="rId4" Type="http://schemas.openxmlformats.org/officeDocument/2006/relationships/oleObject" Target="../embeddings/oleObject3.bin"/></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package" Target="../embeddings/Microsoft_Visio_Drawing1.vsdx"/><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730223" y="4666593"/>
            <a:ext cx="21276734" cy="3168855"/>
          </a:xfrm>
        </p:spPr>
        <p:txBody>
          <a:bodyPr/>
          <a:lstStyle/>
          <a:p>
            <a:pPr algn="ctr"/>
            <a:r>
              <a:rPr lang="en-US" altLang="zh-CN" dirty="0">
                <a:solidFill>
                  <a:srgbClr val="0B945F"/>
                </a:solidFill>
              </a:rPr>
              <a:t>An overview of SL enhancement work in Rel-18</a:t>
            </a:r>
            <a:endParaRPr kumimoji="1" lang="zh-CN" altLang="en-US" dirty="0"/>
          </a:p>
        </p:txBody>
      </p:sp>
      <p:sp>
        <p:nvSpPr>
          <p:cNvPr id="3" name="标题 4"/>
          <p:cNvSpPr txBox="1">
            <a:spLocks/>
          </p:cNvSpPr>
          <p:nvPr/>
        </p:nvSpPr>
        <p:spPr>
          <a:xfrm>
            <a:off x="758284" y="319155"/>
            <a:ext cx="23016116" cy="3168854"/>
          </a:xfrm>
          <a:prstGeom prst="rect">
            <a:avLst/>
          </a:prstGeom>
        </p:spPr>
        <p:txBody>
          <a:bodyPr vert="horz" lIns="91440" tIns="45720" rIns="91440" bIns="45720" rtlCol="0" anchor="ctr">
            <a:noAutofit/>
          </a:bodyPr>
          <a:lstStyle>
            <a:lvl1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a:lstStyle>
          <a:p>
            <a:pPr hangingPunct="1"/>
            <a:r>
              <a:rPr lang="en-GB" sz="3600" dirty="0"/>
              <a:t>3GPP TSG RAN Rel-18 Workshop															</a:t>
            </a:r>
            <a:r>
              <a:rPr lang="en-US" altLang="zh-CN" sz="3600" dirty="0"/>
              <a:t>RWS-210046</a:t>
            </a:r>
          </a:p>
          <a:p>
            <a:pPr hangingPunct="1"/>
            <a:r>
              <a:rPr kumimoji="1" lang="en-US" altLang="zh-CN" sz="3600" dirty="0"/>
              <a:t>Electronic Meeting, 22 June – 02 July, 2021</a:t>
            </a:r>
          </a:p>
          <a:p>
            <a:pPr hangingPunct="1"/>
            <a:endParaRPr kumimoji="1" lang="en-US" altLang="zh-CN" sz="3600" dirty="0"/>
          </a:p>
          <a:p>
            <a:pPr hangingPunct="1"/>
            <a:r>
              <a:rPr kumimoji="1" lang="en-US" altLang="zh-CN" sz="3600" dirty="0"/>
              <a:t>Agenda Item: 4.2 (Non-eMBB)</a:t>
            </a:r>
          </a:p>
          <a:p>
            <a:pPr hangingPunct="1"/>
            <a:r>
              <a:rPr kumimoji="1" lang="en-US" altLang="zh-CN" sz="3600" dirty="0"/>
              <a:t>Document for: Discussion</a:t>
            </a:r>
            <a:endParaRPr kumimoji="1" lang="zh-CN" altLang="en-US" sz="3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Sidelink</a:t>
            </a:r>
            <a:r>
              <a:rPr lang="en-US" altLang="zh-CN" dirty="0"/>
              <a:t> Relay in R18: New enablers</a:t>
            </a:r>
            <a:endParaRPr lang="zh-CN" altLang="en-US" dirty="0"/>
          </a:p>
        </p:txBody>
      </p:sp>
      <p:sp>
        <p:nvSpPr>
          <p:cNvPr id="3" name="内容占位符 2"/>
          <p:cNvSpPr>
            <a:spLocks noGrp="1"/>
          </p:cNvSpPr>
          <p:nvPr>
            <p:ph idx="1"/>
          </p:nvPr>
        </p:nvSpPr>
        <p:spPr>
          <a:xfrm>
            <a:off x="1676399" y="2973916"/>
            <a:ext cx="15046235" cy="8864298"/>
          </a:xfrm>
        </p:spPr>
        <p:txBody>
          <a:bodyPr>
            <a:normAutofit fontScale="77500" lnSpcReduction="20000"/>
          </a:bodyPr>
          <a:lstStyle/>
          <a:p>
            <a:r>
              <a:rPr lang="en-US" altLang="zh-CN" dirty="0"/>
              <a:t>Multi-hop: </a:t>
            </a:r>
          </a:p>
          <a:p>
            <a:pPr lvl="1"/>
            <a:r>
              <a:rPr lang="en-US" altLang="zh-CN" dirty="0"/>
              <a:t>In 22.261 (as shown in the table), KPI for multi-hop UE-to-Network Relay has been provided</a:t>
            </a:r>
          </a:p>
          <a:p>
            <a:r>
              <a:rPr lang="en-US" altLang="zh-CN" dirty="0"/>
              <a:t>Multi-path (UP and/or CP): </a:t>
            </a:r>
          </a:p>
          <a:p>
            <a:pPr lvl="1"/>
            <a:r>
              <a:rPr lang="en-US" altLang="zh-CN" dirty="0"/>
              <a:t>Of major interest in general during R17 SI phase</a:t>
            </a:r>
          </a:p>
          <a:p>
            <a:pPr lvl="1"/>
            <a:r>
              <a:rPr lang="en-US" altLang="zh-CN" dirty="0"/>
              <a:t>The benefit can be scheme/scenario-dependent, i.e., robustness/throughput</a:t>
            </a:r>
          </a:p>
          <a:p>
            <a:r>
              <a:rPr lang="en-US" altLang="zh-CN" dirty="0"/>
              <a:t>MBS-based Relay:</a:t>
            </a:r>
          </a:p>
          <a:p>
            <a:pPr lvl="1"/>
            <a:r>
              <a:rPr lang="en-US" altLang="zh-CN" dirty="0"/>
              <a:t>MBS-oriented Relaying helps at least Public Safety and V2X use case</a:t>
            </a:r>
          </a:p>
          <a:p>
            <a:pPr lvl="1"/>
            <a:r>
              <a:rPr lang="en-US" altLang="zh-CN" dirty="0"/>
              <a:t>Although in LTE UE-based Relay from Day-1, but not in R17 due to the parallel MBS work in R17</a:t>
            </a:r>
          </a:p>
          <a:p>
            <a:endParaRPr lang="zh-CN" altLang="en-US" dirty="0"/>
          </a:p>
        </p:txBody>
      </p:sp>
      <p:graphicFrame>
        <p:nvGraphicFramePr>
          <p:cNvPr id="4" name="内容占位符 3">
            <a:extLst>
              <a:ext uri="{FF2B5EF4-FFF2-40B4-BE49-F238E27FC236}">
                <a16:creationId xmlns:a16="http://schemas.microsoft.com/office/drawing/2014/main" id="{DF6D6788-DC3D-4FC9-8360-6514E4BEAC18}"/>
              </a:ext>
            </a:extLst>
          </p:cNvPr>
          <p:cNvGraphicFramePr>
            <a:graphicFrameLocks/>
          </p:cNvGraphicFramePr>
          <p:nvPr>
            <p:extLst>
              <p:ext uri="{D42A27DB-BD31-4B8C-83A1-F6EECF244321}">
                <p14:modId xmlns:p14="http://schemas.microsoft.com/office/powerpoint/2010/main" val="3577639651"/>
              </p:ext>
            </p:extLst>
          </p:nvPr>
        </p:nvGraphicFramePr>
        <p:xfrm>
          <a:off x="17111472" y="3754027"/>
          <a:ext cx="5356234" cy="3613798"/>
        </p:xfrm>
        <a:graphic>
          <a:graphicData uri="http://schemas.openxmlformats.org/drawingml/2006/table">
            <a:tbl>
              <a:tblPr firstRow="1" bandRow="1">
                <a:tableStyleId>{5C22544A-7EE6-4342-B048-85BDC9FD1C3A}</a:tableStyleId>
              </a:tblPr>
              <a:tblGrid>
                <a:gridCol w="2678117">
                  <a:extLst>
                    <a:ext uri="{9D8B030D-6E8A-4147-A177-3AD203B41FA5}">
                      <a16:colId xmlns:a16="http://schemas.microsoft.com/office/drawing/2014/main" val="1960469564"/>
                    </a:ext>
                  </a:extLst>
                </a:gridCol>
                <a:gridCol w="2678117">
                  <a:extLst>
                    <a:ext uri="{9D8B030D-6E8A-4147-A177-3AD203B41FA5}">
                      <a16:colId xmlns:a16="http://schemas.microsoft.com/office/drawing/2014/main" val="141681270"/>
                    </a:ext>
                  </a:extLst>
                </a:gridCol>
              </a:tblGrid>
              <a:tr h="851543">
                <a:tc>
                  <a:txBody>
                    <a:bodyPr/>
                    <a:lstStyle/>
                    <a:p>
                      <a:pPr algn="l">
                        <a:spcAft>
                          <a:spcPts val="0"/>
                        </a:spcAft>
                      </a:pPr>
                      <a:r>
                        <a:rPr lang="en-GB" sz="2400" i="1" dirty="0">
                          <a:effectLst/>
                          <a:latin typeface="Arial" panose="020B0604020202020204" pitchFamily="34" charset="0"/>
                          <a:cs typeface="Arial" panose="020B0604020202020204" pitchFamily="34" charset="0"/>
                        </a:rPr>
                        <a:t>Scenario</a:t>
                      </a:r>
                      <a:endParaRPr lang="zh-CN" sz="2800" b="1" i="1" dirty="0">
                        <a:effectLst/>
                        <a:latin typeface="Arial" panose="020B0604020202020204" pitchFamily="34" charset="0"/>
                        <a:ea typeface="等线" panose="02010600030101010101" pitchFamily="2" charset="-122"/>
                        <a:cs typeface="Arial" panose="020B0604020202020204" pitchFamily="34" charset="0"/>
                      </a:endParaRPr>
                    </a:p>
                  </a:txBody>
                  <a:tcPr marL="17145" marR="17145" marT="0" marB="0"/>
                </a:tc>
                <a:tc>
                  <a:txBody>
                    <a:bodyPr/>
                    <a:lstStyle/>
                    <a:p>
                      <a:pPr algn="l">
                        <a:spcAft>
                          <a:spcPts val="0"/>
                        </a:spcAft>
                      </a:pPr>
                      <a:r>
                        <a:rPr lang="en-GB" sz="2400" i="1" dirty="0">
                          <a:effectLst/>
                          <a:latin typeface="Arial" panose="020B0604020202020204" pitchFamily="34" charset="0"/>
                          <a:cs typeface="Arial" panose="020B0604020202020204" pitchFamily="34" charset="0"/>
                        </a:rPr>
                        <a:t>Estimated number of hops </a:t>
                      </a:r>
                      <a:endParaRPr lang="zh-CN" sz="2800" b="1" i="1" dirty="0">
                        <a:effectLst/>
                        <a:latin typeface="Arial" panose="020B0604020202020204" pitchFamily="34" charset="0"/>
                        <a:ea typeface="等线" panose="02010600030101010101" pitchFamily="2" charset="-122"/>
                        <a:cs typeface="Arial" panose="020B0604020202020204" pitchFamily="34" charset="0"/>
                      </a:endParaRPr>
                    </a:p>
                  </a:txBody>
                  <a:tcPr marL="17145" marR="17145" marT="0" marB="0"/>
                </a:tc>
                <a:extLst>
                  <a:ext uri="{0D108BD9-81ED-4DB2-BD59-A6C34878D82A}">
                    <a16:rowId xmlns:a16="http://schemas.microsoft.com/office/drawing/2014/main" val="1632879109"/>
                  </a:ext>
                </a:extLst>
              </a:tr>
              <a:tr h="567695">
                <a:tc>
                  <a:txBody>
                    <a:bodyPr/>
                    <a:lstStyle/>
                    <a:p>
                      <a:pPr algn="l">
                        <a:spcAft>
                          <a:spcPts val="0"/>
                        </a:spcAft>
                      </a:pPr>
                      <a:r>
                        <a:rPr lang="en-GB" sz="2400" i="1" dirty="0" err="1">
                          <a:effectLst/>
                          <a:latin typeface="Arial" panose="020B0604020202020204" pitchFamily="34" charset="0"/>
                          <a:cs typeface="Arial" panose="020B0604020202020204" pitchFamily="34" charset="0"/>
                        </a:rPr>
                        <a:t>InHome</a:t>
                      </a:r>
                      <a:r>
                        <a:rPr lang="en-GB" sz="2400" i="1" dirty="0">
                          <a:effectLst/>
                          <a:latin typeface="Arial" panose="020B0604020202020204" pitchFamily="34" charset="0"/>
                          <a:cs typeface="Arial" panose="020B0604020202020204" pitchFamily="34" charset="0"/>
                        </a:rPr>
                        <a:t> Scenario</a:t>
                      </a:r>
                      <a:endParaRPr lang="zh-CN" sz="2800" i="1" dirty="0">
                        <a:effectLst/>
                        <a:latin typeface="Arial" panose="020B0604020202020204" pitchFamily="34" charset="0"/>
                        <a:cs typeface="Arial" panose="020B0604020202020204" pitchFamily="34" charset="0"/>
                      </a:endParaRPr>
                    </a:p>
                  </a:txBody>
                  <a:tcPr marL="17145" marR="17145" marT="0" marB="0"/>
                </a:tc>
                <a:tc>
                  <a:txBody>
                    <a:bodyPr/>
                    <a:lstStyle/>
                    <a:p>
                      <a:pPr algn="l">
                        <a:spcAft>
                          <a:spcPts val="0"/>
                        </a:spcAft>
                      </a:pPr>
                      <a:r>
                        <a:rPr lang="en-US" sz="2400" b="0" i="1" u="none" strike="noStrike" cap="none" spc="0" baseline="0" dirty="0">
                          <a:ln>
                            <a:noFill/>
                          </a:ln>
                          <a:solidFill>
                            <a:schemeClr val="dk1"/>
                          </a:solidFill>
                          <a:effectLst/>
                          <a:uFillTx/>
                          <a:latin typeface="Arial" panose="020B0604020202020204" pitchFamily="34" charset="0"/>
                          <a:ea typeface="+mn-ea"/>
                          <a:cs typeface="Arial" panose="020B0604020202020204" pitchFamily="34" charset="0"/>
                          <a:sym typeface="Helvetica Neue Light"/>
                        </a:rPr>
                        <a:t>2 to 3</a:t>
                      </a:r>
                      <a:endParaRPr lang="zh-CN" sz="2400" b="0" i="1" u="none" strike="noStrike" cap="none" spc="0" baseline="0" dirty="0">
                        <a:ln>
                          <a:noFill/>
                        </a:ln>
                        <a:solidFill>
                          <a:schemeClr val="dk1"/>
                        </a:solidFill>
                        <a:effectLst/>
                        <a:uFillTx/>
                        <a:latin typeface="Arial" panose="020B0604020202020204" pitchFamily="34" charset="0"/>
                        <a:ea typeface="+mn-ea"/>
                        <a:cs typeface="Arial" panose="020B0604020202020204" pitchFamily="34" charset="0"/>
                        <a:sym typeface="Helvetica Neue Light"/>
                      </a:endParaRPr>
                    </a:p>
                  </a:txBody>
                  <a:tcPr marL="17145" marR="17145" marT="0" marB="0"/>
                </a:tc>
                <a:extLst>
                  <a:ext uri="{0D108BD9-81ED-4DB2-BD59-A6C34878D82A}">
                    <a16:rowId xmlns:a16="http://schemas.microsoft.com/office/drawing/2014/main" val="1859304785"/>
                  </a:ext>
                </a:extLst>
              </a:tr>
              <a:tr h="283848">
                <a:tc>
                  <a:txBody>
                    <a:bodyPr/>
                    <a:lstStyle/>
                    <a:p>
                      <a:pPr algn="l">
                        <a:spcAft>
                          <a:spcPts val="0"/>
                        </a:spcAft>
                      </a:pPr>
                      <a:r>
                        <a:rPr lang="en-GB" sz="2400" i="1" dirty="0">
                          <a:effectLst/>
                          <a:latin typeface="Arial" panose="020B0604020202020204" pitchFamily="34" charset="0"/>
                          <a:cs typeface="Arial" panose="020B0604020202020204" pitchFamily="34" charset="0"/>
                        </a:rPr>
                        <a:t>Factory Sensors</a:t>
                      </a:r>
                      <a:endParaRPr lang="zh-CN" sz="2800" i="1" dirty="0">
                        <a:effectLst/>
                        <a:latin typeface="Arial" panose="020B0604020202020204" pitchFamily="34" charset="0"/>
                        <a:cs typeface="Arial" panose="020B0604020202020204" pitchFamily="34" charset="0"/>
                      </a:endParaRPr>
                    </a:p>
                  </a:txBody>
                  <a:tcPr marL="17145" marR="17145" marT="0" marB="0"/>
                </a:tc>
                <a:tc>
                  <a:txBody>
                    <a:bodyPr/>
                    <a:lstStyle/>
                    <a:p>
                      <a:pPr algn="l">
                        <a:spcAft>
                          <a:spcPts val="0"/>
                        </a:spcAft>
                      </a:pPr>
                      <a:r>
                        <a:rPr lang="en-US" sz="2400" b="0" i="1" u="none" strike="noStrike" cap="none" spc="0" baseline="0" dirty="0">
                          <a:ln>
                            <a:noFill/>
                          </a:ln>
                          <a:solidFill>
                            <a:schemeClr val="dk1"/>
                          </a:solidFill>
                          <a:effectLst/>
                          <a:uFillTx/>
                          <a:latin typeface="Arial" panose="020B0604020202020204" pitchFamily="34" charset="0"/>
                          <a:ea typeface="+mn-ea"/>
                          <a:cs typeface="Arial" panose="020B0604020202020204" pitchFamily="34" charset="0"/>
                          <a:sym typeface="Helvetica Neue Light"/>
                        </a:rPr>
                        <a:t>2 to 3</a:t>
                      </a:r>
                      <a:endParaRPr lang="zh-CN" sz="2400" b="0" i="1" u="none" strike="noStrike" cap="none" spc="0" baseline="0" dirty="0">
                        <a:ln>
                          <a:noFill/>
                        </a:ln>
                        <a:solidFill>
                          <a:schemeClr val="dk1"/>
                        </a:solidFill>
                        <a:effectLst/>
                        <a:uFillTx/>
                        <a:latin typeface="Arial" panose="020B0604020202020204" pitchFamily="34" charset="0"/>
                        <a:ea typeface="+mn-ea"/>
                        <a:cs typeface="Arial" panose="020B0604020202020204" pitchFamily="34" charset="0"/>
                        <a:sym typeface="Helvetica Neue Light"/>
                      </a:endParaRPr>
                    </a:p>
                  </a:txBody>
                  <a:tcPr marL="17145" marR="17145" marT="0" marB="0"/>
                </a:tc>
                <a:extLst>
                  <a:ext uri="{0D108BD9-81ED-4DB2-BD59-A6C34878D82A}">
                    <a16:rowId xmlns:a16="http://schemas.microsoft.com/office/drawing/2014/main" val="4137897672"/>
                  </a:ext>
                </a:extLst>
              </a:tr>
              <a:tr h="283848">
                <a:tc>
                  <a:txBody>
                    <a:bodyPr/>
                    <a:lstStyle/>
                    <a:p>
                      <a:pPr algn="l">
                        <a:spcAft>
                          <a:spcPts val="0"/>
                        </a:spcAft>
                      </a:pPr>
                      <a:r>
                        <a:rPr lang="en-GB" sz="2400" i="1" dirty="0">
                          <a:effectLst/>
                          <a:latin typeface="Arial" panose="020B0604020202020204" pitchFamily="34" charset="0"/>
                          <a:cs typeface="Arial" panose="020B0604020202020204" pitchFamily="34" charset="0"/>
                        </a:rPr>
                        <a:t>Smart Metering</a:t>
                      </a:r>
                      <a:endParaRPr lang="zh-CN" sz="2800" i="1" dirty="0">
                        <a:effectLst/>
                        <a:latin typeface="Arial" panose="020B0604020202020204" pitchFamily="34" charset="0"/>
                        <a:cs typeface="Arial" panose="020B0604020202020204" pitchFamily="34" charset="0"/>
                      </a:endParaRPr>
                    </a:p>
                  </a:txBody>
                  <a:tcPr marL="17145" marR="17145" marT="0" marB="0"/>
                </a:tc>
                <a:tc>
                  <a:txBody>
                    <a:bodyPr/>
                    <a:lstStyle/>
                    <a:p>
                      <a:pPr algn="l">
                        <a:spcAft>
                          <a:spcPts val="0"/>
                        </a:spcAft>
                      </a:pPr>
                      <a:r>
                        <a:rPr lang="en-US" sz="2400" b="0" i="1" u="none" strike="noStrike" cap="none" spc="0" baseline="0" dirty="0">
                          <a:ln>
                            <a:noFill/>
                          </a:ln>
                          <a:solidFill>
                            <a:schemeClr val="dk1"/>
                          </a:solidFill>
                          <a:effectLst/>
                          <a:uFillTx/>
                          <a:latin typeface="Arial" panose="020B0604020202020204" pitchFamily="34" charset="0"/>
                          <a:ea typeface="+mn-ea"/>
                          <a:cs typeface="Arial" panose="020B0604020202020204" pitchFamily="34" charset="0"/>
                          <a:sym typeface="Helvetica Neue Light"/>
                        </a:rPr>
                        <a:t>2 to 5</a:t>
                      </a:r>
                      <a:endParaRPr lang="zh-CN" sz="2400" b="0" i="1" u="none" strike="noStrike" cap="none" spc="0" baseline="0" dirty="0">
                        <a:ln>
                          <a:noFill/>
                        </a:ln>
                        <a:solidFill>
                          <a:schemeClr val="dk1"/>
                        </a:solidFill>
                        <a:effectLst/>
                        <a:uFillTx/>
                        <a:latin typeface="Arial" panose="020B0604020202020204" pitchFamily="34" charset="0"/>
                        <a:ea typeface="+mn-ea"/>
                        <a:cs typeface="Arial" panose="020B0604020202020204" pitchFamily="34" charset="0"/>
                        <a:sym typeface="Helvetica Neue Light"/>
                      </a:endParaRPr>
                    </a:p>
                  </a:txBody>
                  <a:tcPr marL="17145" marR="17145" marT="0" marB="0"/>
                </a:tc>
                <a:extLst>
                  <a:ext uri="{0D108BD9-81ED-4DB2-BD59-A6C34878D82A}">
                    <a16:rowId xmlns:a16="http://schemas.microsoft.com/office/drawing/2014/main" val="2290003816"/>
                  </a:ext>
                </a:extLst>
              </a:tr>
              <a:tr h="283848">
                <a:tc>
                  <a:txBody>
                    <a:bodyPr/>
                    <a:lstStyle/>
                    <a:p>
                      <a:pPr algn="l">
                        <a:spcAft>
                          <a:spcPts val="0"/>
                        </a:spcAft>
                      </a:pPr>
                      <a:r>
                        <a:rPr lang="en-GB" sz="2400" i="1" dirty="0">
                          <a:effectLst/>
                          <a:latin typeface="Arial" panose="020B0604020202020204" pitchFamily="34" charset="0"/>
                          <a:cs typeface="Arial" panose="020B0604020202020204" pitchFamily="34" charset="0"/>
                        </a:rPr>
                        <a:t>Containers</a:t>
                      </a:r>
                      <a:endParaRPr lang="zh-CN" sz="2800" i="1" dirty="0">
                        <a:effectLst/>
                        <a:latin typeface="Arial" panose="020B0604020202020204" pitchFamily="34" charset="0"/>
                        <a:cs typeface="Arial" panose="020B0604020202020204" pitchFamily="34" charset="0"/>
                      </a:endParaRPr>
                    </a:p>
                  </a:txBody>
                  <a:tcPr marL="17145" marR="17145" marT="0" marB="0"/>
                </a:tc>
                <a:tc>
                  <a:txBody>
                    <a:bodyPr/>
                    <a:lstStyle/>
                    <a:p>
                      <a:pPr algn="l">
                        <a:spcAft>
                          <a:spcPts val="0"/>
                        </a:spcAft>
                      </a:pPr>
                      <a:r>
                        <a:rPr lang="en-US" sz="2400" b="0" i="1" u="none" strike="noStrike" cap="none" spc="0" baseline="0" dirty="0">
                          <a:ln>
                            <a:noFill/>
                          </a:ln>
                          <a:solidFill>
                            <a:schemeClr val="dk1"/>
                          </a:solidFill>
                          <a:effectLst/>
                          <a:uFillTx/>
                          <a:latin typeface="Arial" panose="020B0604020202020204" pitchFamily="34" charset="0"/>
                          <a:ea typeface="+mn-ea"/>
                          <a:cs typeface="Arial" panose="020B0604020202020204" pitchFamily="34" charset="0"/>
                          <a:sym typeface="Helvetica Neue Light"/>
                        </a:rPr>
                        <a:t>3 to 9</a:t>
                      </a:r>
                      <a:endParaRPr lang="zh-CN" sz="2400" b="0" i="1" u="none" strike="noStrike" cap="none" spc="0" baseline="0" dirty="0">
                        <a:ln>
                          <a:noFill/>
                        </a:ln>
                        <a:solidFill>
                          <a:schemeClr val="dk1"/>
                        </a:solidFill>
                        <a:effectLst/>
                        <a:uFillTx/>
                        <a:latin typeface="Arial" panose="020B0604020202020204" pitchFamily="34" charset="0"/>
                        <a:ea typeface="+mn-ea"/>
                        <a:cs typeface="Arial" panose="020B0604020202020204" pitchFamily="34" charset="0"/>
                        <a:sym typeface="Helvetica Neue Light"/>
                      </a:endParaRPr>
                    </a:p>
                  </a:txBody>
                  <a:tcPr marL="17145" marR="17145" marT="0" marB="0"/>
                </a:tc>
                <a:extLst>
                  <a:ext uri="{0D108BD9-81ED-4DB2-BD59-A6C34878D82A}">
                    <a16:rowId xmlns:a16="http://schemas.microsoft.com/office/drawing/2014/main" val="3892456233"/>
                  </a:ext>
                </a:extLst>
              </a:tr>
              <a:tr h="283848">
                <a:tc>
                  <a:txBody>
                    <a:bodyPr/>
                    <a:lstStyle/>
                    <a:p>
                      <a:pPr algn="l">
                        <a:spcAft>
                          <a:spcPts val="0"/>
                        </a:spcAft>
                      </a:pPr>
                      <a:r>
                        <a:rPr lang="en-GB" sz="2400" i="1" dirty="0">
                          <a:effectLst/>
                          <a:latin typeface="Arial" panose="020B0604020202020204" pitchFamily="34" charset="0"/>
                          <a:cs typeface="Arial" panose="020B0604020202020204" pitchFamily="34" charset="0"/>
                        </a:rPr>
                        <a:t>Freight Wagons</a:t>
                      </a:r>
                      <a:endParaRPr lang="zh-CN" sz="2800" b="1" i="1" dirty="0">
                        <a:effectLst/>
                        <a:latin typeface="Arial" panose="020B0604020202020204" pitchFamily="34" charset="0"/>
                        <a:ea typeface="等线" panose="02010600030101010101" pitchFamily="2" charset="-122"/>
                        <a:cs typeface="Arial" panose="020B0604020202020204" pitchFamily="34" charset="0"/>
                      </a:endParaRPr>
                    </a:p>
                  </a:txBody>
                  <a:tcPr marL="17145" marR="17145" marT="0" marB="0"/>
                </a:tc>
                <a:tc>
                  <a:txBody>
                    <a:bodyPr/>
                    <a:lstStyle/>
                    <a:p>
                      <a:pPr algn="l">
                        <a:spcAft>
                          <a:spcPts val="0"/>
                        </a:spcAft>
                      </a:pPr>
                      <a:r>
                        <a:rPr lang="en-US" sz="2400" b="0" i="1" u="none" strike="noStrike" cap="none" spc="0" baseline="0" dirty="0">
                          <a:ln>
                            <a:noFill/>
                          </a:ln>
                          <a:solidFill>
                            <a:schemeClr val="dk1"/>
                          </a:solidFill>
                          <a:effectLst/>
                          <a:uFillTx/>
                          <a:latin typeface="Arial" panose="020B0604020202020204" pitchFamily="34" charset="0"/>
                          <a:ea typeface="+mn-ea"/>
                          <a:cs typeface="Arial" panose="020B0604020202020204" pitchFamily="34" charset="0"/>
                          <a:sym typeface="Helvetica Neue Light"/>
                        </a:rPr>
                        <a:t>10 to 15</a:t>
                      </a:r>
                      <a:endParaRPr lang="zh-CN" sz="2400" b="0" i="1" u="none" strike="noStrike" cap="none" spc="0" baseline="0" dirty="0">
                        <a:ln>
                          <a:noFill/>
                        </a:ln>
                        <a:solidFill>
                          <a:schemeClr val="dk1"/>
                        </a:solidFill>
                        <a:effectLst/>
                        <a:uFillTx/>
                        <a:latin typeface="Arial" panose="020B0604020202020204" pitchFamily="34" charset="0"/>
                        <a:ea typeface="+mn-ea"/>
                        <a:cs typeface="Arial" panose="020B0604020202020204" pitchFamily="34" charset="0"/>
                        <a:sym typeface="Helvetica Neue Light"/>
                      </a:endParaRPr>
                    </a:p>
                  </a:txBody>
                  <a:tcPr marL="17145" marR="17145" marT="0" marB="0"/>
                </a:tc>
                <a:extLst>
                  <a:ext uri="{0D108BD9-81ED-4DB2-BD59-A6C34878D82A}">
                    <a16:rowId xmlns:a16="http://schemas.microsoft.com/office/drawing/2014/main" val="1525482602"/>
                  </a:ext>
                </a:extLst>
              </a:tr>
              <a:tr h="283848">
                <a:tc>
                  <a:txBody>
                    <a:bodyPr/>
                    <a:lstStyle/>
                    <a:p>
                      <a:pPr algn="l">
                        <a:spcAft>
                          <a:spcPts val="0"/>
                        </a:spcAft>
                      </a:pPr>
                      <a:r>
                        <a:rPr lang="en-GB" sz="2400" i="1" dirty="0">
                          <a:effectLst/>
                          <a:latin typeface="Arial" panose="020B0604020202020204" pitchFamily="34" charset="0"/>
                          <a:cs typeface="Arial" panose="020B0604020202020204" pitchFamily="34" charset="0"/>
                        </a:rPr>
                        <a:t>Public Safety</a:t>
                      </a:r>
                      <a:endParaRPr lang="zh-CN" sz="2800" i="1" dirty="0">
                        <a:effectLst/>
                        <a:latin typeface="Arial" panose="020B0604020202020204" pitchFamily="34" charset="0"/>
                        <a:cs typeface="Arial" panose="020B0604020202020204" pitchFamily="34" charset="0"/>
                      </a:endParaRPr>
                    </a:p>
                  </a:txBody>
                  <a:tcPr marL="17145" marR="17145" marT="0" marB="0"/>
                </a:tc>
                <a:tc>
                  <a:txBody>
                    <a:bodyPr/>
                    <a:lstStyle/>
                    <a:p>
                      <a:pPr algn="l">
                        <a:spcAft>
                          <a:spcPts val="0"/>
                        </a:spcAft>
                      </a:pPr>
                      <a:r>
                        <a:rPr lang="en-US" sz="2400" b="0" i="1" u="none" strike="noStrike" cap="none" spc="0" baseline="0" dirty="0">
                          <a:ln>
                            <a:noFill/>
                          </a:ln>
                          <a:solidFill>
                            <a:schemeClr val="dk1"/>
                          </a:solidFill>
                          <a:effectLst/>
                          <a:uFillTx/>
                          <a:latin typeface="Arial" panose="020B0604020202020204" pitchFamily="34" charset="0"/>
                          <a:ea typeface="+mn-ea"/>
                          <a:cs typeface="Arial" panose="020B0604020202020204" pitchFamily="34" charset="0"/>
                          <a:sym typeface="Helvetica Neue Light"/>
                        </a:rPr>
                        <a:t>2 to 4</a:t>
                      </a:r>
                      <a:endParaRPr lang="zh-CN" sz="2400" b="0" i="1" u="none" strike="noStrike" cap="none" spc="0" baseline="0" dirty="0">
                        <a:ln>
                          <a:noFill/>
                        </a:ln>
                        <a:solidFill>
                          <a:schemeClr val="dk1"/>
                        </a:solidFill>
                        <a:effectLst/>
                        <a:uFillTx/>
                        <a:latin typeface="Arial" panose="020B0604020202020204" pitchFamily="34" charset="0"/>
                        <a:ea typeface="+mn-ea"/>
                        <a:cs typeface="Arial" panose="020B0604020202020204" pitchFamily="34" charset="0"/>
                        <a:sym typeface="Helvetica Neue Light"/>
                      </a:endParaRPr>
                    </a:p>
                  </a:txBody>
                  <a:tcPr marL="17145" marR="17145" marT="0" marB="0"/>
                </a:tc>
                <a:extLst>
                  <a:ext uri="{0D108BD9-81ED-4DB2-BD59-A6C34878D82A}">
                    <a16:rowId xmlns:a16="http://schemas.microsoft.com/office/drawing/2014/main" val="3436178146"/>
                  </a:ext>
                </a:extLst>
              </a:tr>
              <a:tr h="283848">
                <a:tc>
                  <a:txBody>
                    <a:bodyPr/>
                    <a:lstStyle/>
                    <a:p>
                      <a:pPr algn="l">
                        <a:spcAft>
                          <a:spcPts val="0"/>
                        </a:spcAft>
                      </a:pPr>
                      <a:r>
                        <a:rPr lang="en-GB" sz="2400" i="1" dirty="0">
                          <a:effectLst/>
                          <a:latin typeface="Arial" panose="020B0604020202020204" pitchFamily="34" charset="0"/>
                          <a:cs typeface="Arial" panose="020B0604020202020204" pitchFamily="34" charset="0"/>
                        </a:rPr>
                        <a:t>Wearables</a:t>
                      </a:r>
                      <a:endParaRPr lang="zh-CN" sz="2800" i="1" dirty="0">
                        <a:effectLst/>
                        <a:latin typeface="Arial" panose="020B0604020202020204" pitchFamily="34" charset="0"/>
                        <a:cs typeface="Arial" panose="020B0604020202020204" pitchFamily="34" charset="0"/>
                      </a:endParaRPr>
                    </a:p>
                  </a:txBody>
                  <a:tcPr marL="17145" marR="17145" marT="0" marB="0"/>
                </a:tc>
                <a:tc>
                  <a:txBody>
                    <a:bodyPr/>
                    <a:lstStyle/>
                    <a:p>
                      <a:pPr algn="l">
                        <a:spcAft>
                          <a:spcPts val="0"/>
                        </a:spcAft>
                      </a:pPr>
                      <a:r>
                        <a:rPr lang="en-US" sz="2400" b="0" i="1" u="none" strike="noStrike" cap="none" spc="0" baseline="0" dirty="0">
                          <a:ln>
                            <a:noFill/>
                          </a:ln>
                          <a:solidFill>
                            <a:schemeClr val="dk1"/>
                          </a:solidFill>
                          <a:effectLst/>
                          <a:uFillTx/>
                          <a:latin typeface="Arial" panose="020B0604020202020204" pitchFamily="34" charset="0"/>
                          <a:ea typeface="+mn-ea"/>
                          <a:cs typeface="Arial" panose="020B0604020202020204" pitchFamily="34" charset="0"/>
                          <a:sym typeface="Helvetica Neue Light"/>
                        </a:rPr>
                        <a:t>1 to 2</a:t>
                      </a:r>
                      <a:endParaRPr lang="zh-CN" sz="2400" b="0" i="1" u="none" strike="noStrike" cap="none" spc="0" baseline="0" dirty="0">
                        <a:ln>
                          <a:noFill/>
                        </a:ln>
                        <a:solidFill>
                          <a:schemeClr val="dk1"/>
                        </a:solidFill>
                        <a:effectLst/>
                        <a:uFillTx/>
                        <a:latin typeface="Arial" panose="020B0604020202020204" pitchFamily="34" charset="0"/>
                        <a:ea typeface="+mn-ea"/>
                        <a:cs typeface="Arial" panose="020B0604020202020204" pitchFamily="34" charset="0"/>
                        <a:sym typeface="Helvetica Neue Light"/>
                      </a:endParaRPr>
                    </a:p>
                  </a:txBody>
                  <a:tcPr marL="17145" marR="17145" marT="0" marB="0"/>
                </a:tc>
                <a:extLst>
                  <a:ext uri="{0D108BD9-81ED-4DB2-BD59-A6C34878D82A}">
                    <a16:rowId xmlns:a16="http://schemas.microsoft.com/office/drawing/2014/main" val="2614768140"/>
                  </a:ext>
                </a:extLst>
              </a:tr>
            </a:tbl>
          </a:graphicData>
        </a:graphic>
      </p:graphicFrame>
      <p:grpSp>
        <p:nvGrpSpPr>
          <p:cNvPr id="5" name="组合 4"/>
          <p:cNvGrpSpPr/>
          <p:nvPr/>
        </p:nvGrpSpPr>
        <p:grpSpPr>
          <a:xfrm>
            <a:off x="16771444" y="8035092"/>
            <a:ext cx="6127115" cy="3513408"/>
            <a:chOff x="17228845" y="8049550"/>
            <a:chExt cx="6127115" cy="3513408"/>
          </a:xfrm>
        </p:grpSpPr>
        <p:pic>
          <p:nvPicPr>
            <p:cNvPr id="6" name="图片 7">
              <a:extLst>
                <a:ext uri="{FF2B5EF4-FFF2-40B4-BE49-F238E27FC236}">
                  <a16:creationId xmlns:a16="http://schemas.microsoft.com/office/drawing/2014/main" id="{F451E7D8-FFB2-4BD0-BDFD-E90DC5F6C0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78511" y="8049550"/>
              <a:ext cx="576942" cy="694928"/>
            </a:xfrm>
            <a:prstGeom prst="rect">
              <a:avLst/>
            </a:prstGeom>
          </p:spPr>
        </p:pic>
        <p:pic>
          <p:nvPicPr>
            <p:cNvPr id="7" name="图片 8">
              <a:extLst>
                <a:ext uri="{FF2B5EF4-FFF2-40B4-BE49-F238E27FC236}">
                  <a16:creationId xmlns:a16="http://schemas.microsoft.com/office/drawing/2014/main" id="{A5AE2DEA-ED4F-4B13-9DB6-9037FE0B25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04051" y="9678344"/>
              <a:ext cx="583471" cy="702791"/>
            </a:xfrm>
            <a:prstGeom prst="rect">
              <a:avLst/>
            </a:prstGeom>
          </p:spPr>
        </p:pic>
        <p:pic>
          <p:nvPicPr>
            <p:cNvPr id="8" name="图片 10">
              <a:extLst>
                <a:ext uri="{FF2B5EF4-FFF2-40B4-BE49-F238E27FC236}">
                  <a16:creationId xmlns:a16="http://schemas.microsoft.com/office/drawing/2014/main" id="{B32DEEAD-ABDC-4176-9959-65EF5BAC70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701465" y="8084604"/>
              <a:ext cx="856618" cy="1031797"/>
            </a:xfrm>
            <a:prstGeom prst="rect">
              <a:avLst/>
            </a:prstGeom>
            <a:solidFill>
              <a:srgbClr val="2DC84D"/>
            </a:solidFill>
          </p:spPr>
        </p:pic>
        <p:pic>
          <p:nvPicPr>
            <p:cNvPr id="9" name="图片 11">
              <a:extLst>
                <a:ext uri="{FF2B5EF4-FFF2-40B4-BE49-F238E27FC236}">
                  <a16:creationId xmlns:a16="http://schemas.microsoft.com/office/drawing/2014/main" id="{9DFDDA79-50F4-4C95-802E-A350BEAD12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04051" y="10846417"/>
              <a:ext cx="583471" cy="702791"/>
            </a:xfrm>
            <a:prstGeom prst="rect">
              <a:avLst/>
            </a:prstGeom>
          </p:spPr>
        </p:pic>
        <p:pic>
          <p:nvPicPr>
            <p:cNvPr id="10" name="图片 12">
              <a:extLst>
                <a:ext uri="{FF2B5EF4-FFF2-40B4-BE49-F238E27FC236}">
                  <a16:creationId xmlns:a16="http://schemas.microsoft.com/office/drawing/2014/main" id="{9DC3E9B1-9E8A-4DE2-9BBC-8050DD53BD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72489" y="10860167"/>
              <a:ext cx="583471" cy="702791"/>
            </a:xfrm>
            <a:prstGeom prst="rect">
              <a:avLst/>
            </a:prstGeom>
          </p:spPr>
        </p:pic>
        <p:pic>
          <p:nvPicPr>
            <p:cNvPr id="11" name="图片 13">
              <a:extLst>
                <a:ext uri="{FF2B5EF4-FFF2-40B4-BE49-F238E27FC236}">
                  <a16:creationId xmlns:a16="http://schemas.microsoft.com/office/drawing/2014/main" id="{294468D3-349F-414E-B902-5CF208C28C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7292" y="9729473"/>
              <a:ext cx="583471" cy="702791"/>
            </a:xfrm>
            <a:prstGeom prst="rect">
              <a:avLst/>
            </a:prstGeom>
          </p:spPr>
        </p:pic>
        <p:pic>
          <p:nvPicPr>
            <p:cNvPr id="12" name="图片 14">
              <a:extLst>
                <a:ext uri="{FF2B5EF4-FFF2-40B4-BE49-F238E27FC236}">
                  <a16:creationId xmlns:a16="http://schemas.microsoft.com/office/drawing/2014/main" id="{D3D759BE-C718-4C00-B224-8C5D4A1429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7292" y="10860167"/>
              <a:ext cx="583471" cy="702791"/>
            </a:xfrm>
            <a:prstGeom prst="rect">
              <a:avLst/>
            </a:prstGeom>
          </p:spPr>
        </p:pic>
        <p:cxnSp>
          <p:nvCxnSpPr>
            <p:cNvPr id="13" name="直接连接符 16">
              <a:extLst>
                <a:ext uri="{FF2B5EF4-FFF2-40B4-BE49-F238E27FC236}">
                  <a16:creationId xmlns:a16="http://schemas.microsoft.com/office/drawing/2014/main" id="{EA3AAF02-149E-485A-ACC1-4B5A6E13E844}"/>
                </a:ext>
              </a:extLst>
            </p:cNvPr>
            <p:cNvCxnSpPr>
              <a:stCxn id="8" idx="3"/>
              <a:endCxn id="6" idx="1"/>
            </p:cNvCxnSpPr>
            <p:nvPr/>
          </p:nvCxnSpPr>
          <p:spPr>
            <a:xfrm flipV="1">
              <a:off x="19558083" y="8397014"/>
              <a:ext cx="1220428" cy="203489"/>
            </a:xfrm>
            <a:prstGeom prst="line">
              <a:avLst/>
            </a:prstGeom>
            <a:noFill/>
            <a:ln w="44450" cap="flat">
              <a:solidFill>
                <a:srgbClr val="C00000"/>
              </a:solidFill>
              <a:prstDash val="solid"/>
              <a:miter lim="400000"/>
            </a:ln>
            <a:effectLst/>
            <a:sp3d/>
          </p:spPr>
          <p:style>
            <a:lnRef idx="0">
              <a:scrgbClr r="0" g="0" b="0"/>
            </a:lnRef>
            <a:fillRef idx="0">
              <a:scrgbClr r="0" g="0" b="0"/>
            </a:fillRef>
            <a:effectRef idx="0">
              <a:scrgbClr r="0" g="0" b="0"/>
            </a:effectRef>
            <a:fontRef idx="none"/>
          </p:style>
        </p:cxnSp>
        <p:cxnSp>
          <p:nvCxnSpPr>
            <p:cNvPr id="14" name="直接连接符 17">
              <a:extLst>
                <a:ext uri="{FF2B5EF4-FFF2-40B4-BE49-F238E27FC236}">
                  <a16:creationId xmlns:a16="http://schemas.microsoft.com/office/drawing/2014/main" id="{B98B082F-04BE-4432-84C9-F5183E9F3991}"/>
                </a:ext>
              </a:extLst>
            </p:cNvPr>
            <p:cNvCxnSpPr>
              <a:stCxn id="9" idx="0"/>
              <a:endCxn id="7" idx="2"/>
            </p:cNvCxnSpPr>
            <p:nvPr/>
          </p:nvCxnSpPr>
          <p:spPr>
            <a:xfrm flipV="1">
              <a:off x="18395786" y="10381135"/>
              <a:ext cx="0" cy="465282"/>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pic>
          <p:nvPicPr>
            <p:cNvPr id="15" name="图片 18">
              <a:extLst>
                <a:ext uri="{FF2B5EF4-FFF2-40B4-BE49-F238E27FC236}">
                  <a16:creationId xmlns:a16="http://schemas.microsoft.com/office/drawing/2014/main" id="{7BB7CC3B-5FBA-4B74-8461-BB0FF14B9E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228845" y="10846417"/>
              <a:ext cx="583471" cy="702791"/>
            </a:xfrm>
            <a:prstGeom prst="rect">
              <a:avLst/>
            </a:prstGeom>
          </p:spPr>
        </p:pic>
        <p:cxnSp>
          <p:nvCxnSpPr>
            <p:cNvPr id="16" name="直接连接符 19">
              <a:extLst>
                <a:ext uri="{FF2B5EF4-FFF2-40B4-BE49-F238E27FC236}">
                  <a16:creationId xmlns:a16="http://schemas.microsoft.com/office/drawing/2014/main" id="{DCF998B9-B030-40D7-921A-6BED2E2FCC4B}"/>
                </a:ext>
              </a:extLst>
            </p:cNvPr>
            <p:cNvCxnSpPr>
              <a:stCxn id="15" idx="3"/>
              <a:endCxn id="9" idx="1"/>
            </p:cNvCxnSpPr>
            <p:nvPr/>
          </p:nvCxnSpPr>
          <p:spPr>
            <a:xfrm>
              <a:off x="17812316" y="11197812"/>
              <a:ext cx="291735" cy="0"/>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7" name="直接连接符 20">
              <a:extLst>
                <a:ext uri="{FF2B5EF4-FFF2-40B4-BE49-F238E27FC236}">
                  <a16:creationId xmlns:a16="http://schemas.microsoft.com/office/drawing/2014/main" id="{98F49127-3269-404C-B143-2DCE8ECAF2C2}"/>
                </a:ext>
              </a:extLst>
            </p:cNvPr>
            <p:cNvCxnSpPr>
              <a:stCxn id="23" idx="0"/>
              <a:endCxn id="8" idx="2"/>
            </p:cNvCxnSpPr>
            <p:nvPr/>
          </p:nvCxnSpPr>
          <p:spPr>
            <a:xfrm flipH="1" flipV="1">
              <a:off x="19129774" y="9116401"/>
              <a:ext cx="526351" cy="561943"/>
            </a:xfrm>
            <a:prstGeom prst="line">
              <a:avLst/>
            </a:prstGeom>
            <a:noFill/>
            <a:ln w="25400" cap="flat">
              <a:solidFill>
                <a:srgbClr val="000000"/>
              </a:solidFill>
              <a:prstDash val="dash"/>
              <a:miter lim="400000"/>
            </a:ln>
            <a:effectLst/>
            <a:sp3d/>
          </p:spPr>
          <p:style>
            <a:lnRef idx="0">
              <a:scrgbClr r="0" g="0" b="0"/>
            </a:lnRef>
            <a:fillRef idx="0">
              <a:scrgbClr r="0" g="0" b="0"/>
            </a:fillRef>
            <a:effectRef idx="0">
              <a:scrgbClr r="0" g="0" b="0"/>
            </a:effectRef>
            <a:fontRef idx="none"/>
          </p:style>
        </p:cxnSp>
        <p:cxnSp>
          <p:nvCxnSpPr>
            <p:cNvPr id="18" name="直接连接符 21">
              <a:extLst>
                <a:ext uri="{FF2B5EF4-FFF2-40B4-BE49-F238E27FC236}">
                  <a16:creationId xmlns:a16="http://schemas.microsoft.com/office/drawing/2014/main" id="{49EAB126-301B-4EC2-B5A7-ABD7326D398F}"/>
                </a:ext>
              </a:extLst>
            </p:cNvPr>
            <p:cNvCxnSpPr>
              <a:stCxn id="23" idx="0"/>
              <a:endCxn id="6" idx="2"/>
            </p:cNvCxnSpPr>
            <p:nvPr/>
          </p:nvCxnSpPr>
          <p:spPr>
            <a:xfrm flipV="1">
              <a:off x="19656125" y="8744478"/>
              <a:ext cx="1410857" cy="933866"/>
            </a:xfrm>
            <a:prstGeom prst="line">
              <a:avLst/>
            </a:prstGeom>
            <a:noFill/>
            <a:ln w="25400" cap="flat">
              <a:solidFill>
                <a:srgbClr val="000000"/>
              </a:solidFill>
              <a:prstDash val="dash"/>
              <a:miter lim="400000"/>
            </a:ln>
            <a:effectLst/>
            <a:sp3d/>
          </p:spPr>
          <p:style>
            <a:lnRef idx="0">
              <a:scrgbClr r="0" g="0" b="0"/>
            </a:lnRef>
            <a:fillRef idx="0">
              <a:scrgbClr r="0" g="0" b="0"/>
            </a:fillRef>
            <a:effectRef idx="0">
              <a:scrgbClr r="0" g="0" b="0"/>
            </a:effectRef>
            <a:fontRef idx="none"/>
          </p:style>
        </p:cxnSp>
        <p:cxnSp>
          <p:nvCxnSpPr>
            <p:cNvPr id="19" name="直接连接符 22">
              <a:extLst>
                <a:ext uri="{FF2B5EF4-FFF2-40B4-BE49-F238E27FC236}">
                  <a16:creationId xmlns:a16="http://schemas.microsoft.com/office/drawing/2014/main" id="{F5DF3F33-340C-4AF4-9100-C5109E09BBE1}"/>
                </a:ext>
              </a:extLst>
            </p:cNvPr>
            <p:cNvCxnSpPr>
              <a:stCxn id="26" idx="0"/>
              <a:endCxn id="23" idx="2"/>
            </p:cNvCxnSpPr>
            <p:nvPr/>
          </p:nvCxnSpPr>
          <p:spPr>
            <a:xfrm flipH="1" flipV="1">
              <a:off x="19656125" y="10381135"/>
              <a:ext cx="1056101" cy="464574"/>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20" name="直接连接符 23">
              <a:extLst>
                <a:ext uri="{FF2B5EF4-FFF2-40B4-BE49-F238E27FC236}">
                  <a16:creationId xmlns:a16="http://schemas.microsoft.com/office/drawing/2014/main" id="{2BFD4C6E-4BCC-4E93-8C2F-61A17AC89D6C}"/>
                </a:ext>
              </a:extLst>
            </p:cNvPr>
            <p:cNvCxnSpPr>
              <a:stCxn id="12" idx="3"/>
              <a:endCxn id="10" idx="1"/>
            </p:cNvCxnSpPr>
            <p:nvPr/>
          </p:nvCxnSpPr>
          <p:spPr>
            <a:xfrm>
              <a:off x="22050763" y="11211563"/>
              <a:ext cx="721726" cy="0"/>
            </a:xfrm>
            <a:prstGeom prst="line">
              <a:avLst/>
            </a:prstGeom>
            <a:noFill/>
            <a:ln w="25400" cap="flat">
              <a:solidFill>
                <a:srgbClr val="2DC84D"/>
              </a:solidFill>
              <a:prstDash val="solid"/>
              <a:miter lim="400000"/>
            </a:ln>
            <a:effectLst/>
            <a:sp3d/>
          </p:spPr>
          <p:style>
            <a:lnRef idx="0">
              <a:scrgbClr r="0" g="0" b="0"/>
            </a:lnRef>
            <a:fillRef idx="0">
              <a:scrgbClr r="0" g="0" b="0"/>
            </a:fillRef>
            <a:effectRef idx="0">
              <a:scrgbClr r="0" g="0" b="0"/>
            </a:effectRef>
            <a:fontRef idx="none"/>
          </p:style>
        </p:cxnSp>
        <p:cxnSp>
          <p:nvCxnSpPr>
            <p:cNvPr id="21" name="直接连接符 25">
              <a:extLst>
                <a:ext uri="{FF2B5EF4-FFF2-40B4-BE49-F238E27FC236}">
                  <a16:creationId xmlns:a16="http://schemas.microsoft.com/office/drawing/2014/main" id="{7C3B4B6D-7423-4A8F-99C2-71D5DAD17068}"/>
                </a:ext>
              </a:extLst>
            </p:cNvPr>
            <p:cNvCxnSpPr>
              <a:stCxn id="12" idx="0"/>
              <a:endCxn id="11" idx="2"/>
            </p:cNvCxnSpPr>
            <p:nvPr/>
          </p:nvCxnSpPr>
          <p:spPr>
            <a:xfrm flipV="1">
              <a:off x="21759028" y="10432264"/>
              <a:ext cx="0" cy="427903"/>
            </a:xfrm>
            <a:prstGeom prst="line">
              <a:avLst/>
            </a:prstGeom>
            <a:noFill/>
            <a:ln w="25400" cap="flat">
              <a:solidFill>
                <a:srgbClr val="2DC84D"/>
              </a:solidFill>
              <a:prstDash val="solid"/>
              <a:miter lim="400000"/>
            </a:ln>
            <a:effectLst/>
            <a:sp3d/>
          </p:spPr>
          <p:style>
            <a:lnRef idx="0">
              <a:scrgbClr r="0" g="0" b="0"/>
            </a:lnRef>
            <a:fillRef idx="0">
              <a:scrgbClr r="0" g="0" b="0"/>
            </a:fillRef>
            <a:effectRef idx="0">
              <a:scrgbClr r="0" g="0" b="0"/>
            </a:effectRef>
            <a:fontRef idx="none"/>
          </p:style>
        </p:cxnSp>
        <p:cxnSp>
          <p:nvCxnSpPr>
            <p:cNvPr id="22" name="直接连接符 26">
              <a:extLst>
                <a:ext uri="{FF2B5EF4-FFF2-40B4-BE49-F238E27FC236}">
                  <a16:creationId xmlns:a16="http://schemas.microsoft.com/office/drawing/2014/main" id="{6A5FC6C9-7D2E-41FF-8E70-B0FEA3547C83}"/>
                </a:ext>
              </a:extLst>
            </p:cNvPr>
            <p:cNvCxnSpPr>
              <a:stCxn id="11" idx="0"/>
              <a:endCxn id="6" idx="2"/>
            </p:cNvCxnSpPr>
            <p:nvPr/>
          </p:nvCxnSpPr>
          <p:spPr>
            <a:xfrm flipH="1" flipV="1">
              <a:off x="21066982" y="8744478"/>
              <a:ext cx="692046" cy="984995"/>
            </a:xfrm>
            <a:prstGeom prst="line">
              <a:avLst/>
            </a:prstGeom>
            <a:noFill/>
            <a:ln w="25400" cap="flat">
              <a:solidFill>
                <a:srgbClr val="000000"/>
              </a:solidFill>
              <a:prstDash val="dash"/>
              <a:miter lim="400000"/>
            </a:ln>
            <a:effectLst/>
            <a:sp3d/>
          </p:spPr>
          <p:style>
            <a:lnRef idx="0">
              <a:scrgbClr r="0" g="0" b="0"/>
            </a:lnRef>
            <a:fillRef idx="0">
              <a:scrgbClr r="0" g="0" b="0"/>
            </a:fillRef>
            <a:effectRef idx="0">
              <a:scrgbClr r="0" g="0" b="0"/>
            </a:effectRef>
            <a:fontRef idx="none"/>
          </p:style>
        </p:cxnSp>
        <p:pic>
          <p:nvPicPr>
            <p:cNvPr id="23" name="图片 27">
              <a:extLst>
                <a:ext uri="{FF2B5EF4-FFF2-40B4-BE49-F238E27FC236}">
                  <a16:creationId xmlns:a16="http://schemas.microsoft.com/office/drawing/2014/main" id="{98081841-D481-4CD1-BEB4-600920205A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4390" y="9678344"/>
              <a:ext cx="583471" cy="702791"/>
            </a:xfrm>
            <a:prstGeom prst="rect">
              <a:avLst/>
            </a:prstGeom>
          </p:spPr>
        </p:pic>
        <p:pic>
          <p:nvPicPr>
            <p:cNvPr id="24" name="图片 28">
              <a:extLst>
                <a:ext uri="{FF2B5EF4-FFF2-40B4-BE49-F238E27FC236}">
                  <a16:creationId xmlns:a16="http://schemas.microsoft.com/office/drawing/2014/main" id="{C16CE459-9C74-4638-BEC8-6AFFF6BB3A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64390" y="10846417"/>
              <a:ext cx="583471" cy="702791"/>
            </a:xfrm>
            <a:prstGeom prst="rect">
              <a:avLst/>
            </a:prstGeom>
          </p:spPr>
        </p:pic>
        <p:cxnSp>
          <p:nvCxnSpPr>
            <p:cNvPr id="25" name="直接连接符 29">
              <a:extLst>
                <a:ext uri="{FF2B5EF4-FFF2-40B4-BE49-F238E27FC236}">
                  <a16:creationId xmlns:a16="http://schemas.microsoft.com/office/drawing/2014/main" id="{12C5EC16-5D03-41CB-9BEC-ACB2858EC0B4}"/>
                </a:ext>
              </a:extLst>
            </p:cNvPr>
            <p:cNvCxnSpPr>
              <a:stCxn id="24" idx="0"/>
              <a:endCxn id="23" idx="2"/>
            </p:cNvCxnSpPr>
            <p:nvPr/>
          </p:nvCxnSpPr>
          <p:spPr>
            <a:xfrm flipV="1">
              <a:off x="19656125" y="10381135"/>
              <a:ext cx="0" cy="465282"/>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pic>
          <p:nvPicPr>
            <p:cNvPr id="26" name="图片 30">
              <a:extLst>
                <a:ext uri="{FF2B5EF4-FFF2-40B4-BE49-F238E27FC236}">
                  <a16:creationId xmlns:a16="http://schemas.microsoft.com/office/drawing/2014/main" id="{48FCF494-DCC2-40F5-8EA1-9C6109E4AE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420491" y="10845709"/>
              <a:ext cx="583471" cy="702791"/>
            </a:xfrm>
            <a:prstGeom prst="rect">
              <a:avLst/>
            </a:prstGeom>
          </p:spPr>
        </p:pic>
        <p:cxnSp>
          <p:nvCxnSpPr>
            <p:cNvPr id="27" name="直接连接符 31">
              <a:extLst>
                <a:ext uri="{FF2B5EF4-FFF2-40B4-BE49-F238E27FC236}">
                  <a16:creationId xmlns:a16="http://schemas.microsoft.com/office/drawing/2014/main" id="{BA1494A4-2F44-45E9-963B-EFCFEBB24EC1}"/>
                </a:ext>
              </a:extLst>
            </p:cNvPr>
            <p:cNvCxnSpPr>
              <a:stCxn id="26" idx="1"/>
              <a:endCxn id="24" idx="3"/>
            </p:cNvCxnSpPr>
            <p:nvPr/>
          </p:nvCxnSpPr>
          <p:spPr>
            <a:xfrm flipH="1">
              <a:off x="19947861" y="11197105"/>
              <a:ext cx="472631" cy="707"/>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3678630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F196E7B-F009-421C-90BA-D3073DB941AE}"/>
              </a:ext>
            </a:extLst>
          </p:cNvPr>
          <p:cNvSpPr>
            <a:spLocks noGrp="1"/>
          </p:cNvSpPr>
          <p:nvPr>
            <p:ph type="title"/>
          </p:nvPr>
        </p:nvSpPr>
        <p:spPr/>
        <p:txBody>
          <a:bodyPr/>
          <a:lstStyle/>
          <a:p>
            <a:r>
              <a:rPr lang="en-US" altLang="zh-CN" dirty="0"/>
              <a:t>Part-3: SL Positioning</a:t>
            </a:r>
            <a:endParaRPr lang="zh-CN" altLang="en-US" dirty="0"/>
          </a:p>
        </p:txBody>
      </p:sp>
    </p:spTree>
    <p:extLst>
      <p:ext uri="{BB962C8B-B14F-4D97-AF65-F5344CB8AC3E}">
        <p14:creationId xmlns:p14="http://schemas.microsoft.com/office/powerpoint/2010/main" val="27311557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Sidelink positioning</a:t>
            </a:r>
            <a:endParaRPr lang="zh-CN" altLang="en-US" dirty="0"/>
          </a:p>
        </p:txBody>
      </p:sp>
      <p:sp>
        <p:nvSpPr>
          <p:cNvPr id="3" name="内容占位符 2"/>
          <p:cNvSpPr>
            <a:spLocks noGrp="1"/>
          </p:cNvSpPr>
          <p:nvPr>
            <p:ph idx="1"/>
          </p:nvPr>
        </p:nvSpPr>
        <p:spPr>
          <a:xfrm>
            <a:off x="1797267" y="2333297"/>
            <a:ext cx="21031201" cy="10294881"/>
          </a:xfrm>
        </p:spPr>
        <p:txBody>
          <a:bodyPr>
            <a:normAutofit/>
          </a:bodyPr>
          <a:lstStyle/>
          <a:p>
            <a:pPr lvl="1"/>
            <a:r>
              <a:rPr lang="en-US" altLang="zh-CN" sz="3200" dirty="0"/>
              <a:t>Target SL positioning services and operating scenarios</a:t>
            </a:r>
          </a:p>
          <a:p>
            <a:pPr lvl="2"/>
            <a:r>
              <a:rPr lang="en-US" altLang="zh-CN" sz="2800" dirty="0"/>
              <a:t>V2X, public safety, and commercial</a:t>
            </a:r>
          </a:p>
          <a:p>
            <a:pPr lvl="2"/>
            <a:r>
              <a:rPr lang="en-US" altLang="zh-CN" sz="2800" dirty="0"/>
              <a:t>In-coverage, partial coverage, out-of-coverage</a:t>
            </a:r>
          </a:p>
          <a:p>
            <a:pPr lvl="1"/>
            <a:r>
              <a:rPr lang="en-US" altLang="zh-CN" sz="3200" dirty="0"/>
              <a:t>Enabling techniques</a:t>
            </a:r>
          </a:p>
          <a:p>
            <a:pPr lvl="2"/>
            <a:r>
              <a:rPr lang="en-US" altLang="zh-CN" sz="2800" dirty="0"/>
              <a:t>Accurate absolute and relative positioning through direct wideband signal between devices</a:t>
            </a:r>
            <a:endParaRPr lang="en-US" altLang="zh-CN" sz="2800" strike="sngStrike" dirty="0">
              <a:solidFill>
                <a:srgbClr val="FF0000"/>
              </a:solidFill>
            </a:endParaRPr>
          </a:p>
          <a:p>
            <a:pPr lvl="1"/>
            <a:r>
              <a:rPr lang="en-US" altLang="zh-CN" sz="3200" dirty="0"/>
              <a:t>How to organize this work in R18</a:t>
            </a:r>
          </a:p>
          <a:p>
            <a:pPr lvl="2"/>
            <a:r>
              <a:rPr lang="en-US" altLang="zh-CN" sz="2800" dirty="0"/>
              <a:t>Option 1: Part of general sidelink further enhancement work</a:t>
            </a:r>
          </a:p>
          <a:p>
            <a:pPr lvl="3"/>
            <a:r>
              <a:rPr lang="en-US" altLang="zh-CN" sz="2400" dirty="0"/>
              <a:t>Not preferred, no dependency to SL further enhancement work and likely not using dedicated carriers for V2X or public safety. </a:t>
            </a:r>
            <a:endParaRPr lang="en-US" altLang="zh-CN" sz="2400" strike="sngStrike" dirty="0"/>
          </a:p>
          <a:p>
            <a:pPr lvl="2"/>
            <a:r>
              <a:rPr lang="en-US" altLang="zh-CN" sz="2800" dirty="0"/>
              <a:t>Option 2: Independent / standalone item</a:t>
            </a:r>
          </a:p>
          <a:p>
            <a:pPr lvl="3"/>
            <a:r>
              <a:rPr lang="en-US" altLang="zh-CN" sz="2400" dirty="0"/>
              <a:t>Preferred, better project management in RAN.</a:t>
            </a:r>
          </a:p>
          <a:p>
            <a:pPr lvl="2"/>
            <a:r>
              <a:rPr lang="en-US" altLang="zh-CN" sz="2800" dirty="0"/>
              <a:t>Option 3: Part of general positioning further enhancement work</a:t>
            </a:r>
          </a:p>
          <a:p>
            <a:pPr lvl="3"/>
            <a:r>
              <a:rPr lang="en-US" altLang="zh-CN" sz="2400" dirty="0"/>
              <a:t>OK, closely coupled with Uu positioning techniques when operating in network coverage. But not technically essential.</a:t>
            </a:r>
          </a:p>
          <a:p>
            <a:pPr lvl="1"/>
            <a:r>
              <a:rPr lang="en-US" altLang="zh-CN" sz="3200" dirty="0"/>
              <a:t>Refer to RWS-210048 for further detailed discussions.</a:t>
            </a:r>
          </a:p>
        </p:txBody>
      </p:sp>
    </p:spTree>
    <p:extLst>
      <p:ext uri="{BB962C8B-B14F-4D97-AF65-F5344CB8AC3E}">
        <p14:creationId xmlns:p14="http://schemas.microsoft.com/office/powerpoint/2010/main" val="28969353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F196E7B-F009-421C-90BA-D3073DB941AE}"/>
              </a:ext>
            </a:extLst>
          </p:cNvPr>
          <p:cNvSpPr>
            <a:spLocks noGrp="1"/>
          </p:cNvSpPr>
          <p:nvPr>
            <p:ph type="title"/>
          </p:nvPr>
        </p:nvSpPr>
        <p:spPr/>
        <p:txBody>
          <a:bodyPr/>
          <a:lstStyle/>
          <a:p>
            <a:r>
              <a:rPr lang="en-US" altLang="zh-CN" dirty="0"/>
              <a:t>Annex</a:t>
            </a:r>
            <a:endParaRPr lang="zh-CN" altLang="en-US" dirty="0"/>
          </a:p>
        </p:txBody>
      </p:sp>
    </p:spTree>
    <p:extLst>
      <p:ext uri="{BB962C8B-B14F-4D97-AF65-F5344CB8AC3E}">
        <p14:creationId xmlns:p14="http://schemas.microsoft.com/office/powerpoint/2010/main" val="26977480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Appendix</a:t>
            </a:r>
            <a:endParaRPr lang="zh-CN" altLang="en-US" dirty="0"/>
          </a:p>
        </p:txBody>
      </p:sp>
      <p:sp>
        <p:nvSpPr>
          <p:cNvPr id="6" name="标题 2">
            <a:extLst>
              <a:ext uri="{FF2B5EF4-FFF2-40B4-BE49-F238E27FC236}">
                <a16:creationId xmlns:a16="http://schemas.microsoft.com/office/drawing/2014/main" id="{AD05D886-1638-4BDF-8710-F606B0E299E3}"/>
              </a:ext>
            </a:extLst>
          </p:cNvPr>
          <p:cNvSpPr txBox="1">
            <a:spLocks/>
          </p:cNvSpPr>
          <p:nvPr/>
        </p:nvSpPr>
        <p:spPr>
          <a:xfrm>
            <a:off x="1663700" y="3419477"/>
            <a:ext cx="21031200" cy="5705474"/>
          </a:xfrm>
          <a:prstGeom prst="rect">
            <a:avLst/>
          </a:prstGeom>
        </p:spPr>
        <p:txBody>
          <a:bodyPr vert="horz" lIns="91440" tIns="45720" rIns="91440" bIns="45720" rtlCol="0" anchor="ctr">
            <a:normAutofit/>
          </a:bodyPr>
          <a:lstStyle>
            <a:lvl1pPr marL="0" marR="0" indent="0" algn="l" defTabSz="825500" latinLnBrk="0">
              <a:lnSpc>
                <a:spcPct val="100000"/>
              </a:lnSpc>
              <a:spcBef>
                <a:spcPts val="0"/>
              </a:spcBef>
              <a:spcAft>
                <a:spcPts val="0"/>
              </a:spcAft>
              <a:buClrTx/>
              <a:buSzTx/>
              <a:buFontTx/>
              <a:buNone/>
              <a:tabLst/>
              <a:defRPr sz="5600" b="1" i="0" u="none" strike="noStrike" cap="none" spc="0" baseline="0">
                <a:ln>
                  <a:noFill/>
                </a:ln>
                <a:solidFill>
                  <a:srgbClr val="046A38"/>
                </a:solidFill>
                <a:uFillTx/>
                <a:latin typeface="Arial" panose="020B0604020202020204" pitchFamily="34" charset="0"/>
                <a:ea typeface="微软雅黑" panose="020B0503020204020204" pitchFamily="34" charset="-122"/>
                <a:cs typeface="Arial" panose="020B0604020202020204" pitchFamily="34" charset="0"/>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a:lstStyle>
          <a:p>
            <a:pPr hangingPunct="1"/>
            <a:r>
              <a:rPr lang="en-US" altLang="zh-CN" sz="10800" dirty="0"/>
              <a:t>Part-1: </a:t>
            </a:r>
            <a:r>
              <a:rPr lang="en-US" altLang="zh-CN" sz="10800" dirty="0" err="1"/>
              <a:t>Sidelink</a:t>
            </a:r>
            <a:r>
              <a:rPr lang="en-US" altLang="zh-CN" sz="10800"/>
              <a:t> background </a:t>
            </a:r>
            <a:r>
              <a:rPr lang="en-US" altLang="zh-CN" sz="10800" dirty="0"/>
              <a:t>and use cases</a:t>
            </a:r>
            <a:endParaRPr lang="zh-CN" altLang="en-US" sz="10800" strike="sngStrike" dirty="0"/>
          </a:p>
        </p:txBody>
      </p:sp>
    </p:spTree>
    <p:extLst>
      <p:ext uri="{BB962C8B-B14F-4D97-AF65-F5344CB8AC3E}">
        <p14:creationId xmlns:p14="http://schemas.microsoft.com/office/powerpoint/2010/main" val="14136643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Sidelink in LTE</a:t>
            </a:r>
            <a:endParaRPr lang="zh-CN" altLang="en-US" dirty="0"/>
          </a:p>
        </p:txBody>
      </p:sp>
      <p:sp>
        <p:nvSpPr>
          <p:cNvPr id="3" name="内容占位符 2"/>
          <p:cNvSpPr>
            <a:spLocks noGrp="1"/>
          </p:cNvSpPr>
          <p:nvPr>
            <p:ph idx="1"/>
          </p:nvPr>
        </p:nvSpPr>
        <p:spPr>
          <a:xfrm>
            <a:off x="1797267" y="2333297"/>
            <a:ext cx="21031201" cy="10294881"/>
          </a:xfrm>
        </p:spPr>
        <p:txBody>
          <a:bodyPr>
            <a:normAutofit fontScale="92500" lnSpcReduction="20000"/>
          </a:bodyPr>
          <a:lstStyle/>
          <a:p>
            <a:r>
              <a:rPr lang="en-US" altLang="zh-CN" sz="2800" dirty="0"/>
              <a:t>Applications and use cases </a:t>
            </a:r>
          </a:p>
          <a:p>
            <a:pPr lvl="1"/>
            <a:r>
              <a:rPr lang="en-US" altLang="zh-CN" sz="2800" dirty="0"/>
              <a:t>Direct discovery and data communication exchange between devices (user traffic not routing via network BS)</a:t>
            </a:r>
          </a:p>
          <a:p>
            <a:pPr lvl="2"/>
            <a:r>
              <a:rPr lang="en-US" altLang="zh-CN" sz="2400" dirty="0"/>
              <a:t>Shortened end-to-end communication latency via direct communication</a:t>
            </a:r>
          </a:p>
          <a:p>
            <a:pPr lvl="2"/>
            <a:r>
              <a:rPr lang="en-US" altLang="zh-CN" sz="2400" dirty="0"/>
              <a:t>Reduced radio resource consumption / efficient communication (no UL and DL, only SL)</a:t>
            </a:r>
          </a:p>
          <a:p>
            <a:pPr lvl="1"/>
            <a:r>
              <a:rPr lang="en-US" altLang="zh-CN" sz="2800" dirty="0"/>
              <a:t>Target for short distance/range communication of up to a few kilometers (depending on data rate and target reliability)</a:t>
            </a:r>
          </a:p>
          <a:p>
            <a:pPr lvl="2"/>
            <a:r>
              <a:rPr lang="en-US" altLang="zh-CN" sz="2400" dirty="0"/>
              <a:t>Limited by UE power class / max output power</a:t>
            </a:r>
          </a:p>
          <a:p>
            <a:pPr lvl="2"/>
            <a:r>
              <a:rPr lang="en-US" altLang="zh-CN" sz="2400" dirty="0"/>
              <a:t>Ideal for moving ad-hoc network (e.g., communication nodes are constantly moving and changing)</a:t>
            </a:r>
          </a:p>
          <a:p>
            <a:pPr lvl="1"/>
            <a:r>
              <a:rPr lang="en-US" altLang="zh-CN" sz="2800" dirty="0"/>
              <a:t>Dedicated frequency spectrum for specific application (i.e., 700MHz for public safety / ITS in 5.9GHz for V2X)</a:t>
            </a:r>
          </a:p>
          <a:p>
            <a:pPr lvl="2"/>
            <a:r>
              <a:rPr lang="en-US" altLang="zh-CN" sz="2400" dirty="0"/>
              <a:t>For security and interference control, guaranteed QoS</a:t>
            </a:r>
          </a:p>
          <a:p>
            <a:pPr lvl="1"/>
            <a:r>
              <a:rPr lang="en-US" altLang="zh-CN" sz="2800" dirty="0"/>
              <a:t>Release 12 (D2D for public safety)</a:t>
            </a:r>
          </a:p>
          <a:p>
            <a:pPr lvl="2"/>
            <a:r>
              <a:rPr lang="en-US" altLang="zh-CN" sz="2400" dirty="0"/>
              <a:t>Device discovery and mission critical voice/low data communication for public safety</a:t>
            </a:r>
          </a:p>
          <a:p>
            <a:pPr lvl="2"/>
            <a:r>
              <a:rPr lang="en-US" altLang="zh-CN" sz="2400" dirty="0"/>
              <a:t>Support for different coverage operations: in-network, partial-network, out-of-network</a:t>
            </a:r>
          </a:p>
          <a:p>
            <a:pPr lvl="1"/>
            <a:r>
              <a:rPr lang="en-US" altLang="zh-CN" sz="2800" dirty="0"/>
              <a:t>Release 13/14 (eD2D/FeD2D)</a:t>
            </a:r>
          </a:p>
          <a:p>
            <a:pPr lvl="2"/>
            <a:r>
              <a:rPr lang="en-US" altLang="zh-CN" sz="2400" dirty="0"/>
              <a:t>Sidelink relay (L3 and L2 UE-NW) target for service continuity</a:t>
            </a:r>
          </a:p>
          <a:p>
            <a:pPr lvl="1"/>
            <a:r>
              <a:rPr lang="en-US" altLang="zh-CN" sz="2800" dirty="0"/>
              <a:t>Release 14 (LTE-V2X / V2X phase 1)</a:t>
            </a:r>
          </a:p>
          <a:p>
            <a:pPr lvl="2"/>
            <a:r>
              <a:rPr lang="en-US" altLang="zh-CN" sz="2400" dirty="0"/>
              <a:t>Sidelink frame structure update for V2V broadcast communication (i.e., basic safety messages)</a:t>
            </a:r>
          </a:p>
          <a:p>
            <a:pPr lvl="2"/>
            <a:r>
              <a:rPr lang="en-US" altLang="zh-CN" sz="2400" dirty="0"/>
              <a:t>Discovery functionality incorporated into sidelink broadcast communication</a:t>
            </a:r>
          </a:p>
          <a:p>
            <a:pPr lvl="1"/>
            <a:r>
              <a:rPr lang="en-US" altLang="zh-CN" sz="2800" dirty="0"/>
              <a:t>Release 15 (LTE-eV2X / V2X phase 2)</a:t>
            </a:r>
          </a:p>
          <a:p>
            <a:pPr lvl="2"/>
            <a:r>
              <a:rPr lang="en-US" altLang="zh-CN" sz="2400" dirty="0"/>
              <a:t>Main enhancement to LTE-V2X</a:t>
            </a:r>
          </a:p>
          <a:p>
            <a:pPr lvl="3"/>
            <a:r>
              <a:rPr lang="en-US" altLang="zh-CN" sz="2400" dirty="0"/>
              <a:t>Carrier aggregation / packet duplication for improved communication reliability</a:t>
            </a:r>
          </a:p>
          <a:p>
            <a:pPr lvl="3"/>
            <a:r>
              <a:rPr lang="en-US" altLang="zh-CN" sz="2400" dirty="0"/>
              <a:t>UE power saving for P2X communication</a:t>
            </a:r>
          </a:p>
        </p:txBody>
      </p:sp>
    </p:spTree>
    <p:extLst>
      <p:ext uri="{BB962C8B-B14F-4D97-AF65-F5344CB8AC3E}">
        <p14:creationId xmlns:p14="http://schemas.microsoft.com/office/powerpoint/2010/main" val="4223831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Sidelink in NR</a:t>
            </a:r>
            <a:endParaRPr lang="zh-CN" altLang="en-US" dirty="0"/>
          </a:p>
        </p:txBody>
      </p:sp>
      <p:sp>
        <p:nvSpPr>
          <p:cNvPr id="3" name="内容占位符 2"/>
          <p:cNvSpPr>
            <a:spLocks noGrp="1"/>
          </p:cNvSpPr>
          <p:nvPr>
            <p:ph idx="1"/>
          </p:nvPr>
        </p:nvSpPr>
        <p:spPr>
          <a:xfrm>
            <a:off x="1797267" y="2333297"/>
            <a:ext cx="21031201" cy="10294881"/>
          </a:xfrm>
        </p:spPr>
        <p:txBody>
          <a:bodyPr>
            <a:normAutofit/>
          </a:bodyPr>
          <a:lstStyle/>
          <a:p>
            <a:r>
              <a:rPr lang="en-US" altLang="zh-CN" sz="2800" dirty="0"/>
              <a:t>Features and applications</a:t>
            </a:r>
          </a:p>
          <a:p>
            <a:pPr lvl="1"/>
            <a:r>
              <a:rPr lang="en-US" altLang="zh-CN" sz="2800" dirty="0"/>
              <a:t>Main differences/enhancement to LTE-V2X:</a:t>
            </a:r>
          </a:p>
          <a:p>
            <a:pPr lvl="2"/>
            <a:r>
              <a:rPr lang="en-US" altLang="zh-CN" sz="2400" dirty="0"/>
              <a:t>Shortened latency (longer subcarrier spacing, smaller periodicity)</a:t>
            </a:r>
          </a:p>
          <a:p>
            <a:pPr lvl="2"/>
            <a:r>
              <a:rPr lang="en-US" altLang="zh-CN" sz="2400" dirty="0"/>
              <a:t>Improved reliability (HARQ, CSI feedback, SL power control)</a:t>
            </a:r>
          </a:p>
          <a:p>
            <a:pPr lvl="2"/>
            <a:r>
              <a:rPr lang="en-US" altLang="zh-CN" sz="2400" dirty="0"/>
              <a:t>Support of all communication types (broadcast, multicast, unicast)</a:t>
            </a:r>
          </a:p>
          <a:p>
            <a:pPr lvl="2"/>
            <a:r>
              <a:rPr lang="en-US" altLang="zh-CN" sz="2400" dirty="0"/>
              <a:t>FR2 compatible (PT-RS for phase tracking)</a:t>
            </a:r>
          </a:p>
          <a:p>
            <a:pPr lvl="1"/>
            <a:r>
              <a:rPr lang="en-US" altLang="zh-CN" sz="2800" dirty="0"/>
              <a:t>Release 16 (NR-V2X / V2X phase 3)</a:t>
            </a:r>
          </a:p>
          <a:p>
            <a:pPr lvl="2"/>
            <a:r>
              <a:rPr lang="en-US" altLang="zh-CN" sz="2400" dirty="0"/>
              <a:t>New NR sidelink frame structure to support V2X advanced use cases (i.e., platooning, extended sensor sharing, autonomous driving)</a:t>
            </a:r>
          </a:p>
          <a:p>
            <a:pPr lvl="2"/>
            <a:r>
              <a:rPr lang="en-US" altLang="zh-CN" sz="2400" dirty="0"/>
              <a:t>Support for public safety use if requirement can be met</a:t>
            </a:r>
          </a:p>
          <a:p>
            <a:pPr lvl="2"/>
            <a:r>
              <a:rPr lang="en-US" altLang="zh-CN" sz="2400" dirty="0"/>
              <a:t>Dedicated frequency spectrum (i.e., N14 (700MHz) for public safety; ITS in N47 (5.9GHz) for V2X)</a:t>
            </a:r>
          </a:p>
          <a:p>
            <a:pPr lvl="1"/>
            <a:r>
              <a:rPr lang="en-US" altLang="zh-CN" sz="2800" dirty="0"/>
              <a:t>Release 17 (V2X / public safety / commercial)</a:t>
            </a:r>
          </a:p>
          <a:p>
            <a:pPr lvl="2"/>
            <a:r>
              <a:rPr lang="en-US" altLang="zh-CN" sz="2400" dirty="0"/>
              <a:t>Power saving resource allocation schemes and DRX for power-constrained UEs (e.g., PUE, public safety (backpack) and commercial (AR/VR) devices)</a:t>
            </a:r>
          </a:p>
          <a:p>
            <a:pPr lvl="2"/>
            <a:r>
              <a:rPr lang="en-US" altLang="zh-CN" sz="2400" dirty="0"/>
              <a:t>Inter-UE coordination for improved reliability</a:t>
            </a:r>
          </a:p>
          <a:p>
            <a:pPr lvl="1"/>
            <a:r>
              <a:rPr lang="en-US" altLang="zh-CN" sz="2800" dirty="0"/>
              <a:t>Release 17 (NR sidelink relay – single hop)</a:t>
            </a:r>
          </a:p>
          <a:p>
            <a:pPr lvl="2"/>
            <a:r>
              <a:rPr lang="en-US" altLang="zh-CN" sz="2400" dirty="0"/>
              <a:t>L2 and L3 for UE-NW</a:t>
            </a:r>
          </a:p>
        </p:txBody>
      </p:sp>
    </p:spTree>
    <p:extLst>
      <p:ext uri="{BB962C8B-B14F-4D97-AF65-F5344CB8AC3E}">
        <p14:creationId xmlns:p14="http://schemas.microsoft.com/office/powerpoint/2010/main" val="42898914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Unlicensed spectrum</a:t>
            </a:r>
            <a:endParaRPr lang="zh-CN" altLang="en-US" dirty="0"/>
          </a:p>
        </p:txBody>
      </p:sp>
      <p:pic>
        <p:nvPicPr>
          <p:cNvPr id="39" name="图片 38"/>
          <p:cNvPicPr>
            <a:picLocks noChangeAspect="1"/>
          </p:cNvPicPr>
          <p:nvPr/>
        </p:nvPicPr>
        <p:blipFill>
          <a:blip r:embed="rId3"/>
          <a:stretch>
            <a:fillRect/>
          </a:stretch>
        </p:blipFill>
        <p:spPr>
          <a:xfrm>
            <a:off x="12731718" y="8698418"/>
            <a:ext cx="9711920" cy="3801096"/>
          </a:xfrm>
          <a:prstGeom prst="rect">
            <a:avLst/>
          </a:prstGeom>
        </p:spPr>
      </p:pic>
      <p:pic>
        <p:nvPicPr>
          <p:cNvPr id="3" name="图片 2"/>
          <p:cNvPicPr>
            <a:picLocks noChangeAspect="1"/>
          </p:cNvPicPr>
          <p:nvPr/>
        </p:nvPicPr>
        <p:blipFill>
          <a:blip r:embed="rId4"/>
          <a:stretch>
            <a:fillRect/>
          </a:stretch>
        </p:blipFill>
        <p:spPr>
          <a:xfrm>
            <a:off x="1932316" y="2163590"/>
            <a:ext cx="20247359" cy="8435376"/>
          </a:xfrm>
          <a:prstGeom prst="rect">
            <a:avLst/>
          </a:prstGeom>
        </p:spPr>
      </p:pic>
    </p:spTree>
    <p:extLst>
      <p:ext uri="{BB962C8B-B14F-4D97-AF65-F5344CB8AC3E}">
        <p14:creationId xmlns:p14="http://schemas.microsoft.com/office/powerpoint/2010/main" val="41117541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Co-existence simulation result</a:t>
            </a:r>
            <a:endParaRPr lang="zh-CN" altLang="en-US" dirty="0"/>
          </a:p>
        </p:txBody>
      </p:sp>
      <p:sp>
        <p:nvSpPr>
          <p:cNvPr id="3" name="内容占位符 2"/>
          <p:cNvSpPr>
            <a:spLocks noGrp="1"/>
          </p:cNvSpPr>
          <p:nvPr>
            <p:ph idx="1"/>
          </p:nvPr>
        </p:nvSpPr>
        <p:spPr>
          <a:xfrm>
            <a:off x="1676400" y="3954392"/>
            <a:ext cx="8623540" cy="4482242"/>
          </a:xfrm>
        </p:spPr>
        <p:txBody>
          <a:bodyPr>
            <a:normAutofit fontScale="70000" lnSpcReduction="20000"/>
          </a:bodyPr>
          <a:lstStyle/>
          <a:p>
            <a:r>
              <a:rPr lang="en-US" altLang="zh-CN" dirty="0"/>
              <a:t>Solid line: Wi-Fi UEs only</a:t>
            </a:r>
          </a:p>
          <a:p>
            <a:r>
              <a:rPr lang="en-US" altLang="zh-CN" dirty="0"/>
              <a:t>Dashed line: 50% UE is replaced with SL-U UE</a:t>
            </a:r>
          </a:p>
          <a:p>
            <a:r>
              <a:rPr lang="en-US" altLang="zh-CN" dirty="0"/>
              <a:t>Observation: throughput of Wi-Fi UEs is actually improved after same amount of Wi-Fi UEs are replaced with SL-U UEs</a:t>
            </a:r>
            <a:endParaRPr lang="zh-CN" altLang="en-US" dirty="0"/>
          </a:p>
        </p:txBody>
      </p:sp>
      <p:pic>
        <p:nvPicPr>
          <p:cNvPr id="2051" name="图片 3"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52538" y="3354036"/>
            <a:ext cx="12255062" cy="829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43419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NCIS use cases</a:t>
            </a:r>
            <a:endParaRPr lang="zh-CN" altLang="en-US" dirty="0"/>
          </a:p>
        </p:txBody>
      </p:sp>
      <p:sp>
        <p:nvSpPr>
          <p:cNvPr id="3" name="内容占位符 2"/>
          <p:cNvSpPr>
            <a:spLocks noGrp="1"/>
          </p:cNvSpPr>
          <p:nvPr>
            <p:ph idx="1"/>
          </p:nvPr>
        </p:nvSpPr>
        <p:spPr>
          <a:xfrm>
            <a:off x="1676400" y="2973916"/>
            <a:ext cx="12004484" cy="9230038"/>
          </a:xfrm>
        </p:spPr>
        <p:txBody>
          <a:bodyPr>
            <a:normAutofit fontScale="70000" lnSpcReduction="20000"/>
          </a:bodyPr>
          <a:lstStyle/>
          <a:p>
            <a:r>
              <a:rPr lang="en-US" altLang="zh-CN" dirty="0"/>
              <a:t>XR gaming</a:t>
            </a:r>
          </a:p>
          <a:p>
            <a:pPr lvl="1"/>
            <a:r>
              <a:rPr lang="en-US" altLang="zh-CN" dirty="0"/>
              <a:t>Co-located users exchange live streams and control signal with each other and/or centralized game service</a:t>
            </a:r>
          </a:p>
          <a:p>
            <a:r>
              <a:rPr lang="en-GB" altLang="zh-CN" dirty="0"/>
              <a:t> Real-time sharing of XR content</a:t>
            </a:r>
          </a:p>
          <a:p>
            <a:pPr lvl="1"/>
            <a:r>
              <a:rPr lang="en-GB" altLang="zh-CN" dirty="0"/>
              <a:t>A bidirectional or unidirectional A/V channel could be open between users to exchange real-time stream of motion signals and effects that influence the rendering of the 3D object </a:t>
            </a:r>
          </a:p>
          <a:p>
            <a:r>
              <a:rPr lang="en-US" altLang="zh-CN" dirty="0"/>
              <a:t>Media sharing</a:t>
            </a:r>
          </a:p>
          <a:p>
            <a:pPr lvl="1"/>
            <a:r>
              <a:rPr lang="en-GB" altLang="zh-CN" dirty="0"/>
              <a:t>Offline sharing is used for sharing 3D models/objects and 3D MR scenes amongst UEs</a:t>
            </a:r>
            <a:endParaRPr lang="en-US" altLang="zh-CN" dirty="0"/>
          </a:p>
          <a:p>
            <a:r>
              <a:rPr lang="en-US" altLang="zh-CN" dirty="0"/>
              <a:t>Wireless tethered connection</a:t>
            </a:r>
          </a:p>
          <a:p>
            <a:pPr lvl="1"/>
            <a:r>
              <a:rPr lang="en-US" altLang="zh-CN" dirty="0"/>
              <a:t>AR/VR glass or helmet-mounted etc. could be tethered to a smart phone</a:t>
            </a:r>
            <a:endParaRPr lang="zh-CN" altLang="en-US" dirty="0"/>
          </a:p>
        </p:txBody>
      </p:sp>
      <p:sp>
        <p:nvSpPr>
          <p:cNvPr id="4" name="文本框 3"/>
          <p:cNvSpPr txBox="1"/>
          <p:nvPr/>
        </p:nvSpPr>
        <p:spPr>
          <a:xfrm>
            <a:off x="1676401" y="12928821"/>
            <a:ext cx="10543430" cy="400110"/>
          </a:xfrm>
          <a:prstGeom prst="rect">
            <a:avLst/>
          </a:prstGeom>
          <a:noFill/>
        </p:spPr>
        <p:txBody>
          <a:bodyPr wrap="square" rtlCol="0">
            <a:spAutoFit/>
          </a:bodyPr>
          <a:lstStyle/>
          <a:p>
            <a:r>
              <a:rPr lang="en-US" altLang="zh-CN" sz="2000" b="0" dirty="0">
                <a:latin typeface="Arial" panose="020B0604020202020204" pitchFamily="34" charset="0"/>
                <a:cs typeface="Arial" panose="020B0604020202020204" pitchFamily="34" charset="0"/>
              </a:rPr>
              <a:t>[1] TR 26.928  </a:t>
            </a:r>
            <a:r>
              <a:rPr lang="en-GB" altLang="zh-CN" sz="2000" b="0" dirty="0">
                <a:latin typeface="Arial" panose="020B0604020202020204" pitchFamily="34" charset="0"/>
                <a:cs typeface="Arial" panose="020B0604020202020204" pitchFamily="34" charset="0"/>
              </a:rPr>
              <a:t>Extended Reality (XR) in 5G</a:t>
            </a:r>
            <a:endParaRPr lang="zh-CN" altLang="en-US" sz="2000" b="0" dirty="0">
              <a:latin typeface="Arial" panose="020B0604020202020204" pitchFamily="34" charset="0"/>
              <a:cs typeface="Arial" panose="020B0604020202020204" pitchFamily="34" charset="0"/>
            </a:endParaRPr>
          </a:p>
        </p:txBody>
      </p:sp>
      <p:pic>
        <p:nvPicPr>
          <p:cNvPr id="5" name="图片 4"/>
          <p:cNvPicPr>
            <a:picLocks noChangeAspect="1"/>
          </p:cNvPicPr>
          <p:nvPr/>
        </p:nvPicPr>
        <p:blipFill>
          <a:blip r:embed="rId2"/>
          <a:stretch>
            <a:fillRect/>
          </a:stretch>
        </p:blipFill>
        <p:spPr>
          <a:xfrm>
            <a:off x="15249276" y="3625794"/>
            <a:ext cx="7319724" cy="4041992"/>
          </a:xfrm>
          <a:prstGeom prst="rect">
            <a:avLst/>
          </a:prstGeom>
        </p:spPr>
      </p:pic>
      <p:pic>
        <p:nvPicPr>
          <p:cNvPr id="6" name="图片 5"/>
          <p:cNvPicPr>
            <a:picLocks noChangeAspect="1"/>
          </p:cNvPicPr>
          <p:nvPr/>
        </p:nvPicPr>
        <p:blipFill>
          <a:blip r:embed="rId3"/>
          <a:stretch>
            <a:fillRect/>
          </a:stretch>
        </p:blipFill>
        <p:spPr>
          <a:xfrm>
            <a:off x="14085482" y="8255936"/>
            <a:ext cx="4652572" cy="4672884"/>
          </a:xfrm>
          <a:prstGeom prst="rect">
            <a:avLst/>
          </a:prstGeom>
        </p:spPr>
      </p:pic>
      <p:grpSp>
        <p:nvGrpSpPr>
          <p:cNvPr id="7" name="组合 6"/>
          <p:cNvGrpSpPr/>
          <p:nvPr/>
        </p:nvGrpSpPr>
        <p:grpSpPr>
          <a:xfrm>
            <a:off x="19446650" y="9218938"/>
            <a:ext cx="4687768" cy="2985016"/>
            <a:chOff x="2466363" y="2466363"/>
            <a:chExt cx="7130643" cy="2718033"/>
          </a:xfrm>
        </p:grpSpPr>
        <p:grpSp>
          <p:nvGrpSpPr>
            <p:cNvPr id="8" name="组合 7"/>
            <p:cNvGrpSpPr/>
            <p:nvPr/>
          </p:nvGrpSpPr>
          <p:grpSpPr>
            <a:xfrm>
              <a:off x="2466363" y="2466363"/>
              <a:ext cx="7130643" cy="2718033"/>
              <a:chOff x="1547592" y="3451688"/>
              <a:chExt cx="9380306" cy="3375061"/>
            </a:xfrm>
          </p:grpSpPr>
          <p:sp>
            <p:nvSpPr>
              <p:cNvPr id="10" name="圆角矩形 9"/>
              <p:cNvSpPr/>
              <p:nvPr/>
            </p:nvSpPr>
            <p:spPr>
              <a:xfrm>
                <a:off x="1547592" y="3451688"/>
                <a:ext cx="9380306" cy="3375061"/>
              </a:xfrm>
              <a:prstGeom prst="roundRect">
                <a:avLst/>
              </a:prstGeom>
              <a:solidFill>
                <a:schemeClr val="accent1">
                  <a:lumMod val="20000"/>
                  <a:lumOff val="80000"/>
                  <a:alpha val="62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6000"/>
              </a:p>
            </p:txBody>
          </p:sp>
          <p:pic>
            <p:nvPicPr>
              <p:cNvPr id="11" name="图片 10"/>
              <p:cNvPicPr>
                <a:picLocks noChangeAspect="1"/>
              </p:cNvPicPr>
              <p:nvPr/>
            </p:nvPicPr>
            <p:blipFill>
              <a:blip r:embed="rId4"/>
              <a:stretch>
                <a:fillRect/>
              </a:stretch>
            </p:blipFill>
            <p:spPr>
              <a:xfrm>
                <a:off x="2098190" y="3853871"/>
                <a:ext cx="3010349" cy="2685045"/>
              </a:xfrm>
              <a:prstGeom prst="rect">
                <a:avLst/>
              </a:prstGeom>
              <a:solidFill>
                <a:schemeClr val="accent1">
                  <a:lumMod val="20000"/>
                  <a:lumOff val="80000"/>
                </a:schemeClr>
              </a:solidFill>
            </p:spPr>
          </p:pic>
          <p:pic>
            <p:nvPicPr>
              <p:cNvPr id="12" name="图片 11"/>
              <p:cNvPicPr>
                <a:picLocks noChangeAspect="1"/>
              </p:cNvPicPr>
              <p:nvPr/>
            </p:nvPicPr>
            <p:blipFill>
              <a:blip r:embed="rId5"/>
              <a:stretch>
                <a:fillRect/>
              </a:stretch>
            </p:blipFill>
            <p:spPr>
              <a:xfrm>
                <a:off x="5571114" y="3889048"/>
                <a:ext cx="811256" cy="1009378"/>
              </a:xfrm>
              <a:prstGeom prst="rect">
                <a:avLst/>
              </a:prstGeom>
              <a:solidFill>
                <a:schemeClr val="accent1">
                  <a:lumMod val="20000"/>
                  <a:lumOff val="80000"/>
                </a:schemeClr>
              </a:solidFill>
            </p:spPr>
          </p:pic>
          <p:sp>
            <p:nvSpPr>
              <p:cNvPr id="13" name="闪电形 12"/>
              <p:cNvSpPr/>
              <p:nvPr/>
            </p:nvSpPr>
            <p:spPr>
              <a:xfrm rot="20966583">
                <a:off x="4457155" y="4327182"/>
                <a:ext cx="1093541" cy="193200"/>
              </a:xfrm>
              <a:prstGeom prst="lightningBol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6000"/>
              </a:p>
            </p:txBody>
          </p:sp>
          <p:sp>
            <p:nvSpPr>
              <p:cNvPr id="14" name="闪电形 13"/>
              <p:cNvSpPr/>
              <p:nvPr/>
            </p:nvSpPr>
            <p:spPr>
              <a:xfrm rot="20966583">
                <a:off x="6402462" y="4297137"/>
                <a:ext cx="1093541" cy="193200"/>
              </a:xfrm>
              <a:prstGeom prst="lightningBol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6000"/>
              </a:p>
            </p:txBody>
          </p:sp>
        </p:grpSp>
        <p:sp>
          <p:nvSpPr>
            <p:cNvPr id="9" name="云形 8"/>
            <p:cNvSpPr/>
            <p:nvPr/>
          </p:nvSpPr>
          <p:spPr>
            <a:xfrm>
              <a:off x="7167404" y="2606881"/>
              <a:ext cx="2067853" cy="1284671"/>
            </a:xfrm>
            <a:prstGeom prst="cloud">
              <a:avLst/>
            </a:prstGeom>
            <a:solidFill>
              <a:schemeClr val="bg1">
                <a:lumMod val="9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6000"/>
            </a:p>
          </p:txBody>
        </p:sp>
      </p:grpSp>
    </p:spTree>
    <p:extLst>
      <p:ext uri="{BB962C8B-B14F-4D97-AF65-F5344CB8AC3E}">
        <p14:creationId xmlns:p14="http://schemas.microsoft.com/office/powerpoint/2010/main" val="164984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1F8C62-1416-49C8-908A-879F9AE596B3}"/>
              </a:ext>
            </a:extLst>
          </p:cNvPr>
          <p:cNvSpPr>
            <a:spLocks noGrp="1"/>
          </p:cNvSpPr>
          <p:nvPr>
            <p:ph type="title"/>
          </p:nvPr>
        </p:nvSpPr>
        <p:spPr/>
        <p:txBody>
          <a:bodyPr/>
          <a:lstStyle/>
          <a:p>
            <a:r>
              <a:rPr lang="en-US" altLang="zh-CN" dirty="0"/>
              <a:t>Outline</a:t>
            </a:r>
            <a:endParaRPr lang="zh-CN" altLang="en-US" dirty="0"/>
          </a:p>
        </p:txBody>
      </p:sp>
      <p:sp>
        <p:nvSpPr>
          <p:cNvPr id="3" name="文本占位符 2">
            <a:extLst>
              <a:ext uri="{FF2B5EF4-FFF2-40B4-BE49-F238E27FC236}">
                <a16:creationId xmlns:a16="http://schemas.microsoft.com/office/drawing/2014/main" id="{F99B6CDF-DDD5-43D1-AAC5-CC37A2FC095A}"/>
              </a:ext>
            </a:extLst>
          </p:cNvPr>
          <p:cNvSpPr>
            <a:spLocks noGrp="1"/>
          </p:cNvSpPr>
          <p:nvPr>
            <p:ph type="body" sz="quarter" idx="10"/>
          </p:nvPr>
        </p:nvSpPr>
        <p:spPr/>
        <p:txBody>
          <a:bodyPr/>
          <a:lstStyle/>
          <a:p>
            <a:r>
              <a:rPr lang="en-US" altLang="zh-CN" dirty="0"/>
              <a:t>Part-1: General SL enhancement</a:t>
            </a:r>
          </a:p>
          <a:p>
            <a:r>
              <a:rPr lang="en-US" altLang="zh-CN" dirty="0"/>
              <a:t>Part-2: Enhanced SL Relay</a:t>
            </a:r>
          </a:p>
          <a:p>
            <a:r>
              <a:rPr lang="en-US" altLang="zh-CN" dirty="0"/>
              <a:t>Part-3: SL positioning</a:t>
            </a:r>
          </a:p>
          <a:p>
            <a:r>
              <a:rPr lang="en-US" altLang="zh-CN" dirty="0"/>
              <a:t>Annex: Detailed description on Part-1 and Part-2</a:t>
            </a:r>
          </a:p>
        </p:txBody>
      </p:sp>
    </p:spTree>
    <p:extLst>
      <p:ext uri="{BB962C8B-B14F-4D97-AF65-F5344CB8AC3E}">
        <p14:creationId xmlns:p14="http://schemas.microsoft.com/office/powerpoint/2010/main" val="36578921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NCIS Requirement(s)</a:t>
            </a:r>
            <a:endParaRPr lang="zh-CN" altLang="en-US" dirty="0"/>
          </a:p>
        </p:txBody>
      </p:sp>
      <p:sp>
        <p:nvSpPr>
          <p:cNvPr id="4" name="灯片编号占位符 3"/>
          <p:cNvSpPr>
            <a:spLocks noGrp="1"/>
          </p:cNvSpPr>
          <p:nvPr>
            <p:ph type="sldNum" sz="quarter" idx="4294967295"/>
          </p:nvPr>
        </p:nvSpPr>
        <p:spPr/>
        <p:txBody>
          <a:bodyPr/>
          <a:lstStyle/>
          <a:p>
            <a:r>
              <a:rPr lang="en-AU" dirty="0">
                <a:solidFill>
                  <a:schemeClr val="bg1"/>
                </a:solidFill>
              </a:rPr>
              <a:t> </a:t>
            </a:r>
            <a:endParaRPr lang="en-US" dirty="0">
              <a:solidFill>
                <a:schemeClr val="bg1"/>
              </a:solidFill>
            </a:endParaRPr>
          </a:p>
        </p:txBody>
      </p:sp>
      <p:sp>
        <p:nvSpPr>
          <p:cNvPr id="6" name="文本框 5"/>
          <p:cNvSpPr txBox="1"/>
          <p:nvPr/>
        </p:nvSpPr>
        <p:spPr>
          <a:xfrm>
            <a:off x="1736934" y="13109303"/>
            <a:ext cx="12844480" cy="400110"/>
          </a:xfrm>
          <a:prstGeom prst="rect">
            <a:avLst/>
          </a:prstGeom>
          <a:noFill/>
        </p:spPr>
        <p:txBody>
          <a:bodyPr wrap="square" rtlCol="0">
            <a:spAutoFit/>
          </a:bodyPr>
          <a:lstStyle/>
          <a:p>
            <a:r>
              <a:rPr lang="en-US" altLang="zh-CN" sz="2000" b="0" dirty="0">
                <a:latin typeface="Arial" panose="020B0604020202020204" pitchFamily="34" charset="0"/>
                <a:cs typeface="Arial" panose="020B0604020202020204" pitchFamily="34" charset="0"/>
              </a:rPr>
              <a:t>[1] 22.261 table 7.6.1-1 </a:t>
            </a:r>
            <a:r>
              <a:rPr lang="en-GB" altLang="zh-CN" sz="2000" b="0" dirty="0">
                <a:latin typeface="Arial" panose="020B0604020202020204" pitchFamily="34" charset="0"/>
                <a:cs typeface="Arial" panose="020B0604020202020204" pitchFamily="34" charset="0"/>
              </a:rPr>
              <a:t>KPI Table for</a:t>
            </a:r>
            <a:r>
              <a:rPr lang="en-US" altLang="zh-CN" sz="2000" b="0" dirty="0">
                <a:latin typeface="Arial" panose="020B0604020202020204" pitchFamily="34" charset="0"/>
                <a:cs typeface="Arial" panose="020B0604020202020204" pitchFamily="34" charset="0"/>
              </a:rPr>
              <a:t> additional high data rate and low latency service</a:t>
            </a:r>
          </a:p>
        </p:txBody>
      </p:sp>
      <p:graphicFrame>
        <p:nvGraphicFramePr>
          <p:cNvPr id="11" name="表格 10"/>
          <p:cNvGraphicFramePr>
            <a:graphicFrameLocks noGrp="1"/>
          </p:cNvGraphicFramePr>
          <p:nvPr/>
        </p:nvGraphicFramePr>
        <p:xfrm>
          <a:off x="1219200" y="2808384"/>
          <a:ext cx="21945604" cy="9268597"/>
        </p:xfrm>
        <a:graphic>
          <a:graphicData uri="http://schemas.openxmlformats.org/drawingml/2006/table">
            <a:tbl>
              <a:tblPr firstRow="1" firstCol="1" bandRow="1">
                <a:tableStyleId>{5C22544A-7EE6-4342-B048-85BDC9FD1C3A}</a:tableStyleId>
              </a:tblPr>
              <a:tblGrid>
                <a:gridCol w="3594690">
                  <a:extLst>
                    <a:ext uri="{9D8B030D-6E8A-4147-A177-3AD203B41FA5}">
                      <a16:colId xmlns:a16="http://schemas.microsoft.com/office/drawing/2014/main" val="1655704339"/>
                    </a:ext>
                  </a:extLst>
                </a:gridCol>
                <a:gridCol w="4160886">
                  <a:extLst>
                    <a:ext uri="{9D8B030D-6E8A-4147-A177-3AD203B41FA5}">
                      <a16:colId xmlns:a16="http://schemas.microsoft.com/office/drawing/2014/main" val="2111600602"/>
                    </a:ext>
                  </a:extLst>
                </a:gridCol>
                <a:gridCol w="4577940">
                  <a:extLst>
                    <a:ext uri="{9D8B030D-6E8A-4147-A177-3AD203B41FA5}">
                      <a16:colId xmlns:a16="http://schemas.microsoft.com/office/drawing/2014/main" val="480007253"/>
                    </a:ext>
                  </a:extLst>
                </a:gridCol>
                <a:gridCol w="2049632">
                  <a:extLst>
                    <a:ext uri="{9D8B030D-6E8A-4147-A177-3AD203B41FA5}">
                      <a16:colId xmlns:a16="http://schemas.microsoft.com/office/drawing/2014/main" val="2598198198"/>
                    </a:ext>
                  </a:extLst>
                </a:gridCol>
                <a:gridCol w="1330382">
                  <a:extLst>
                    <a:ext uri="{9D8B030D-6E8A-4147-A177-3AD203B41FA5}">
                      <a16:colId xmlns:a16="http://schemas.microsoft.com/office/drawing/2014/main" val="157198669"/>
                    </a:ext>
                  </a:extLst>
                </a:gridCol>
                <a:gridCol w="2824844">
                  <a:extLst>
                    <a:ext uri="{9D8B030D-6E8A-4147-A177-3AD203B41FA5}">
                      <a16:colId xmlns:a16="http://schemas.microsoft.com/office/drawing/2014/main" val="3386278078"/>
                    </a:ext>
                  </a:extLst>
                </a:gridCol>
                <a:gridCol w="3407230">
                  <a:extLst>
                    <a:ext uri="{9D8B030D-6E8A-4147-A177-3AD203B41FA5}">
                      <a16:colId xmlns:a16="http://schemas.microsoft.com/office/drawing/2014/main" val="3823086233"/>
                    </a:ext>
                  </a:extLst>
                </a:gridCol>
              </a:tblGrid>
              <a:tr h="426720">
                <a:tc rowSpan="2">
                  <a:txBody>
                    <a:bodyPr/>
                    <a:lstStyle/>
                    <a:p>
                      <a:pPr algn="ctr">
                        <a:spcAft>
                          <a:spcPts val="0"/>
                        </a:spcAft>
                      </a:pPr>
                      <a:r>
                        <a:rPr lang="en-GB" sz="2400" b="0" dirty="0">
                          <a:effectLst/>
                          <a:latin typeface="Arial" panose="020B0604020202020204" pitchFamily="34" charset="0"/>
                          <a:cs typeface="Arial" panose="020B0604020202020204" pitchFamily="34" charset="0"/>
                        </a:rPr>
                        <a:t>Use Cases</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gridSpan="3">
                  <a:txBody>
                    <a:bodyPr/>
                    <a:lstStyle/>
                    <a:p>
                      <a:pPr algn="ctr">
                        <a:spcAft>
                          <a:spcPts val="0"/>
                        </a:spcAft>
                      </a:pPr>
                      <a:r>
                        <a:rPr lang="en-GB" sz="2400" b="0">
                          <a:effectLst/>
                          <a:latin typeface="Arial" panose="020B0604020202020204" pitchFamily="34" charset="0"/>
                          <a:cs typeface="Arial" panose="020B0604020202020204" pitchFamily="34" charset="0"/>
                        </a:rPr>
                        <a:t>Characteristic parameter (KPI)</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hMerge="1">
                  <a:txBody>
                    <a:bodyPr/>
                    <a:lstStyle/>
                    <a:p>
                      <a:endParaRPr lang="zh-CN" altLang="en-US"/>
                    </a:p>
                  </a:txBody>
                  <a:tcPr/>
                </a:tc>
                <a:tc hMerge="1">
                  <a:txBody>
                    <a:bodyPr/>
                    <a:lstStyle/>
                    <a:p>
                      <a:endParaRPr lang="zh-CN" altLang="en-US"/>
                    </a:p>
                  </a:txBody>
                  <a:tcPr/>
                </a:tc>
                <a:tc gridSpan="3">
                  <a:txBody>
                    <a:bodyPr/>
                    <a:lstStyle/>
                    <a:p>
                      <a:pPr algn="ctr">
                        <a:spcAft>
                          <a:spcPts val="0"/>
                        </a:spcAft>
                      </a:pPr>
                      <a:r>
                        <a:rPr lang="en-GB" sz="2400" b="0">
                          <a:effectLst/>
                          <a:latin typeface="Arial" panose="020B0604020202020204" pitchFamily="34" charset="0"/>
                          <a:cs typeface="Arial" panose="020B0604020202020204" pitchFamily="34" charset="0"/>
                        </a:rPr>
                        <a:t>Influence quantity</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255936911"/>
                  </a:ext>
                </a:extLst>
              </a:tr>
              <a:tr h="1280160">
                <a:tc vMerge="1">
                  <a:txBody>
                    <a:bodyPr/>
                    <a:lstStyle/>
                    <a:p>
                      <a:endParaRPr lang="zh-CN" altLang="en-US"/>
                    </a:p>
                  </a:txBody>
                  <a:tcPr/>
                </a:tc>
                <a:tc>
                  <a:txBody>
                    <a:bodyPr/>
                    <a:lstStyle/>
                    <a:p>
                      <a:pPr algn="ctr">
                        <a:spcAft>
                          <a:spcPts val="0"/>
                        </a:spcAft>
                      </a:pPr>
                      <a:r>
                        <a:rPr lang="en-GB" sz="2400" b="0" dirty="0">
                          <a:effectLst/>
                          <a:latin typeface="Arial" panose="020B0604020202020204" pitchFamily="34" charset="0"/>
                          <a:cs typeface="Arial" panose="020B0604020202020204" pitchFamily="34" charset="0"/>
                        </a:rPr>
                        <a:t>Max Allowed End-to-end latency</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400" b="0">
                          <a:effectLst/>
                          <a:latin typeface="Arial" panose="020B0604020202020204" pitchFamily="34" charset="0"/>
                          <a:cs typeface="Arial" panose="020B0604020202020204" pitchFamily="34" charset="0"/>
                        </a:rPr>
                        <a:t>Service bit rate: user-experienced data rate</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400" b="0">
                          <a:effectLst/>
                          <a:latin typeface="Arial" panose="020B0604020202020204" pitchFamily="34" charset="0"/>
                          <a:cs typeface="Arial" panose="020B0604020202020204" pitchFamily="34" charset="0"/>
                        </a:rPr>
                        <a:t>Reliability</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400" b="0">
                          <a:effectLst/>
                          <a:latin typeface="Arial" panose="020B0604020202020204" pitchFamily="34" charset="0"/>
                          <a:cs typeface="Arial" panose="020B0604020202020204" pitchFamily="34" charset="0"/>
                        </a:rPr>
                        <a:t># of UEs</a:t>
                      </a:r>
                      <a:endParaRPr lang="zh-CN" sz="2400" b="0">
                        <a:effectLst/>
                        <a:latin typeface="Arial" panose="020B0604020202020204" pitchFamily="34" charset="0"/>
                        <a:cs typeface="Arial" panose="020B0604020202020204" pitchFamily="34" charset="0"/>
                      </a:endParaRPr>
                    </a:p>
                    <a:p>
                      <a:pPr algn="ctr">
                        <a:spcAft>
                          <a:spcPts val="0"/>
                        </a:spcAft>
                      </a:pPr>
                      <a:r>
                        <a:rPr lang="en-GB" sz="2400" b="0">
                          <a:effectLst/>
                          <a:latin typeface="Arial" panose="020B0604020202020204" pitchFamily="34" charset="0"/>
                          <a:cs typeface="Arial" panose="020B0604020202020204" pitchFamily="34" charset="0"/>
                        </a:rPr>
                        <a:t> </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400" b="0">
                          <a:effectLst/>
                          <a:latin typeface="Arial" panose="020B0604020202020204" pitchFamily="34" charset="0"/>
                          <a:cs typeface="Arial" panose="020B0604020202020204" pitchFamily="34" charset="0"/>
                        </a:rPr>
                        <a:t>UE Speed</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400" b="0">
                          <a:effectLst/>
                          <a:latin typeface="Arial" panose="020B0604020202020204" pitchFamily="34" charset="0"/>
                          <a:cs typeface="Arial" panose="020B0604020202020204" pitchFamily="34" charset="0"/>
                        </a:rPr>
                        <a:t>Service Area</a:t>
                      </a:r>
                      <a:endParaRPr lang="zh-CN" sz="2400" b="0">
                        <a:effectLst/>
                        <a:latin typeface="Arial" panose="020B0604020202020204" pitchFamily="34" charset="0"/>
                        <a:cs typeface="Arial" panose="020B0604020202020204" pitchFamily="34" charset="0"/>
                      </a:endParaRPr>
                    </a:p>
                    <a:p>
                      <a:pPr algn="ctr">
                        <a:spcAft>
                          <a:spcPts val="0"/>
                        </a:spcAft>
                      </a:pPr>
                      <a:r>
                        <a:rPr lang="en-GB" sz="2400" b="0">
                          <a:effectLst/>
                          <a:latin typeface="Arial" panose="020B0604020202020204" pitchFamily="34" charset="0"/>
                          <a:cs typeface="Arial" panose="020B0604020202020204" pitchFamily="34" charset="0"/>
                        </a:rPr>
                        <a:t>(note 2)</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extLst>
                  <a:ext uri="{0D108BD9-81ED-4DB2-BD59-A6C34878D82A}">
                    <a16:rowId xmlns:a16="http://schemas.microsoft.com/office/drawing/2014/main" val="3102430082"/>
                  </a:ext>
                </a:extLst>
              </a:tr>
              <a:tr h="2987040">
                <a:tc>
                  <a:txBody>
                    <a:bodyPr/>
                    <a:lstStyle/>
                    <a:p>
                      <a:pPr>
                        <a:spcAft>
                          <a:spcPts val="0"/>
                        </a:spcAft>
                      </a:pPr>
                      <a:r>
                        <a:rPr lang="en-GB" sz="2400" b="0" dirty="0">
                          <a:effectLst/>
                          <a:latin typeface="Arial" panose="020B0604020202020204" pitchFamily="34" charset="0"/>
                          <a:cs typeface="Arial" panose="020B0604020202020204" pitchFamily="34" charset="0"/>
                        </a:rPr>
                        <a:t>Gaming or Interactive Data Exchanging (note 3)</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l">
                        <a:spcAft>
                          <a:spcPts val="0"/>
                        </a:spcAft>
                      </a:pPr>
                      <a:r>
                        <a:rPr lang="en-GB" sz="2400" b="0" dirty="0">
                          <a:effectLst/>
                          <a:latin typeface="Arial" panose="020B0604020202020204" pitchFamily="34" charset="0"/>
                          <a:cs typeface="Arial" panose="020B0604020202020204" pitchFamily="34" charset="0"/>
                        </a:rPr>
                        <a:t>10ms (note 4)</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0"/>
                        </a:spcAft>
                      </a:pPr>
                      <a:r>
                        <a:rPr lang="en-GB" sz="2400" b="0" dirty="0">
                          <a:effectLst/>
                          <a:latin typeface="Arial" panose="020B0604020202020204" pitchFamily="34" charset="0"/>
                          <a:cs typeface="Arial" panose="020B0604020202020204" pitchFamily="34" charset="0"/>
                        </a:rPr>
                        <a:t>0.1-[1] </a:t>
                      </a:r>
                      <a:r>
                        <a:rPr lang="en-GB" sz="2400" b="0" dirty="0" err="1">
                          <a:effectLst/>
                          <a:latin typeface="Arial" panose="020B0604020202020204" pitchFamily="34" charset="0"/>
                          <a:cs typeface="Arial" panose="020B0604020202020204" pitchFamily="34" charset="0"/>
                        </a:rPr>
                        <a:t>Gbit</a:t>
                      </a:r>
                      <a:r>
                        <a:rPr lang="en-GB" sz="2400" b="0" dirty="0">
                          <a:effectLst/>
                          <a:latin typeface="Arial" panose="020B0604020202020204" pitchFamily="34" charset="0"/>
                          <a:cs typeface="Arial" panose="020B0604020202020204" pitchFamily="34" charset="0"/>
                        </a:rPr>
                        <a:t>/s supporting visual content (e.g. VR based or high definition video) with 4K, 8K resolution and up to120fps content.</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l">
                        <a:spcAft>
                          <a:spcPts val="0"/>
                        </a:spcAft>
                      </a:pPr>
                      <a:r>
                        <a:rPr lang="en-GB" sz="2400" b="0" dirty="0">
                          <a:effectLst/>
                          <a:latin typeface="Arial" panose="020B0604020202020204" pitchFamily="34" charset="0"/>
                          <a:cs typeface="Arial" panose="020B0604020202020204" pitchFamily="34" charset="0"/>
                        </a:rPr>
                        <a:t>99.99% (note 4)</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l">
                        <a:spcAft>
                          <a:spcPts val="0"/>
                        </a:spcAft>
                      </a:pPr>
                      <a:r>
                        <a:rPr lang="en-GB" sz="2400" b="0" dirty="0">
                          <a:effectLst/>
                          <a:latin typeface="Arial" panose="020B0604020202020204" pitchFamily="34" charset="0"/>
                          <a:cs typeface="Arial" panose="020B0604020202020204" pitchFamily="34" charset="0"/>
                        </a:rPr>
                        <a:t>≤ [10]</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0"/>
                        </a:spcAft>
                      </a:pPr>
                      <a:r>
                        <a:rPr lang="en-GB" sz="2400" b="0">
                          <a:effectLst/>
                          <a:latin typeface="Arial" panose="020B0604020202020204" pitchFamily="34" charset="0"/>
                          <a:cs typeface="Arial" panose="020B0604020202020204" pitchFamily="34" charset="0"/>
                        </a:rPr>
                        <a:t>Stationary or Pedestrian</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0"/>
                        </a:spcAft>
                      </a:pPr>
                      <a:r>
                        <a:rPr lang="en-GB" sz="2400" b="0">
                          <a:effectLst/>
                          <a:latin typeface="Arial" panose="020B0604020202020204" pitchFamily="34" charset="0"/>
                          <a:cs typeface="Arial" panose="020B0604020202020204" pitchFamily="34" charset="0"/>
                        </a:rPr>
                        <a:t>20 m x 10 m; in one vehicle (up to 120 km/h) and in one train (up to 500 km/h)</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extLst>
                  <a:ext uri="{0D108BD9-81ED-4DB2-BD59-A6C34878D82A}">
                    <a16:rowId xmlns:a16="http://schemas.microsoft.com/office/drawing/2014/main" val="4111397004"/>
                  </a:ext>
                </a:extLst>
              </a:tr>
              <a:tr h="1706880">
                <a:tc>
                  <a:txBody>
                    <a:bodyPr/>
                    <a:lstStyle/>
                    <a:p>
                      <a:pPr>
                        <a:spcAft>
                          <a:spcPts val="0"/>
                        </a:spcAft>
                      </a:pPr>
                      <a:r>
                        <a:rPr lang="en-GB" sz="2400" b="0" dirty="0">
                          <a:effectLst/>
                          <a:latin typeface="Arial" panose="020B0604020202020204" pitchFamily="34" charset="0"/>
                          <a:cs typeface="Arial" panose="020B0604020202020204" pitchFamily="34" charset="0"/>
                        </a:rPr>
                        <a:t>Consume VR content via tethered VR </a:t>
                      </a:r>
                      <a:r>
                        <a:rPr lang="en-US" altLang="zh-CN" sz="2400" b="0" dirty="0">
                          <a:effectLst/>
                          <a:latin typeface="Arial" panose="020B0604020202020204" pitchFamily="34" charset="0"/>
                          <a:cs typeface="Arial" panose="020B0604020202020204" pitchFamily="34" charset="0"/>
                        </a:rPr>
                        <a:t>h</a:t>
                      </a:r>
                      <a:r>
                        <a:rPr lang="en-GB" sz="2400" b="0" dirty="0" err="1">
                          <a:effectLst/>
                          <a:latin typeface="Arial" panose="020B0604020202020204" pitchFamily="34" charset="0"/>
                          <a:cs typeface="Arial" panose="020B0604020202020204" pitchFamily="34" charset="0"/>
                        </a:rPr>
                        <a:t>eadset</a:t>
                      </a:r>
                      <a:r>
                        <a:rPr lang="en-GB" sz="2400" b="0" dirty="0">
                          <a:effectLst/>
                          <a:latin typeface="Arial" panose="020B0604020202020204" pitchFamily="34" charset="0"/>
                          <a:cs typeface="Arial" panose="020B0604020202020204" pitchFamily="34" charset="0"/>
                        </a:rPr>
                        <a:t> (note 6)</a:t>
                      </a:r>
                      <a:endParaRPr lang="zh-CN" sz="2400" b="0" dirty="0">
                        <a:effectLst/>
                        <a:latin typeface="Arial" panose="020B0604020202020204" pitchFamily="34" charset="0"/>
                        <a:cs typeface="Arial" panose="020B0604020202020204" pitchFamily="34" charset="0"/>
                      </a:endParaRPr>
                    </a:p>
                    <a:p>
                      <a:pPr>
                        <a:spcAft>
                          <a:spcPts val="0"/>
                        </a:spcAft>
                      </a:pPr>
                      <a:r>
                        <a:rPr lang="en-GB" sz="2400" b="0" dirty="0">
                          <a:effectLst/>
                          <a:latin typeface="Arial" panose="020B0604020202020204" pitchFamily="34" charset="0"/>
                          <a:cs typeface="Arial" panose="020B0604020202020204" pitchFamily="34" charset="0"/>
                        </a:rPr>
                        <a:t> </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l">
                        <a:spcAft>
                          <a:spcPts val="0"/>
                        </a:spcAft>
                      </a:pPr>
                      <a:r>
                        <a:rPr lang="en-GB" sz="2400" b="0" dirty="0">
                          <a:effectLst/>
                          <a:latin typeface="Arial" panose="020B0604020202020204" pitchFamily="34" charset="0"/>
                          <a:cs typeface="Arial" panose="020B0604020202020204" pitchFamily="34" charset="0"/>
                        </a:rPr>
                        <a:t>[5 -10] </a:t>
                      </a:r>
                      <a:r>
                        <a:rPr lang="en-GB" sz="2400" b="0" dirty="0" err="1">
                          <a:effectLst/>
                          <a:latin typeface="Arial" panose="020B0604020202020204" pitchFamily="34" charset="0"/>
                          <a:cs typeface="Arial" panose="020B0604020202020204" pitchFamily="34" charset="0"/>
                        </a:rPr>
                        <a:t>ms</a:t>
                      </a:r>
                      <a:endParaRPr lang="zh-CN" sz="2400" b="0" dirty="0">
                        <a:effectLst/>
                        <a:latin typeface="Arial" panose="020B0604020202020204" pitchFamily="34" charset="0"/>
                        <a:cs typeface="Arial" panose="020B0604020202020204" pitchFamily="34" charset="0"/>
                      </a:endParaRPr>
                    </a:p>
                    <a:p>
                      <a:pPr>
                        <a:spcAft>
                          <a:spcPts val="0"/>
                        </a:spcAft>
                      </a:pPr>
                      <a:r>
                        <a:rPr lang="en-GB" sz="2400" b="0" dirty="0">
                          <a:effectLst/>
                          <a:latin typeface="Arial" panose="020B0604020202020204" pitchFamily="34" charset="0"/>
                          <a:cs typeface="Arial" panose="020B0604020202020204" pitchFamily="34" charset="0"/>
                        </a:rPr>
                        <a:t>(note 5)</a:t>
                      </a:r>
                      <a:endParaRPr lang="zh-CN" sz="2400" b="0" dirty="0">
                        <a:effectLst/>
                        <a:latin typeface="Arial" panose="020B0604020202020204" pitchFamily="34" charset="0"/>
                        <a:cs typeface="Arial" panose="020B0604020202020204" pitchFamily="34" charset="0"/>
                      </a:endParaRPr>
                    </a:p>
                    <a:p>
                      <a:pPr algn="l">
                        <a:spcAft>
                          <a:spcPts val="0"/>
                        </a:spcAft>
                      </a:pPr>
                      <a:r>
                        <a:rPr lang="en-GB" sz="2400" b="0" dirty="0">
                          <a:effectLst/>
                          <a:latin typeface="Arial" panose="020B0604020202020204" pitchFamily="34" charset="0"/>
                          <a:cs typeface="Arial" panose="020B0604020202020204" pitchFamily="34" charset="0"/>
                        </a:rPr>
                        <a:t> </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0"/>
                        </a:spcAft>
                      </a:pPr>
                      <a:r>
                        <a:rPr lang="en-GB" sz="2400" b="0" dirty="0">
                          <a:effectLst/>
                          <a:latin typeface="Arial" panose="020B0604020202020204" pitchFamily="34" charset="0"/>
                          <a:cs typeface="Arial" panose="020B0604020202020204" pitchFamily="34" charset="0"/>
                        </a:rPr>
                        <a:t> 0.1-[10] </a:t>
                      </a:r>
                      <a:r>
                        <a:rPr lang="en-GB" sz="2400" b="0" dirty="0" err="1">
                          <a:effectLst/>
                          <a:latin typeface="Arial" panose="020B0604020202020204" pitchFamily="34" charset="0"/>
                          <a:cs typeface="Arial" panose="020B0604020202020204" pitchFamily="34" charset="0"/>
                        </a:rPr>
                        <a:t>Gbit</a:t>
                      </a:r>
                      <a:r>
                        <a:rPr lang="en-GB" sz="2400" b="0" dirty="0">
                          <a:effectLst/>
                          <a:latin typeface="Arial" panose="020B0604020202020204" pitchFamily="34" charset="0"/>
                          <a:cs typeface="Arial" panose="020B0604020202020204" pitchFamily="34" charset="0"/>
                        </a:rPr>
                        <a:t>/s </a:t>
                      </a:r>
                      <a:endParaRPr lang="zh-CN" sz="2400" b="0" dirty="0">
                        <a:effectLst/>
                        <a:latin typeface="Arial" panose="020B0604020202020204" pitchFamily="34" charset="0"/>
                        <a:cs typeface="Arial" panose="020B0604020202020204" pitchFamily="34" charset="0"/>
                      </a:endParaRPr>
                    </a:p>
                    <a:p>
                      <a:pPr>
                        <a:spcAft>
                          <a:spcPts val="0"/>
                        </a:spcAft>
                      </a:pPr>
                      <a:r>
                        <a:rPr lang="en-GB" sz="2400" b="0" dirty="0">
                          <a:effectLst/>
                          <a:latin typeface="Arial" panose="020B0604020202020204" pitchFamily="34" charset="0"/>
                          <a:cs typeface="Arial" panose="020B0604020202020204" pitchFamily="34" charset="0"/>
                        </a:rPr>
                        <a:t>(note 5)</a:t>
                      </a:r>
                      <a:endParaRPr lang="zh-CN" sz="2400" b="0" dirty="0">
                        <a:effectLst/>
                        <a:latin typeface="Arial" panose="020B0604020202020204" pitchFamily="34" charset="0"/>
                        <a:cs typeface="Arial" panose="020B0604020202020204" pitchFamily="34" charset="0"/>
                      </a:endParaRPr>
                    </a:p>
                    <a:p>
                      <a:pPr>
                        <a:spcAft>
                          <a:spcPts val="0"/>
                        </a:spcAft>
                      </a:pPr>
                      <a:r>
                        <a:rPr lang="en-GB" sz="2400" b="0" dirty="0">
                          <a:effectLst/>
                          <a:latin typeface="Arial" panose="020B0604020202020204" pitchFamily="34" charset="0"/>
                          <a:cs typeface="Arial" panose="020B0604020202020204" pitchFamily="34" charset="0"/>
                        </a:rPr>
                        <a:t> </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l">
                        <a:spcAft>
                          <a:spcPts val="0"/>
                        </a:spcAft>
                      </a:pPr>
                      <a:r>
                        <a:rPr lang="en-GB" sz="2400" b="0">
                          <a:effectLst/>
                          <a:latin typeface="Arial" panose="020B0604020202020204" pitchFamily="34" charset="0"/>
                          <a:cs typeface="Arial" panose="020B0604020202020204" pitchFamily="34" charset="0"/>
                        </a:rPr>
                        <a:t>[99,99%]</a:t>
                      </a:r>
                      <a:endParaRPr lang="zh-CN" sz="2400" b="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l">
                        <a:spcAft>
                          <a:spcPts val="0"/>
                        </a:spcAft>
                      </a:pPr>
                      <a:r>
                        <a:rPr lang="en-GB" sz="2400" b="0" dirty="0">
                          <a:effectLst/>
                          <a:latin typeface="Arial" panose="020B0604020202020204" pitchFamily="34" charset="0"/>
                          <a:cs typeface="Arial" panose="020B0604020202020204" pitchFamily="34" charset="0"/>
                        </a:rPr>
                        <a:t>-</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0"/>
                        </a:spcAft>
                      </a:pPr>
                      <a:r>
                        <a:rPr lang="en-GB" sz="2400" b="0" dirty="0">
                          <a:effectLst/>
                          <a:latin typeface="Arial" panose="020B0604020202020204" pitchFamily="34" charset="0"/>
                          <a:cs typeface="Arial" panose="020B0604020202020204" pitchFamily="34" charset="0"/>
                        </a:rPr>
                        <a:t>Stationary or Pedestrian</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0"/>
                        </a:spcAft>
                      </a:pPr>
                      <a:r>
                        <a:rPr lang="en-GB" sz="2400" b="0" dirty="0">
                          <a:effectLst/>
                          <a:latin typeface="Arial" panose="020B0604020202020204" pitchFamily="34" charset="0"/>
                          <a:cs typeface="Arial" panose="020B0604020202020204" pitchFamily="34" charset="0"/>
                        </a:rPr>
                        <a:t>-</a:t>
                      </a:r>
                      <a:endParaRPr lang="zh-CN" sz="2400" b="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extLst>
                  <a:ext uri="{0D108BD9-81ED-4DB2-BD59-A6C34878D82A}">
                    <a16:rowId xmlns:a16="http://schemas.microsoft.com/office/drawing/2014/main" val="2186762178"/>
                  </a:ext>
                </a:extLst>
              </a:tr>
              <a:tr h="2867797">
                <a:tc gridSpan="7">
                  <a:txBody>
                    <a:bodyPr/>
                    <a:lstStyle/>
                    <a:p>
                      <a:pPr marL="540385" indent="-540385">
                        <a:spcAft>
                          <a:spcPts val="0"/>
                        </a:spcAft>
                      </a:pPr>
                      <a:r>
                        <a:rPr lang="en-GB" sz="2400" b="0" dirty="0">
                          <a:solidFill>
                            <a:schemeClr val="bg1"/>
                          </a:solidFill>
                          <a:effectLst/>
                          <a:latin typeface="Arial" panose="020B0604020202020204" pitchFamily="34" charset="0"/>
                          <a:cs typeface="Arial" panose="020B0604020202020204" pitchFamily="34" charset="0"/>
                        </a:rPr>
                        <a:t>NOTE 2:Length x width (x height).</a:t>
                      </a:r>
                      <a:endParaRPr lang="zh-CN" sz="2400" b="0" dirty="0">
                        <a:solidFill>
                          <a:schemeClr val="bg1"/>
                        </a:solidFill>
                        <a:effectLst/>
                        <a:latin typeface="Arial" panose="020B0604020202020204" pitchFamily="34" charset="0"/>
                        <a:cs typeface="Arial" panose="020B0604020202020204" pitchFamily="34" charset="0"/>
                      </a:endParaRPr>
                    </a:p>
                    <a:p>
                      <a:pPr marL="540385" indent="-540385">
                        <a:spcAft>
                          <a:spcPts val="0"/>
                        </a:spcAft>
                      </a:pPr>
                      <a:r>
                        <a:rPr lang="en-GB" sz="2400" b="0" dirty="0">
                          <a:solidFill>
                            <a:schemeClr val="bg1"/>
                          </a:solidFill>
                          <a:effectLst/>
                          <a:latin typeface="Arial" panose="020B0604020202020204" pitchFamily="34" charset="0"/>
                          <a:cs typeface="Arial" panose="020B0604020202020204" pitchFamily="34" charset="0"/>
                        </a:rPr>
                        <a:t>NOTE 3:Communication includes direct wireless links (UE to UE). </a:t>
                      </a:r>
                      <a:endParaRPr lang="zh-CN" sz="2400" b="0" dirty="0">
                        <a:solidFill>
                          <a:schemeClr val="bg1"/>
                        </a:solidFill>
                        <a:effectLst/>
                        <a:latin typeface="Arial" panose="020B0604020202020204" pitchFamily="34" charset="0"/>
                        <a:cs typeface="Arial" panose="020B0604020202020204" pitchFamily="34" charset="0"/>
                      </a:endParaRPr>
                    </a:p>
                    <a:p>
                      <a:pPr marL="540385" indent="-540385">
                        <a:spcAft>
                          <a:spcPts val="0"/>
                        </a:spcAft>
                      </a:pPr>
                      <a:r>
                        <a:rPr lang="en-GB" sz="2400" b="0" dirty="0">
                          <a:solidFill>
                            <a:schemeClr val="bg1"/>
                          </a:solidFill>
                          <a:effectLst/>
                          <a:latin typeface="Arial" panose="020B0604020202020204" pitchFamily="34" charset="0"/>
                          <a:cs typeface="Arial" panose="020B0604020202020204" pitchFamily="34" charset="0"/>
                        </a:rPr>
                        <a:t>NOTE 4: Latency and reliability KPIs can vary based on specific use case/architecture, e.g. for cloud/edge/split rendering, and may be represented by a range of values.</a:t>
                      </a:r>
                      <a:endParaRPr lang="zh-CN" sz="2400" b="0" dirty="0">
                        <a:solidFill>
                          <a:schemeClr val="bg1"/>
                        </a:solidFill>
                        <a:effectLst/>
                        <a:latin typeface="Arial" panose="020B0604020202020204" pitchFamily="34" charset="0"/>
                        <a:cs typeface="Arial" panose="020B0604020202020204" pitchFamily="34" charset="0"/>
                      </a:endParaRPr>
                    </a:p>
                    <a:p>
                      <a:pPr marL="540385" indent="-540385">
                        <a:spcAft>
                          <a:spcPts val="0"/>
                        </a:spcAft>
                      </a:pPr>
                      <a:r>
                        <a:rPr lang="en-GB" sz="2400" b="0" dirty="0">
                          <a:solidFill>
                            <a:schemeClr val="bg1"/>
                          </a:solidFill>
                          <a:effectLst/>
                          <a:latin typeface="Arial" panose="020B0604020202020204" pitchFamily="34" charset="0"/>
                          <a:cs typeface="Arial" panose="020B0604020202020204" pitchFamily="34" charset="0"/>
                        </a:rPr>
                        <a:t>NOTE 5: The decoding capability in the VR headset and the encoding/decoding complexity/time of the stream will set the required bit rate and latency over the direct wireless link between the tethered VR headset and its connected UE, bit rate from 100 Mbit/s to [10] </a:t>
                      </a:r>
                      <a:r>
                        <a:rPr lang="en-GB" sz="2400" b="0" dirty="0" err="1">
                          <a:solidFill>
                            <a:schemeClr val="bg1"/>
                          </a:solidFill>
                          <a:effectLst/>
                          <a:latin typeface="Arial" panose="020B0604020202020204" pitchFamily="34" charset="0"/>
                          <a:cs typeface="Arial" panose="020B0604020202020204" pitchFamily="34" charset="0"/>
                        </a:rPr>
                        <a:t>Gbit</a:t>
                      </a:r>
                      <a:r>
                        <a:rPr lang="en-GB" sz="2400" b="0" dirty="0">
                          <a:solidFill>
                            <a:schemeClr val="bg1"/>
                          </a:solidFill>
                          <a:effectLst/>
                          <a:latin typeface="Arial" panose="020B0604020202020204" pitchFamily="34" charset="0"/>
                          <a:cs typeface="Arial" panose="020B0604020202020204" pitchFamily="34" charset="0"/>
                        </a:rPr>
                        <a:t>/s and latency from 5 </a:t>
                      </a:r>
                      <a:r>
                        <a:rPr lang="en-GB" sz="2400" b="0" dirty="0" err="1">
                          <a:solidFill>
                            <a:schemeClr val="bg1"/>
                          </a:solidFill>
                          <a:effectLst/>
                          <a:latin typeface="Arial" panose="020B0604020202020204" pitchFamily="34" charset="0"/>
                          <a:cs typeface="Arial" panose="020B0604020202020204" pitchFamily="34" charset="0"/>
                        </a:rPr>
                        <a:t>ms</a:t>
                      </a:r>
                      <a:r>
                        <a:rPr lang="en-GB" sz="2400" b="0" dirty="0">
                          <a:solidFill>
                            <a:schemeClr val="bg1"/>
                          </a:solidFill>
                          <a:effectLst/>
                          <a:latin typeface="Arial" panose="020B0604020202020204" pitchFamily="34" charset="0"/>
                          <a:cs typeface="Arial" panose="020B0604020202020204" pitchFamily="34" charset="0"/>
                        </a:rPr>
                        <a:t> to 10 </a:t>
                      </a:r>
                      <a:r>
                        <a:rPr lang="en-GB" sz="2400" b="0" dirty="0" err="1">
                          <a:solidFill>
                            <a:schemeClr val="bg1"/>
                          </a:solidFill>
                          <a:effectLst/>
                          <a:latin typeface="Arial" panose="020B0604020202020204" pitchFamily="34" charset="0"/>
                          <a:cs typeface="Arial" panose="020B0604020202020204" pitchFamily="34" charset="0"/>
                        </a:rPr>
                        <a:t>ms</a:t>
                      </a:r>
                      <a:r>
                        <a:rPr lang="en-GB" sz="2400" b="0" dirty="0">
                          <a:solidFill>
                            <a:schemeClr val="bg1"/>
                          </a:solidFill>
                          <a:effectLst/>
                          <a:latin typeface="Arial" panose="020B0604020202020204" pitchFamily="34" charset="0"/>
                          <a:cs typeface="Arial" panose="020B0604020202020204" pitchFamily="34" charset="0"/>
                        </a:rPr>
                        <a:t>. </a:t>
                      </a:r>
                      <a:endParaRPr lang="zh-CN" sz="2400" b="0" dirty="0">
                        <a:solidFill>
                          <a:schemeClr val="bg1"/>
                        </a:solidFill>
                        <a:effectLst/>
                        <a:latin typeface="Arial" panose="020B0604020202020204" pitchFamily="34" charset="0"/>
                        <a:cs typeface="Arial" panose="020B0604020202020204" pitchFamily="34" charset="0"/>
                      </a:endParaRPr>
                    </a:p>
                    <a:p>
                      <a:pPr marL="540385" indent="-540385">
                        <a:spcAft>
                          <a:spcPts val="0"/>
                        </a:spcAft>
                      </a:pPr>
                      <a:r>
                        <a:rPr lang="en-GB" sz="2400" b="0" dirty="0">
                          <a:solidFill>
                            <a:schemeClr val="bg1"/>
                          </a:solidFill>
                          <a:effectLst/>
                          <a:latin typeface="Arial" panose="020B0604020202020204" pitchFamily="34" charset="0"/>
                          <a:cs typeface="Arial" panose="020B0604020202020204" pitchFamily="34" charset="0"/>
                        </a:rPr>
                        <a:t>NOTE 6: The performance requirement is valid for the direct wireless link between the tethered VR headset and its connected UE.</a:t>
                      </a:r>
                      <a:endParaRPr lang="zh-CN" sz="2400" b="0" dirty="0">
                        <a:solidFill>
                          <a:schemeClr val="bg1"/>
                        </a:solidFill>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236999484"/>
                  </a:ext>
                </a:extLst>
              </a:tr>
            </a:tbl>
          </a:graphicData>
        </a:graphic>
      </p:graphicFrame>
    </p:spTree>
    <p:extLst>
      <p:ext uri="{BB962C8B-B14F-4D97-AF65-F5344CB8AC3E}">
        <p14:creationId xmlns:p14="http://schemas.microsoft.com/office/powerpoint/2010/main" val="18937765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IIOT use case(1/2)</a:t>
            </a:r>
            <a:endParaRPr lang="zh-CN" altLang="en-US" dirty="0"/>
          </a:p>
        </p:txBody>
      </p:sp>
      <p:sp>
        <p:nvSpPr>
          <p:cNvPr id="3" name="内容占位符 2"/>
          <p:cNvSpPr>
            <a:spLocks noGrp="1"/>
          </p:cNvSpPr>
          <p:nvPr>
            <p:ph idx="1"/>
          </p:nvPr>
        </p:nvSpPr>
        <p:spPr>
          <a:xfrm>
            <a:off x="1676400" y="3215711"/>
            <a:ext cx="11274832" cy="9079538"/>
          </a:xfrm>
        </p:spPr>
        <p:txBody>
          <a:bodyPr>
            <a:normAutofit fontScale="47500" lnSpcReduction="20000"/>
          </a:bodyPr>
          <a:lstStyle/>
          <a:p>
            <a:r>
              <a:rPr lang="en-GB" altLang="zh-CN" dirty="0"/>
              <a:t>[MPR-22832-6.6-00a]	The 5G system shall allow UEs to use </a:t>
            </a:r>
            <a:r>
              <a:rPr lang="en-GB" altLang="zh-CN" dirty="0" err="1"/>
              <a:t>ProSe</a:t>
            </a:r>
            <a:r>
              <a:rPr lang="en-GB" altLang="zh-CN" dirty="0"/>
              <a:t> communication when the UEs are not served by a RAN.</a:t>
            </a:r>
            <a:endParaRPr lang="zh-CN" altLang="zh-CN" dirty="0"/>
          </a:p>
          <a:p>
            <a:r>
              <a:rPr lang="en-GB" altLang="zh-CN" dirty="0"/>
              <a:t>[MPR-22832-6.6-00b]	</a:t>
            </a:r>
            <a:r>
              <a:rPr lang="en-GB" altLang="zh-CN" b="1" dirty="0"/>
              <a:t>The 5G system shall be able to support </a:t>
            </a:r>
            <a:r>
              <a:rPr lang="en-GB" altLang="zh-CN" b="1" dirty="0" err="1"/>
              <a:t>ProSe</a:t>
            </a:r>
            <a:r>
              <a:rPr lang="en-GB" altLang="zh-CN" b="1" dirty="0"/>
              <a:t> communication between UEs in close proximity using spectrum different than the spectrum being used for the 5GC-based communication.</a:t>
            </a:r>
            <a:endParaRPr lang="zh-CN" altLang="zh-CN" b="1" dirty="0"/>
          </a:p>
          <a:p>
            <a:r>
              <a:rPr lang="en-GB" altLang="zh-CN" dirty="0"/>
              <a:t>[MPR-22832-6.6-00c]	The 5G system shall be able to support 5G LAN-type service to UEs using </a:t>
            </a:r>
            <a:r>
              <a:rPr lang="en-GB" altLang="zh-CN" dirty="0" err="1"/>
              <a:t>ProSe</a:t>
            </a:r>
            <a:r>
              <a:rPr lang="en-GB" altLang="zh-CN" dirty="0"/>
              <a:t> communication.</a:t>
            </a:r>
          </a:p>
          <a:p>
            <a:r>
              <a:rPr lang="en-GB" altLang="zh-CN" dirty="0"/>
              <a:t>[MPR-22832-6.6-00d]	The 5G system shall be able to support multicast communication between the UEs within the group of UEs connected by </a:t>
            </a:r>
            <a:r>
              <a:rPr lang="en-GB" altLang="zh-CN" dirty="0" err="1"/>
              <a:t>ProSe</a:t>
            </a:r>
            <a:r>
              <a:rPr lang="en-GB" altLang="zh-CN" dirty="0"/>
              <a:t> communication.</a:t>
            </a:r>
            <a:endParaRPr lang="zh-CN" altLang="zh-CN" dirty="0"/>
          </a:p>
          <a:p>
            <a:r>
              <a:rPr lang="en-GB" altLang="zh-CN" dirty="0"/>
              <a:t>[MPR-22832-6.6-00f]	The 5G system shall be able to support mobility of the group of UEs connected by </a:t>
            </a:r>
            <a:r>
              <a:rPr lang="en-GB" altLang="zh-CN" dirty="0" err="1"/>
              <a:t>ProSe</a:t>
            </a:r>
            <a:r>
              <a:rPr lang="en-GB" altLang="zh-CN" dirty="0"/>
              <a:t> communication with respective service performance requirements in Table 6.4-1.</a:t>
            </a:r>
            <a:endParaRPr lang="zh-CN" altLang="zh-CN" dirty="0"/>
          </a:p>
          <a:p>
            <a:r>
              <a:rPr lang="en-GB" altLang="zh-CN" dirty="0"/>
              <a:t>[MPR-22832-6.6-00i]	The 5G system shall be able to support service continuity of a group of UEs using </a:t>
            </a:r>
            <a:r>
              <a:rPr lang="en-GB" altLang="zh-CN" dirty="0" err="1"/>
              <a:t>ProSe</a:t>
            </a:r>
            <a:r>
              <a:rPr lang="en-GB" altLang="zh-CN" dirty="0"/>
              <a:t> communication with respective service performance requirements in Table 6.4-1 when the group moves between a non-public network and a PLMN (subject to operator policies and agreement between the operators and service providers).</a:t>
            </a:r>
            <a:endParaRPr lang="zh-CN" altLang="zh-CN" dirty="0"/>
          </a:p>
          <a:p>
            <a:endParaRPr lang="zh-CN" altLang="en-US" dirty="0"/>
          </a:p>
        </p:txBody>
      </p:sp>
      <p:pic>
        <p:nvPicPr>
          <p:cNvPr id="3074" name="Picture 2" descr="PL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226445" y="2364366"/>
            <a:ext cx="5997758" cy="4563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146975" y="7755481"/>
            <a:ext cx="9560626" cy="499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1676400" y="12947260"/>
            <a:ext cx="14333912" cy="400110"/>
          </a:xfrm>
          <a:prstGeom prst="rect">
            <a:avLst/>
          </a:prstGeom>
          <a:noFill/>
        </p:spPr>
        <p:txBody>
          <a:bodyPr wrap="square" rtlCol="0">
            <a:spAutoFit/>
          </a:bodyPr>
          <a:lstStyle/>
          <a:p>
            <a:r>
              <a:rPr lang="en-US" altLang="zh-CN" sz="2000" b="0" dirty="0">
                <a:latin typeface="Arial" panose="020B0604020202020204" pitchFamily="34" charset="0"/>
                <a:cs typeface="Arial" panose="020B0604020202020204" pitchFamily="34" charset="0"/>
              </a:rPr>
              <a:t>[1] 22.832 v17.20 </a:t>
            </a:r>
            <a:r>
              <a:rPr lang="en-GB" altLang="zh-CN" sz="2000" b="0" dirty="0">
                <a:latin typeface="Arial" panose="020B0604020202020204" pitchFamily="34" charset="0"/>
                <a:cs typeface="Arial" panose="020B0604020202020204" pitchFamily="34" charset="0"/>
              </a:rPr>
              <a:t>Study on enhancements for cyber-physical control applications in vertical domains</a:t>
            </a:r>
            <a:endParaRPr lang="zh-CN" altLang="en-US" sz="2000"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03315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IIOT use case(2/2)</a:t>
            </a:r>
            <a:endParaRPr lang="zh-CN" altLang="en-US" dirty="0"/>
          </a:p>
        </p:txBody>
      </p:sp>
      <p:graphicFrame>
        <p:nvGraphicFramePr>
          <p:cNvPr id="7" name="表格 6"/>
          <p:cNvGraphicFramePr>
            <a:graphicFrameLocks noGrp="1"/>
          </p:cNvGraphicFramePr>
          <p:nvPr/>
        </p:nvGraphicFramePr>
        <p:xfrm>
          <a:off x="1676400" y="2583136"/>
          <a:ext cx="21031198" cy="9046525"/>
        </p:xfrm>
        <a:graphic>
          <a:graphicData uri="http://schemas.openxmlformats.org/drawingml/2006/table">
            <a:tbl>
              <a:tblPr firstRow="1" bandRow="1">
                <a:tableStyleId>{5C22544A-7EE6-4342-B048-85BDC9FD1C3A}</a:tableStyleId>
              </a:tblPr>
              <a:tblGrid>
                <a:gridCol w="2599660">
                  <a:extLst>
                    <a:ext uri="{9D8B030D-6E8A-4147-A177-3AD203B41FA5}">
                      <a16:colId xmlns:a16="http://schemas.microsoft.com/office/drawing/2014/main" val="737525523"/>
                    </a:ext>
                  </a:extLst>
                </a:gridCol>
                <a:gridCol w="1746622">
                  <a:extLst>
                    <a:ext uri="{9D8B030D-6E8A-4147-A177-3AD203B41FA5}">
                      <a16:colId xmlns:a16="http://schemas.microsoft.com/office/drawing/2014/main" val="766726106"/>
                    </a:ext>
                  </a:extLst>
                </a:gridCol>
                <a:gridCol w="2872569">
                  <a:extLst>
                    <a:ext uri="{9D8B030D-6E8A-4147-A177-3AD203B41FA5}">
                      <a16:colId xmlns:a16="http://schemas.microsoft.com/office/drawing/2014/main" val="873074421"/>
                    </a:ext>
                  </a:extLst>
                </a:gridCol>
                <a:gridCol w="2432794">
                  <a:extLst>
                    <a:ext uri="{9D8B030D-6E8A-4147-A177-3AD203B41FA5}">
                      <a16:colId xmlns:a16="http://schemas.microsoft.com/office/drawing/2014/main" val="2416647074"/>
                    </a:ext>
                  </a:extLst>
                </a:gridCol>
                <a:gridCol w="1325561">
                  <a:extLst>
                    <a:ext uri="{9D8B030D-6E8A-4147-A177-3AD203B41FA5}">
                      <a16:colId xmlns:a16="http://schemas.microsoft.com/office/drawing/2014/main" val="497128322"/>
                    </a:ext>
                  </a:extLst>
                </a:gridCol>
                <a:gridCol w="1989901">
                  <a:extLst>
                    <a:ext uri="{9D8B030D-6E8A-4147-A177-3AD203B41FA5}">
                      <a16:colId xmlns:a16="http://schemas.microsoft.com/office/drawing/2014/main" val="3819590561"/>
                    </a:ext>
                  </a:extLst>
                </a:gridCol>
                <a:gridCol w="1169613">
                  <a:extLst>
                    <a:ext uri="{9D8B030D-6E8A-4147-A177-3AD203B41FA5}">
                      <a16:colId xmlns:a16="http://schemas.microsoft.com/office/drawing/2014/main" val="4049920546"/>
                    </a:ext>
                  </a:extLst>
                </a:gridCol>
                <a:gridCol w="1138423">
                  <a:extLst>
                    <a:ext uri="{9D8B030D-6E8A-4147-A177-3AD203B41FA5}">
                      <a16:colId xmlns:a16="http://schemas.microsoft.com/office/drawing/2014/main" val="2313524855"/>
                    </a:ext>
                  </a:extLst>
                </a:gridCol>
                <a:gridCol w="1547008">
                  <a:extLst>
                    <a:ext uri="{9D8B030D-6E8A-4147-A177-3AD203B41FA5}">
                      <a16:colId xmlns:a16="http://schemas.microsoft.com/office/drawing/2014/main" val="4235589993"/>
                    </a:ext>
                  </a:extLst>
                </a:gridCol>
                <a:gridCol w="1107233">
                  <a:extLst>
                    <a:ext uri="{9D8B030D-6E8A-4147-A177-3AD203B41FA5}">
                      <a16:colId xmlns:a16="http://schemas.microsoft.com/office/drawing/2014/main" val="956396018"/>
                    </a:ext>
                  </a:extLst>
                </a:gridCol>
                <a:gridCol w="1548567">
                  <a:extLst>
                    <a:ext uri="{9D8B030D-6E8A-4147-A177-3AD203B41FA5}">
                      <a16:colId xmlns:a16="http://schemas.microsoft.com/office/drawing/2014/main" val="2830060724"/>
                    </a:ext>
                  </a:extLst>
                </a:gridCol>
                <a:gridCol w="1553247">
                  <a:extLst>
                    <a:ext uri="{9D8B030D-6E8A-4147-A177-3AD203B41FA5}">
                      <a16:colId xmlns:a16="http://schemas.microsoft.com/office/drawing/2014/main" val="2558267676"/>
                    </a:ext>
                  </a:extLst>
                </a:gridCol>
              </a:tblGrid>
              <a:tr h="328875">
                <a:tc>
                  <a:txBody>
                    <a:bodyPr/>
                    <a:lstStyle/>
                    <a:p>
                      <a:pPr algn="ctr">
                        <a:spcAft>
                          <a:spcPts val="0"/>
                        </a:spcAft>
                      </a:pPr>
                      <a:r>
                        <a:rPr lang="en-GB" sz="2000">
                          <a:effectLst/>
                          <a:latin typeface="Arial" panose="020B0604020202020204" pitchFamily="34" charset="0"/>
                          <a:cs typeface="Arial" panose="020B0604020202020204" pitchFamily="34" charset="0"/>
                        </a:rPr>
                        <a:t>Use case </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gridSpan="4">
                  <a:txBody>
                    <a:bodyPr/>
                    <a:lstStyle/>
                    <a:p>
                      <a:pPr algn="ctr">
                        <a:spcAft>
                          <a:spcPts val="0"/>
                        </a:spcAft>
                      </a:pPr>
                      <a:r>
                        <a:rPr lang="en-GB" sz="2000">
                          <a:effectLst/>
                          <a:latin typeface="Arial" panose="020B0604020202020204" pitchFamily="34" charset="0"/>
                          <a:cs typeface="Arial" panose="020B0604020202020204" pitchFamily="34" charset="0"/>
                        </a:rPr>
                        <a:t>Characteristic parameter</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GB" sz="2000">
                          <a:effectLst/>
                          <a:latin typeface="Arial" panose="020B0604020202020204" pitchFamily="34" charset="0"/>
                          <a:cs typeface="Arial" panose="020B0604020202020204" pitchFamily="34" charset="0"/>
                        </a:rPr>
                        <a:t> </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 </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gridSpan="5">
                  <a:txBody>
                    <a:bodyPr/>
                    <a:lstStyle/>
                    <a:p>
                      <a:pPr algn="ctr">
                        <a:spcAft>
                          <a:spcPts val="0"/>
                        </a:spcAft>
                      </a:pPr>
                      <a:r>
                        <a:rPr lang="en-GB" sz="2000">
                          <a:effectLst/>
                          <a:latin typeface="Arial" panose="020B0604020202020204" pitchFamily="34" charset="0"/>
                          <a:cs typeface="Arial" panose="020B0604020202020204" pitchFamily="34" charset="0"/>
                        </a:rPr>
                        <a:t>Influence quantity</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121681380"/>
                  </a:ext>
                </a:extLst>
              </a:tr>
              <a:tr h="2631004">
                <a:tc>
                  <a:txBody>
                    <a:bodyPr/>
                    <a:lstStyle/>
                    <a:p>
                      <a:pPr algn="ctr">
                        <a:spcAft>
                          <a:spcPts val="0"/>
                        </a:spcAft>
                      </a:pPr>
                      <a:r>
                        <a:rPr lang="en-GB" sz="2000" dirty="0">
                          <a:effectLst/>
                          <a:latin typeface="Arial" panose="020B0604020202020204" pitchFamily="34" charset="0"/>
                          <a:cs typeface="Arial" panose="020B0604020202020204" pitchFamily="34" charset="0"/>
                        </a:rPr>
                        <a:t>5.11 – Cooperative carrying of </a:t>
                      </a:r>
                      <a:r>
                        <a:rPr lang="en-GB" sz="2800" dirty="0">
                          <a:effectLst/>
                          <a:latin typeface="Arial" panose="020B0604020202020204" pitchFamily="34" charset="0"/>
                          <a:cs typeface="Arial" panose="020B0604020202020204" pitchFamily="34" charset="0"/>
                        </a:rPr>
                        <a:t>work</a:t>
                      </a:r>
                      <a:r>
                        <a:rPr lang="en-GB" sz="2000" dirty="0">
                          <a:effectLst/>
                          <a:latin typeface="Arial" panose="020B0604020202020204" pitchFamily="34" charset="0"/>
                          <a:cs typeface="Arial" panose="020B0604020202020204" pitchFamily="34" charset="0"/>
                        </a:rPr>
                        <a:t> pieces</a:t>
                      </a:r>
                      <a:endParaRPr lang="zh-CN" sz="2000" b="1"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Communication service availability: target value in %</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dirty="0">
                          <a:effectLst/>
                          <a:latin typeface="Arial" panose="020B0604020202020204" pitchFamily="34" charset="0"/>
                          <a:cs typeface="Arial" panose="020B0604020202020204" pitchFamily="34" charset="0"/>
                        </a:rPr>
                        <a:t>Communication service reliability: Mean Time Between Failure</a:t>
                      </a:r>
                      <a:endParaRPr lang="zh-CN" sz="2000" b="1"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End-to-end latency: maximum</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dirty="0">
                          <a:effectLst/>
                          <a:latin typeface="Arial" panose="020B0604020202020204" pitchFamily="34" charset="0"/>
                          <a:cs typeface="Arial" panose="020B0604020202020204" pitchFamily="34" charset="0"/>
                        </a:rPr>
                        <a:t>Bit rate</a:t>
                      </a:r>
                      <a:endParaRPr lang="zh-CN" sz="2000" b="1"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Direction</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Message Size [byte]</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Transfer interval [ms]</a:t>
                      </a:r>
                      <a:endParaRPr lang="zh-CN" sz="2000">
                        <a:effectLst/>
                        <a:latin typeface="Arial" panose="020B0604020202020204" pitchFamily="34" charset="0"/>
                        <a:cs typeface="Arial" panose="020B0604020202020204" pitchFamily="34" charset="0"/>
                      </a:endParaRPr>
                    </a:p>
                    <a:p>
                      <a:pPr algn="ctr">
                        <a:spcAft>
                          <a:spcPts val="0"/>
                        </a:spcAft>
                      </a:pPr>
                      <a:r>
                        <a:rPr lang="en-GB" sz="2000">
                          <a:effectLst/>
                          <a:latin typeface="Arial" panose="020B0604020202020204" pitchFamily="34" charset="0"/>
                          <a:cs typeface="Arial" panose="020B0604020202020204" pitchFamily="34" charset="0"/>
                        </a:rPr>
                        <a:t>(note 2)</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Survival time</a:t>
                      </a:r>
                      <a:endParaRPr lang="zh-CN" sz="2000">
                        <a:effectLst/>
                        <a:latin typeface="Arial" panose="020B0604020202020204" pitchFamily="34" charset="0"/>
                        <a:cs typeface="Arial" panose="020B0604020202020204" pitchFamily="34" charset="0"/>
                      </a:endParaRPr>
                    </a:p>
                    <a:p>
                      <a:pPr algn="ctr">
                        <a:spcAft>
                          <a:spcPts val="0"/>
                        </a:spcAft>
                      </a:pPr>
                      <a:r>
                        <a:rPr lang="en-GB" sz="2000">
                          <a:effectLst/>
                          <a:latin typeface="Arial" panose="020B0604020202020204" pitchFamily="34" charset="0"/>
                          <a:cs typeface="Arial" panose="020B0604020202020204" pitchFamily="34" charset="0"/>
                        </a:rPr>
                        <a:t>[ms]</a:t>
                      </a:r>
                      <a:endParaRPr lang="zh-CN" sz="2000">
                        <a:effectLst/>
                        <a:latin typeface="Arial" panose="020B0604020202020204" pitchFamily="34" charset="0"/>
                        <a:cs typeface="Arial" panose="020B0604020202020204" pitchFamily="34" charset="0"/>
                      </a:endParaRPr>
                    </a:p>
                    <a:p>
                      <a:pPr algn="ctr">
                        <a:spcAft>
                          <a:spcPts val="0"/>
                        </a:spcAft>
                      </a:pPr>
                      <a:r>
                        <a:rPr lang="en-GB" sz="2000">
                          <a:effectLst/>
                          <a:latin typeface="Arial" panose="020B0604020202020204" pitchFamily="34" charset="0"/>
                          <a:cs typeface="Arial" panose="020B0604020202020204" pitchFamily="34" charset="0"/>
                        </a:rPr>
                        <a:t>(note 2)</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UE speed [km/h]</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 of UEs</a:t>
                      </a:r>
                      <a:endParaRPr lang="zh-CN" sz="2000">
                        <a:effectLst/>
                        <a:latin typeface="Arial" panose="020B0604020202020204" pitchFamily="34" charset="0"/>
                        <a:cs typeface="Arial" panose="020B0604020202020204" pitchFamily="34" charset="0"/>
                      </a:endParaRPr>
                    </a:p>
                    <a:p>
                      <a:pPr algn="ctr">
                        <a:spcAft>
                          <a:spcPts val="0"/>
                        </a:spcAft>
                      </a:pPr>
                      <a:r>
                        <a:rPr lang="en-GB" sz="2000">
                          <a:effectLst/>
                          <a:latin typeface="Arial" panose="020B0604020202020204" pitchFamily="34" charset="0"/>
                          <a:cs typeface="Arial" panose="020B0604020202020204" pitchFamily="34" charset="0"/>
                        </a:rPr>
                        <a:t>connection</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0"/>
                        </a:spcAft>
                      </a:pPr>
                      <a:r>
                        <a:rPr lang="en-GB" sz="2000">
                          <a:effectLst/>
                          <a:latin typeface="Arial" panose="020B0604020202020204" pitchFamily="34" charset="0"/>
                          <a:cs typeface="Arial" panose="020B0604020202020204" pitchFamily="34" charset="0"/>
                        </a:rPr>
                        <a:t>Service Area</a:t>
                      </a:r>
                      <a:endParaRPr lang="zh-CN" sz="2000">
                        <a:effectLst/>
                        <a:latin typeface="Arial" panose="020B0604020202020204" pitchFamily="34" charset="0"/>
                        <a:cs typeface="Arial" panose="020B0604020202020204" pitchFamily="34" charset="0"/>
                      </a:endParaRPr>
                    </a:p>
                    <a:p>
                      <a:pPr algn="ctr">
                        <a:spcAft>
                          <a:spcPts val="0"/>
                        </a:spcAft>
                      </a:pPr>
                      <a:r>
                        <a:rPr lang="en-GB" sz="2000">
                          <a:effectLst/>
                          <a:latin typeface="Arial" panose="020B0604020202020204" pitchFamily="34" charset="0"/>
                          <a:cs typeface="Arial" panose="020B0604020202020204" pitchFamily="34" charset="0"/>
                        </a:rPr>
                        <a:t>[m³]</a:t>
                      </a:r>
                      <a:endParaRPr lang="zh-CN" sz="2000">
                        <a:effectLst/>
                        <a:latin typeface="Arial" panose="020B0604020202020204" pitchFamily="34" charset="0"/>
                        <a:cs typeface="Arial" panose="020B0604020202020204" pitchFamily="34" charset="0"/>
                      </a:endParaRPr>
                    </a:p>
                    <a:p>
                      <a:pPr algn="ctr">
                        <a:spcAft>
                          <a:spcPts val="0"/>
                        </a:spcAft>
                      </a:pPr>
                      <a:r>
                        <a:rPr lang="en-GB" sz="2000">
                          <a:effectLst/>
                          <a:latin typeface="Arial" panose="020B0604020202020204" pitchFamily="34" charset="0"/>
                          <a:cs typeface="Arial" panose="020B0604020202020204" pitchFamily="34" charset="0"/>
                        </a:rPr>
                        <a:t>(note 1)</a:t>
                      </a:r>
                      <a:endParaRPr lang="zh-CN" sz="2000" b="1">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extLst>
                  <a:ext uri="{0D108BD9-81ED-4DB2-BD59-A6C34878D82A}">
                    <a16:rowId xmlns:a16="http://schemas.microsoft.com/office/drawing/2014/main" val="4104582140"/>
                  </a:ext>
                </a:extLst>
              </a:tr>
              <a:tr h="2303543">
                <a:tc>
                  <a:txBody>
                    <a:bodyPr/>
                    <a:lstStyle/>
                    <a:p>
                      <a:pPr algn="ctr">
                        <a:spcAft>
                          <a:spcPts val="900"/>
                        </a:spcAft>
                      </a:pPr>
                      <a:r>
                        <a:rPr lang="en-GB" sz="2000">
                          <a:effectLst/>
                          <a:latin typeface="Arial" panose="020B0604020202020204" pitchFamily="34" charset="0"/>
                          <a:cs typeface="Arial" panose="020B0604020202020204" pitchFamily="34" charset="0"/>
                        </a:rPr>
                        <a:t>Cooperative carrying – fragile work pieces</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900"/>
                        </a:spcAft>
                      </a:pPr>
                      <a:r>
                        <a:rPr lang="en-GB" sz="2000">
                          <a:effectLst/>
                          <a:latin typeface="Arial" panose="020B0604020202020204" pitchFamily="34" charset="0"/>
                          <a:cs typeface="Arial" panose="020B0604020202020204" pitchFamily="34" charset="0"/>
                        </a:rPr>
                        <a:t>99,9999 % to 99,999999 %</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900"/>
                        </a:spcAft>
                      </a:pPr>
                      <a:r>
                        <a:rPr lang="en-GB" sz="2000" dirty="0">
                          <a:effectLst/>
                          <a:latin typeface="Arial" panose="020B0604020202020204" pitchFamily="34" charset="0"/>
                          <a:cs typeface="Arial" panose="020B0604020202020204" pitchFamily="34" charset="0"/>
                        </a:rPr>
                        <a:t>~ 10 years</a:t>
                      </a:r>
                      <a:endParaRPr lang="zh-CN" sz="240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&lt; 0.5 * Transfer interval</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2.5 Mbit/s</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UE-UE (ProSe communication)</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250</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500 with localisation information</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&gt; 5</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&gt;2.5</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&gt;1.7</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0</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Transfer interval</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2 * Transfer interval</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de-DE" sz="2000" dirty="0">
                          <a:effectLst/>
                          <a:latin typeface="Arial" panose="020B0604020202020204" pitchFamily="34" charset="0"/>
                          <a:cs typeface="Arial" panose="020B0604020202020204" pitchFamily="34" charset="0"/>
                        </a:rPr>
                        <a:t>≤</a:t>
                      </a:r>
                      <a:r>
                        <a:rPr lang="en-GB" sz="2000" dirty="0">
                          <a:effectLst/>
                          <a:latin typeface="Arial" panose="020B0604020202020204" pitchFamily="34" charset="0"/>
                          <a:cs typeface="Arial" panose="020B0604020202020204" pitchFamily="34" charset="0"/>
                        </a:rPr>
                        <a:t>6</a:t>
                      </a:r>
                      <a:endParaRPr lang="zh-CN" sz="240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2-8</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900"/>
                        </a:spcAft>
                      </a:pPr>
                      <a:r>
                        <a:rPr lang="en-GB" sz="2000">
                          <a:effectLst/>
                          <a:latin typeface="Arial" panose="020B0604020202020204" pitchFamily="34" charset="0"/>
                          <a:cs typeface="Arial" panose="020B0604020202020204" pitchFamily="34" charset="0"/>
                        </a:rPr>
                        <a:t>10 x 10 x 5;</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50 x 5 x 5</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extLst>
                  <a:ext uri="{0D108BD9-81ED-4DB2-BD59-A6C34878D82A}">
                    <a16:rowId xmlns:a16="http://schemas.microsoft.com/office/drawing/2014/main" val="3227982551"/>
                  </a:ext>
                </a:extLst>
              </a:tr>
              <a:tr h="2467601">
                <a:tc>
                  <a:txBody>
                    <a:bodyPr/>
                    <a:lstStyle/>
                    <a:p>
                      <a:pPr algn="ctr">
                        <a:spcAft>
                          <a:spcPts val="900"/>
                        </a:spcAft>
                      </a:pPr>
                      <a:r>
                        <a:rPr lang="en-GB" sz="2000">
                          <a:effectLst/>
                          <a:latin typeface="Arial" panose="020B0604020202020204" pitchFamily="34" charset="0"/>
                          <a:cs typeface="Arial" panose="020B0604020202020204" pitchFamily="34" charset="0"/>
                        </a:rPr>
                        <a:t>Cooperative carrying – elastic work pieces</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900"/>
                        </a:spcAft>
                      </a:pPr>
                      <a:r>
                        <a:rPr lang="en-GB" sz="2000">
                          <a:effectLst/>
                          <a:latin typeface="Arial" panose="020B0604020202020204" pitchFamily="34" charset="0"/>
                          <a:cs typeface="Arial" panose="020B0604020202020204" pitchFamily="34" charset="0"/>
                        </a:rPr>
                        <a:t>99,9999 % to 99,999999 %</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900"/>
                        </a:spcAft>
                      </a:pPr>
                      <a:r>
                        <a:rPr lang="en-GB" sz="2000">
                          <a:effectLst/>
                          <a:latin typeface="Arial" panose="020B0604020202020204" pitchFamily="34" charset="0"/>
                          <a:cs typeface="Arial" panose="020B0604020202020204" pitchFamily="34" charset="0"/>
                        </a:rPr>
                        <a:t>~ 10 years</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&lt; 0.5 * Transfer interval</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2.5 Mbit/s</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UE-UE (ProSe communication)</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250</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500 with localisation information</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&gt; 5</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&gt;2.5</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&gt;1.7</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0</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Transfer interval</a:t>
                      </a:r>
                      <a:endParaRPr lang="zh-CN" sz="2400">
                        <a:effectLst/>
                        <a:latin typeface="Arial" panose="020B0604020202020204" pitchFamily="34" charset="0"/>
                        <a:cs typeface="Arial" panose="020B0604020202020204" pitchFamily="34" charset="0"/>
                      </a:endParaRPr>
                    </a:p>
                    <a:p>
                      <a:pPr algn="ctr">
                        <a:spcAft>
                          <a:spcPts val="900"/>
                        </a:spcAft>
                      </a:pPr>
                      <a:r>
                        <a:rPr lang="en-GB" sz="2000">
                          <a:effectLst/>
                          <a:latin typeface="Arial" panose="020B0604020202020204" pitchFamily="34" charset="0"/>
                          <a:cs typeface="Arial" panose="020B0604020202020204" pitchFamily="34" charset="0"/>
                        </a:rPr>
                        <a:t>2 * Transfer interval</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de-DE" sz="2000">
                          <a:effectLst/>
                          <a:latin typeface="Arial" panose="020B0604020202020204" pitchFamily="34" charset="0"/>
                          <a:cs typeface="Arial" panose="020B0604020202020204" pitchFamily="34" charset="0"/>
                        </a:rPr>
                        <a:t>≤</a:t>
                      </a:r>
                      <a:r>
                        <a:rPr lang="en-GB" sz="2000">
                          <a:effectLst/>
                          <a:latin typeface="Arial" panose="020B0604020202020204" pitchFamily="34" charset="0"/>
                          <a:cs typeface="Arial" panose="020B0604020202020204" pitchFamily="34" charset="0"/>
                        </a:rPr>
                        <a:t>12</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lgn="ctr">
                        <a:spcAft>
                          <a:spcPts val="900"/>
                        </a:spcAft>
                      </a:pPr>
                      <a:r>
                        <a:rPr lang="en-GB" sz="2000">
                          <a:effectLst/>
                          <a:latin typeface="Arial" panose="020B0604020202020204" pitchFamily="34" charset="0"/>
                          <a:cs typeface="Arial" panose="020B0604020202020204" pitchFamily="34" charset="0"/>
                        </a:rPr>
                        <a:t>2-8</a:t>
                      </a:r>
                      <a:endParaRPr lang="zh-CN" sz="240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a:txBody>
                    <a:bodyPr/>
                    <a:lstStyle/>
                    <a:p>
                      <a:pPr>
                        <a:spcAft>
                          <a:spcPts val="900"/>
                        </a:spcAft>
                      </a:pPr>
                      <a:r>
                        <a:rPr lang="en-GB" sz="2000" dirty="0">
                          <a:effectLst/>
                          <a:latin typeface="Arial" panose="020B0604020202020204" pitchFamily="34" charset="0"/>
                          <a:cs typeface="Arial" panose="020B0604020202020204" pitchFamily="34" charset="0"/>
                        </a:rPr>
                        <a:t>10 x 10 x 5;</a:t>
                      </a:r>
                      <a:endParaRPr lang="zh-CN" sz="2400" dirty="0">
                        <a:effectLst/>
                        <a:latin typeface="Arial" panose="020B0604020202020204" pitchFamily="34" charset="0"/>
                        <a:cs typeface="Arial" panose="020B0604020202020204" pitchFamily="34" charset="0"/>
                      </a:endParaRPr>
                    </a:p>
                    <a:p>
                      <a:pPr algn="ctr">
                        <a:spcAft>
                          <a:spcPts val="900"/>
                        </a:spcAft>
                      </a:pPr>
                      <a:r>
                        <a:rPr lang="en-GB" sz="2000" dirty="0">
                          <a:effectLst/>
                          <a:latin typeface="Arial" panose="020B0604020202020204" pitchFamily="34" charset="0"/>
                          <a:cs typeface="Arial" panose="020B0604020202020204" pitchFamily="34" charset="0"/>
                        </a:rPr>
                        <a:t>50 x 5 x 5</a:t>
                      </a:r>
                      <a:endParaRPr lang="zh-CN" sz="240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extLst>
                  <a:ext uri="{0D108BD9-81ED-4DB2-BD59-A6C34878D82A}">
                    <a16:rowId xmlns:a16="http://schemas.microsoft.com/office/drawing/2014/main" val="1747943241"/>
                  </a:ext>
                </a:extLst>
              </a:tr>
              <a:tr h="1315502">
                <a:tc gridSpan="12">
                  <a:txBody>
                    <a:bodyPr/>
                    <a:lstStyle/>
                    <a:p>
                      <a:pPr marL="540385" indent="-540385">
                        <a:spcAft>
                          <a:spcPts val="0"/>
                        </a:spcAft>
                      </a:pPr>
                      <a:r>
                        <a:rPr lang="en-GB" sz="2000" dirty="0">
                          <a:effectLst/>
                          <a:latin typeface="Arial" panose="020B0604020202020204" pitchFamily="34" charset="0"/>
                          <a:cs typeface="Arial" panose="020B0604020202020204" pitchFamily="34" charset="0"/>
                        </a:rPr>
                        <a:t>NOTE 1:	Service Area for direct communication. The group of UEs with direct communication might move throughout the whole factory site (up to several km²)</a:t>
                      </a:r>
                      <a:endParaRPr lang="zh-CN" sz="2000" dirty="0">
                        <a:effectLst/>
                        <a:latin typeface="Arial" panose="020B0604020202020204" pitchFamily="34" charset="0"/>
                        <a:cs typeface="Arial" panose="020B0604020202020204" pitchFamily="34" charset="0"/>
                      </a:endParaRPr>
                    </a:p>
                    <a:p>
                      <a:pPr marL="540385" indent="-540385">
                        <a:spcAft>
                          <a:spcPts val="0"/>
                        </a:spcAft>
                      </a:pPr>
                      <a:r>
                        <a:rPr lang="en-GB" sz="2000" dirty="0">
                          <a:effectLst/>
                          <a:latin typeface="Arial" panose="020B0604020202020204" pitchFamily="34" charset="0"/>
                          <a:cs typeface="Arial" panose="020B0604020202020204" pitchFamily="34" charset="0"/>
                        </a:rPr>
                        <a:t>NOTE 2:	The first value is the application requirement, the other values are the requirement with multiple transmission of the same information (two or tree times respectively).</a:t>
                      </a:r>
                      <a:endParaRPr lang="zh-CN" sz="2000" dirty="0">
                        <a:effectLst/>
                        <a:latin typeface="Arial" panose="020B0604020202020204" pitchFamily="34" charset="0"/>
                        <a:ea typeface="等线" panose="02010600030101010101" pitchFamily="2" charset="-122"/>
                        <a:cs typeface="Arial" panose="020B0604020202020204" pitchFamily="34" charset="0"/>
                      </a:endParaRPr>
                    </a:p>
                  </a:txBody>
                  <a:tcPr marL="137160" marR="137160" marT="0" marB="0"/>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517898050"/>
                  </a:ext>
                </a:extLst>
              </a:tr>
            </a:tbl>
          </a:graphicData>
        </a:graphic>
      </p:graphicFrame>
      <p:sp>
        <p:nvSpPr>
          <p:cNvPr id="9" name="文本框 8"/>
          <p:cNvSpPr txBox="1"/>
          <p:nvPr/>
        </p:nvSpPr>
        <p:spPr>
          <a:xfrm>
            <a:off x="1236132" y="13192780"/>
            <a:ext cx="14333912" cy="338554"/>
          </a:xfrm>
          <a:prstGeom prst="rect">
            <a:avLst/>
          </a:prstGeom>
          <a:noFill/>
        </p:spPr>
        <p:txBody>
          <a:bodyPr wrap="square" rtlCol="0">
            <a:spAutoFit/>
          </a:bodyPr>
          <a:lstStyle/>
          <a:p>
            <a:r>
              <a:rPr lang="en-US" altLang="zh-CN" sz="1600" b="0" dirty="0">
                <a:latin typeface="Arial" panose="020B0604020202020204" pitchFamily="34" charset="0"/>
                <a:cs typeface="Arial" panose="020B0604020202020204" pitchFamily="34" charset="0"/>
              </a:rPr>
              <a:t>[1] 22.832 v17.20 </a:t>
            </a:r>
            <a:r>
              <a:rPr lang="en-GB" altLang="zh-CN" sz="1600" b="0" dirty="0">
                <a:latin typeface="Arial" panose="020B0604020202020204" pitchFamily="34" charset="0"/>
                <a:cs typeface="Arial" panose="020B0604020202020204" pitchFamily="34" charset="0"/>
              </a:rPr>
              <a:t>Study on enhancements for cyber-physical control applications in vertical domains</a:t>
            </a:r>
            <a:endParaRPr lang="zh-CN" altLang="en-US" sz="1600" b="0" dirty="0">
              <a:latin typeface="Arial" panose="020B0604020202020204" pitchFamily="34" charset="0"/>
              <a:cs typeface="Arial" panose="020B0604020202020204" pitchFamily="34" charset="0"/>
            </a:endParaRPr>
          </a:p>
        </p:txBody>
      </p:sp>
      <p:sp>
        <p:nvSpPr>
          <p:cNvPr id="10" name="文本框 9"/>
          <p:cNvSpPr txBox="1"/>
          <p:nvPr/>
        </p:nvSpPr>
        <p:spPr>
          <a:xfrm>
            <a:off x="2047015" y="11897103"/>
            <a:ext cx="18886516" cy="769441"/>
          </a:xfrm>
          <a:prstGeom prst="rect">
            <a:avLst/>
          </a:prstGeom>
          <a:noFill/>
        </p:spPr>
        <p:txBody>
          <a:bodyPr wrap="square" rtlCol="0">
            <a:spAutoFit/>
          </a:bodyPr>
          <a:lstStyle/>
          <a:p>
            <a:pPr algn="ctr"/>
            <a:r>
              <a:rPr lang="en-GB" altLang="zh-CN" sz="2200" b="0" dirty="0">
                <a:latin typeface="Arial" panose="020B0604020202020204" pitchFamily="34" charset="0"/>
                <a:ea typeface="等线" panose="02010600030101010101" pitchFamily="2" charset="-122"/>
                <a:cs typeface="Arial" panose="020B0604020202020204" pitchFamily="34" charset="0"/>
              </a:rPr>
              <a:t>Table 5.11.6-1: KPIs for </a:t>
            </a:r>
            <a:r>
              <a:rPr lang="en-GB" altLang="zh-CN" sz="2200" b="0" dirty="0" err="1">
                <a:latin typeface="Arial" panose="020B0604020202020204" pitchFamily="34" charset="0"/>
                <a:ea typeface="等线" panose="02010600030101010101" pitchFamily="2" charset="-122"/>
                <a:cs typeface="Arial" panose="020B0604020202020204" pitchFamily="34" charset="0"/>
              </a:rPr>
              <a:t>ProSe</a:t>
            </a:r>
            <a:r>
              <a:rPr lang="en-GB" altLang="zh-CN" sz="2200" b="0" dirty="0">
                <a:latin typeface="Arial" panose="020B0604020202020204" pitchFamily="34" charset="0"/>
                <a:ea typeface="等线" panose="02010600030101010101" pitchFamily="2" charset="-122"/>
                <a:cs typeface="Arial" panose="020B0604020202020204" pitchFamily="34" charset="0"/>
              </a:rPr>
              <a:t> communication for cyber-physical control applications</a:t>
            </a:r>
            <a:endParaRPr lang="en-GB" altLang="zh-CN" sz="2000" b="0" dirty="0"/>
          </a:p>
          <a:p>
            <a:pPr algn="ctr"/>
            <a:endParaRPr lang="zh-CN" altLang="en-US" sz="2200" b="0" dirty="0"/>
          </a:p>
        </p:txBody>
      </p:sp>
    </p:spTree>
    <p:extLst>
      <p:ext uri="{BB962C8B-B14F-4D97-AF65-F5344CB8AC3E}">
        <p14:creationId xmlns:p14="http://schemas.microsoft.com/office/powerpoint/2010/main" val="15372627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6BC2AEF1-581A-46DF-A4D9-26AADA085EC0}"/>
              </a:ext>
            </a:extLst>
          </p:cNvPr>
          <p:cNvSpPr>
            <a:spLocks noGrp="1"/>
          </p:cNvSpPr>
          <p:nvPr>
            <p:ph type="title"/>
          </p:nvPr>
        </p:nvSpPr>
        <p:spPr/>
        <p:txBody>
          <a:bodyPr>
            <a:normAutofit/>
          </a:bodyPr>
          <a:lstStyle/>
          <a:p>
            <a:r>
              <a:rPr lang="en-US" altLang="zh-CN" dirty="0"/>
              <a:t>CV2X use case</a:t>
            </a:r>
          </a:p>
        </p:txBody>
      </p:sp>
      <p:sp>
        <p:nvSpPr>
          <p:cNvPr id="6" name="文本占位符 5">
            <a:extLst>
              <a:ext uri="{FF2B5EF4-FFF2-40B4-BE49-F238E27FC236}">
                <a16:creationId xmlns:a16="http://schemas.microsoft.com/office/drawing/2014/main" id="{834A5F3C-7B32-4A79-8A5B-006F3FC9193D}"/>
              </a:ext>
            </a:extLst>
          </p:cNvPr>
          <p:cNvSpPr>
            <a:spLocks noGrp="1"/>
          </p:cNvSpPr>
          <p:nvPr>
            <p:ph idx="1"/>
          </p:nvPr>
        </p:nvSpPr>
        <p:spPr>
          <a:xfrm>
            <a:off x="948267" y="2362556"/>
            <a:ext cx="9433262" cy="6788292"/>
          </a:xfrm>
        </p:spPr>
        <p:txBody>
          <a:bodyPr>
            <a:normAutofit fontScale="85000" lnSpcReduction="10000"/>
          </a:bodyPr>
          <a:lstStyle/>
          <a:p>
            <a:endParaRPr lang="nl-NL" altLang="zh-CN" dirty="0"/>
          </a:p>
          <a:p>
            <a:r>
              <a:rPr lang="nl-NL" altLang="zh-CN" dirty="0"/>
              <a:t>High degree or fully automation requires:</a:t>
            </a:r>
          </a:p>
          <a:p>
            <a:pPr lvl="1"/>
            <a:r>
              <a:rPr lang="nl-NL" altLang="zh-CN" dirty="0"/>
              <a:t>Exchange of raw or processed data gathered through local sensors</a:t>
            </a:r>
          </a:p>
          <a:p>
            <a:pPr lvl="1"/>
            <a:r>
              <a:rPr lang="nl-NL" altLang="zh-CN" dirty="0"/>
              <a:t>Live video images among  vehicles, road site units, devices’ of pedestrian and V2X application servers</a:t>
            </a:r>
          </a:p>
        </p:txBody>
      </p:sp>
      <p:sp>
        <p:nvSpPr>
          <p:cNvPr id="7" name="文本框 6"/>
          <p:cNvSpPr txBox="1"/>
          <p:nvPr/>
        </p:nvSpPr>
        <p:spPr>
          <a:xfrm>
            <a:off x="2739631" y="12977336"/>
            <a:ext cx="7456792" cy="369332"/>
          </a:xfrm>
          <a:prstGeom prst="rect">
            <a:avLst/>
          </a:prstGeom>
          <a:noFill/>
        </p:spPr>
        <p:txBody>
          <a:bodyPr wrap="square" rtlCol="0">
            <a:spAutoFit/>
          </a:bodyPr>
          <a:lstStyle/>
          <a:p>
            <a:pPr algn="l"/>
            <a:r>
              <a:rPr lang="en-US" altLang="zh-CN" sz="1800" b="0" dirty="0">
                <a:latin typeface="Arial" panose="020B0604020202020204" pitchFamily="34" charset="0"/>
                <a:cs typeface="Arial" panose="020B0604020202020204" pitchFamily="34" charset="0"/>
              </a:rPr>
              <a:t>22.186 Enhancement of 3GPP support for V2X scenarios; stage 1</a:t>
            </a:r>
          </a:p>
        </p:txBody>
      </p:sp>
      <p:pic>
        <p:nvPicPr>
          <p:cNvPr id="4" name="图片 3">
            <a:extLst>
              <a:ext uri="{FF2B5EF4-FFF2-40B4-BE49-F238E27FC236}">
                <a16:creationId xmlns:a16="http://schemas.microsoft.com/office/drawing/2014/main" id="{B8B5F145-2ECD-4BCE-BED2-D46E1019587E}"/>
              </a:ext>
            </a:extLst>
          </p:cNvPr>
          <p:cNvPicPr>
            <a:picLocks noChangeAspect="1"/>
          </p:cNvPicPr>
          <p:nvPr/>
        </p:nvPicPr>
        <p:blipFill>
          <a:blip r:embed="rId3"/>
          <a:stretch>
            <a:fillRect/>
          </a:stretch>
        </p:blipFill>
        <p:spPr>
          <a:xfrm>
            <a:off x="390340" y="9150848"/>
            <a:ext cx="10324832" cy="2654592"/>
          </a:xfrm>
          <a:prstGeom prst="rect">
            <a:avLst/>
          </a:prstGeom>
        </p:spPr>
      </p:pic>
      <p:graphicFrame>
        <p:nvGraphicFramePr>
          <p:cNvPr id="9" name="表格 8"/>
          <p:cNvGraphicFramePr>
            <a:graphicFrameLocks noGrp="1"/>
          </p:cNvGraphicFramePr>
          <p:nvPr/>
        </p:nvGraphicFramePr>
        <p:xfrm>
          <a:off x="11993591" y="3286482"/>
          <a:ext cx="10714009" cy="9875520"/>
        </p:xfrm>
        <a:graphic>
          <a:graphicData uri="http://schemas.openxmlformats.org/drawingml/2006/table">
            <a:tbl>
              <a:tblPr firstRow="1" firstCol="1" bandRow="1"/>
              <a:tblGrid>
                <a:gridCol w="1592794">
                  <a:extLst>
                    <a:ext uri="{9D8B030D-6E8A-4147-A177-3AD203B41FA5}">
                      <a16:colId xmlns:a16="http://schemas.microsoft.com/office/drawing/2014/main" val="3923316662"/>
                    </a:ext>
                  </a:extLst>
                </a:gridCol>
                <a:gridCol w="805405">
                  <a:extLst>
                    <a:ext uri="{9D8B030D-6E8A-4147-A177-3AD203B41FA5}">
                      <a16:colId xmlns:a16="http://schemas.microsoft.com/office/drawing/2014/main" val="3781020241"/>
                    </a:ext>
                  </a:extLst>
                </a:gridCol>
                <a:gridCol w="1051266">
                  <a:extLst>
                    <a:ext uri="{9D8B030D-6E8A-4147-A177-3AD203B41FA5}">
                      <a16:colId xmlns:a16="http://schemas.microsoft.com/office/drawing/2014/main" val="3820965463"/>
                    </a:ext>
                  </a:extLst>
                </a:gridCol>
                <a:gridCol w="1051266">
                  <a:extLst>
                    <a:ext uri="{9D8B030D-6E8A-4147-A177-3AD203B41FA5}">
                      <a16:colId xmlns:a16="http://schemas.microsoft.com/office/drawing/2014/main" val="4179029872"/>
                    </a:ext>
                  </a:extLst>
                </a:gridCol>
                <a:gridCol w="1051266">
                  <a:extLst>
                    <a:ext uri="{9D8B030D-6E8A-4147-A177-3AD203B41FA5}">
                      <a16:colId xmlns:a16="http://schemas.microsoft.com/office/drawing/2014/main" val="2257060488"/>
                    </a:ext>
                  </a:extLst>
                </a:gridCol>
                <a:gridCol w="805405">
                  <a:extLst>
                    <a:ext uri="{9D8B030D-6E8A-4147-A177-3AD203B41FA5}">
                      <a16:colId xmlns:a16="http://schemas.microsoft.com/office/drawing/2014/main" val="3758898313"/>
                    </a:ext>
                  </a:extLst>
                </a:gridCol>
                <a:gridCol w="1052325">
                  <a:extLst>
                    <a:ext uri="{9D8B030D-6E8A-4147-A177-3AD203B41FA5}">
                      <a16:colId xmlns:a16="http://schemas.microsoft.com/office/drawing/2014/main" val="2993861397"/>
                    </a:ext>
                  </a:extLst>
                </a:gridCol>
                <a:gridCol w="1652141">
                  <a:extLst>
                    <a:ext uri="{9D8B030D-6E8A-4147-A177-3AD203B41FA5}">
                      <a16:colId xmlns:a16="http://schemas.microsoft.com/office/drawing/2014/main" val="2989110909"/>
                    </a:ext>
                  </a:extLst>
                </a:gridCol>
                <a:gridCol w="1652141">
                  <a:extLst>
                    <a:ext uri="{9D8B030D-6E8A-4147-A177-3AD203B41FA5}">
                      <a16:colId xmlns:a16="http://schemas.microsoft.com/office/drawing/2014/main" val="2299339459"/>
                    </a:ext>
                  </a:extLst>
                </a:gridCol>
              </a:tblGrid>
              <a:tr h="179705">
                <a:tc gridSpan="2">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Communication scenario description</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rowSpan="2">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Req #</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Payload (Bytes)</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Tx rate (Message /Sec)</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Max </a:t>
                      </a:r>
                      <a:br>
                        <a:rPr lang="en-GB" sz="1800" b="1">
                          <a:effectLst/>
                          <a:latin typeface="Arial" panose="020B0604020202020204" pitchFamily="34" charset="0"/>
                          <a:ea typeface="Malgun Gothic" panose="020B0503020000020004" pitchFamily="34" charset="-127"/>
                          <a:cs typeface="Times New Roman" panose="02020603050405020304" pitchFamily="18" charset="0"/>
                        </a:rPr>
                      </a:br>
                      <a:r>
                        <a:rPr lang="en-GB" sz="1800" b="1">
                          <a:effectLst/>
                          <a:latin typeface="Arial" panose="020B0604020202020204" pitchFamily="34" charset="0"/>
                          <a:ea typeface="Malgun Gothic" panose="020B0503020000020004" pitchFamily="34" charset="-127"/>
                          <a:cs typeface="Times New Roman" panose="02020603050405020304" pitchFamily="18" charset="0"/>
                        </a:rPr>
                        <a:t>end-to-end</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latency</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(ms)</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Reliability (%)</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Data rate (Mbps)</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Min required communication range (meters)</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2736681"/>
                  </a:ext>
                </a:extLst>
              </a:tr>
              <a:tr h="179705">
                <a:tc>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Scenario</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Degree</a:t>
                      </a:r>
                      <a:endParaRPr lang="zh-CN" sz="1800" b="1">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21720600"/>
                  </a:ext>
                </a:extLst>
              </a:tr>
              <a:tr h="438150">
                <a:tc rowSpan="6">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Sensor information sharing between UEs supporting V2X application</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Lower </a:t>
                      </a:r>
                      <a:br>
                        <a:rPr lang="en-GB" sz="1800">
                          <a:effectLst/>
                          <a:latin typeface="Arial" panose="020B0604020202020204" pitchFamily="34" charset="0"/>
                          <a:ea typeface="Malgun Gothic" panose="020B0503020000020004" pitchFamily="34" charset="-127"/>
                          <a:cs typeface="Times New Roman" panose="02020603050405020304" pitchFamily="18" charset="0"/>
                        </a:rPr>
                      </a:br>
                      <a:r>
                        <a:rPr lang="en-GB" sz="1800">
                          <a:effectLst/>
                          <a:latin typeface="Arial" panose="020B0604020202020204" pitchFamily="34" charset="0"/>
                          <a:ea typeface="Malgun Gothic" panose="020B0503020000020004" pitchFamily="34" charset="-127"/>
                          <a:cs typeface="Times New Roman" panose="02020603050405020304" pitchFamily="18" charset="0"/>
                        </a:rPr>
                        <a:t>degree of automation</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[R.5.4-001]</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1600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99</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1025608"/>
                  </a:ext>
                </a:extLst>
              </a:tr>
              <a:tr h="438150">
                <a:tc vMerge="1">
                  <a:txBody>
                    <a:bodyPr/>
                    <a:lstStyle/>
                    <a:p>
                      <a:endParaRPr lang="zh-CN" altLang="en-US"/>
                    </a:p>
                  </a:txBody>
                  <a:tcPr/>
                </a:tc>
                <a:tc rowSpan="5">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Higher degree of automation</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[R.5.4-002]</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95</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25</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(NOTE 1)</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416813"/>
                  </a:ext>
                </a:extLst>
              </a:tr>
              <a:tr h="438150">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[R.5.4-003]</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3</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99.999</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50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200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4415719"/>
                  </a:ext>
                </a:extLst>
              </a:tr>
              <a:tr h="438150">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[R.5.4-004]</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99.99</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25</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500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2553121"/>
                  </a:ext>
                </a:extLst>
              </a:tr>
              <a:tr h="438150">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[R.5.4-005]</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50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effectLst/>
                          <a:latin typeface="Arial" panose="020B0604020202020204" pitchFamily="34" charset="0"/>
                          <a:ea typeface="Malgun Gothic" panose="020B0503020000020004" pitchFamily="34" charset="-127"/>
                          <a:cs typeface="Times New Roman" panose="02020603050405020304" pitchFamily="18" charset="0"/>
                        </a:rPr>
                        <a:t>99</a:t>
                      </a:r>
                      <a:endParaRPr lang="zh-CN" sz="18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9750334"/>
                  </a:ext>
                </a:extLst>
              </a:tr>
              <a:tr h="438150">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[R.5.4-006]</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(NOTE 2)</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99.99</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dirty="0">
                          <a:effectLst/>
                          <a:latin typeface="Arial" panose="020B0604020202020204" pitchFamily="34" charset="0"/>
                          <a:ea typeface="Malgun Gothic" panose="020B0503020000020004" pitchFamily="34" charset="-127"/>
                          <a:cs typeface="Times New Roman" panose="02020603050405020304" pitchFamily="18" charset="0"/>
                        </a:rPr>
                        <a:t>50</a:t>
                      </a:r>
                      <a:endParaRPr lang="zh-CN" sz="18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3456882251"/>
                  </a:ext>
                </a:extLst>
              </a:tr>
              <a:tr h="438150">
                <a:tc rowSpan="3">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Video sharing between UEs supporting V2X application</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Lower </a:t>
                      </a:r>
                      <a:br>
                        <a:rPr lang="en-GB" sz="1800">
                          <a:effectLst/>
                          <a:latin typeface="Arial" panose="020B0604020202020204" pitchFamily="34" charset="0"/>
                          <a:ea typeface="Malgun Gothic" panose="020B0503020000020004" pitchFamily="34" charset="-127"/>
                          <a:cs typeface="Times New Roman" panose="02020603050405020304" pitchFamily="18" charset="0"/>
                        </a:rPr>
                      </a:br>
                      <a:r>
                        <a:rPr lang="en-GB" sz="1800">
                          <a:effectLst/>
                          <a:latin typeface="Arial" panose="020B0604020202020204" pitchFamily="34" charset="0"/>
                          <a:ea typeface="Malgun Gothic" panose="020B0503020000020004" pitchFamily="34" charset="-127"/>
                          <a:cs typeface="Times New Roman" panose="02020603050405020304" pitchFamily="18" charset="0"/>
                        </a:rPr>
                        <a:t>degree of automation</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[R.5.4-007]</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50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90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effectLst/>
                          <a:latin typeface="Arial" panose="020B0604020202020204" pitchFamily="34" charset="0"/>
                          <a:ea typeface="Malgun Gothic" panose="020B0503020000020004" pitchFamily="34" charset="-127"/>
                          <a:cs typeface="Times New Roman" panose="02020603050405020304" pitchFamily="18" charset="0"/>
                        </a:rPr>
                        <a:t>10</a:t>
                      </a:r>
                      <a:endParaRPr lang="zh-CN" sz="18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26934151"/>
                  </a:ext>
                </a:extLst>
              </a:tr>
              <a:tr h="438150">
                <a:tc vMerge="1">
                  <a:txBody>
                    <a:bodyPr/>
                    <a:lstStyle/>
                    <a:p>
                      <a:endParaRPr lang="zh-CN" altLang="en-US"/>
                    </a:p>
                  </a:txBody>
                  <a:tcPr/>
                </a:tc>
                <a:tc rowSpan="2">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Higher degree of automation</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[R.5.4-008]</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99.99</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700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800" dirty="0">
                          <a:effectLst/>
                          <a:latin typeface="Arial" panose="020B0604020202020204" pitchFamily="34" charset="0"/>
                          <a:ea typeface="Malgun Gothic" panose="020B0503020000020004" pitchFamily="34" charset="-127"/>
                          <a:cs typeface="Times New Roman" panose="02020603050405020304" pitchFamily="18" charset="0"/>
                        </a:rPr>
                        <a:t>200</a:t>
                      </a:r>
                      <a:endParaRPr lang="zh-CN" sz="18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4193207845"/>
                  </a:ext>
                </a:extLst>
              </a:tr>
              <a:tr h="438150">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[R.5.4-009]</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effectLst/>
                          <a:latin typeface="Arial" panose="020B0604020202020204" pitchFamily="34" charset="0"/>
                          <a:ea typeface="Malgun Gothic" panose="020B0503020000020004" pitchFamily="34" charset="-127"/>
                          <a:cs typeface="Times New Roman" panose="02020603050405020304" pitchFamily="18" charset="0"/>
                        </a:rPr>
                        <a:t>99.99</a:t>
                      </a:r>
                      <a:endParaRPr lang="zh-CN" sz="18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90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400</a:t>
                      </a:r>
                      <a:endParaRPr lang="zh-CN" sz="180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7268968"/>
                  </a:ext>
                </a:extLst>
              </a:tr>
              <a:tr h="438150">
                <a:tc gridSpan="9">
                  <a:txBody>
                    <a:bodyPr/>
                    <a:lstStyle/>
                    <a:p>
                      <a:pPr marL="540385" indent="-540385">
                        <a:spcAft>
                          <a:spcPts val="0"/>
                        </a:spcAft>
                      </a:pPr>
                      <a:r>
                        <a:rPr lang="en-GB" sz="1800" dirty="0">
                          <a:effectLst/>
                          <a:latin typeface="Arial" panose="020B0604020202020204" pitchFamily="34" charset="0"/>
                          <a:ea typeface="Malgun Gothic" panose="020B0503020000020004" pitchFamily="34" charset="-127"/>
                          <a:cs typeface="Times New Roman" panose="02020603050405020304" pitchFamily="18" charset="0"/>
                        </a:rPr>
                        <a:t>NOTE 1: This is peak data rate.</a:t>
                      </a:r>
                      <a:endParaRPr lang="zh-CN" sz="1800" dirty="0">
                        <a:effectLst/>
                        <a:latin typeface="Arial" panose="020B0604020202020204" pitchFamily="34" charset="0"/>
                        <a:ea typeface="Malgun Gothic" panose="020B0503020000020004" pitchFamily="34" charset="-127"/>
                        <a:cs typeface="Times New Roman" panose="02020603050405020304" pitchFamily="18" charset="0"/>
                      </a:endParaRPr>
                    </a:p>
                    <a:p>
                      <a:pPr marL="540385" indent="-540385">
                        <a:spcAft>
                          <a:spcPts val="0"/>
                        </a:spcAft>
                      </a:pPr>
                      <a:r>
                        <a:rPr lang="en-GB" sz="1800" dirty="0">
                          <a:effectLst/>
                          <a:latin typeface="Arial" panose="020B0604020202020204" pitchFamily="34" charset="0"/>
                          <a:ea typeface="Malgun Gothic" panose="020B0503020000020004" pitchFamily="34" charset="-127"/>
                          <a:cs typeface="Times New Roman" panose="02020603050405020304" pitchFamily="18" charset="0"/>
                        </a:rPr>
                        <a:t>NOTE 2: This is for imminent collision scenario.</a:t>
                      </a:r>
                      <a:endParaRPr lang="zh-CN" sz="1800" dirty="0">
                        <a:effectLst/>
                        <a:latin typeface="Arial" panose="020B0604020202020204" pitchFamily="34" charset="0"/>
                        <a:ea typeface="Malgun Gothic" panose="020B0503020000020004" pitchFamily="34" charset="-127"/>
                        <a:cs typeface="Times New Roman" panose="02020603050405020304" pitchFamily="18" charset="0"/>
                      </a:endParaRPr>
                    </a:p>
                  </a:txBody>
                  <a:tcPr marL="53975" marR="539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878614229"/>
                  </a:ext>
                </a:extLst>
              </a:tr>
            </a:tbl>
          </a:graphicData>
        </a:graphic>
      </p:graphicFrame>
      <p:sp>
        <p:nvSpPr>
          <p:cNvPr id="10" name="矩形 9"/>
          <p:cNvSpPr/>
          <p:nvPr/>
        </p:nvSpPr>
        <p:spPr>
          <a:xfrm>
            <a:off x="11730306" y="2629407"/>
            <a:ext cx="11240577" cy="553998"/>
          </a:xfrm>
          <a:prstGeom prst="rect">
            <a:avLst/>
          </a:prstGeom>
        </p:spPr>
        <p:txBody>
          <a:bodyPr wrap="none">
            <a:spAutoFit/>
          </a:bodyPr>
          <a:lstStyle/>
          <a:p>
            <a:r>
              <a:rPr lang="en-US" altLang="zh-CN" dirty="0"/>
              <a:t>Table 5.4-1 Performance requirements for extended sensors</a:t>
            </a:r>
            <a:endParaRPr lang="zh-CN" altLang="en-US" dirty="0"/>
          </a:p>
        </p:txBody>
      </p:sp>
    </p:spTree>
    <p:extLst>
      <p:ext uri="{BB962C8B-B14F-4D97-AF65-F5344CB8AC3E}">
        <p14:creationId xmlns:p14="http://schemas.microsoft.com/office/powerpoint/2010/main" val="15683134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Smart home</a:t>
            </a:r>
            <a:endParaRPr lang="zh-CN" altLang="en-US" dirty="0"/>
          </a:p>
        </p:txBody>
      </p:sp>
      <p:sp>
        <p:nvSpPr>
          <p:cNvPr id="3" name="内容占位符 2"/>
          <p:cNvSpPr>
            <a:spLocks noGrp="1"/>
          </p:cNvSpPr>
          <p:nvPr>
            <p:ph idx="1"/>
          </p:nvPr>
        </p:nvSpPr>
        <p:spPr>
          <a:xfrm>
            <a:off x="1871229" y="3357286"/>
            <a:ext cx="9959024" cy="7320114"/>
          </a:xfrm>
        </p:spPr>
        <p:txBody>
          <a:bodyPr>
            <a:normAutofit fontScale="92500" lnSpcReduction="10000"/>
          </a:bodyPr>
          <a:lstStyle/>
          <a:p>
            <a:r>
              <a:rPr lang="en-US" altLang="zh-CN" dirty="0"/>
              <a:t>Use case:</a:t>
            </a:r>
          </a:p>
          <a:p>
            <a:pPr lvl="1"/>
            <a:r>
              <a:rPr lang="en-US" altLang="zh-CN" dirty="0"/>
              <a:t>Electronics at home could be connected with each other or controlled by smart devices</a:t>
            </a:r>
          </a:p>
          <a:p>
            <a:r>
              <a:rPr lang="en-US" altLang="zh-CN" dirty="0"/>
              <a:t>Requirements</a:t>
            </a:r>
          </a:p>
          <a:p>
            <a:pPr lvl="1"/>
            <a:r>
              <a:rPr lang="en-US" altLang="zh-CN" dirty="0"/>
              <a:t>Data rate could be up to 500Mbps</a:t>
            </a:r>
          </a:p>
          <a:p>
            <a:pPr lvl="1"/>
            <a:r>
              <a:rPr lang="en-US" altLang="zh-CN" dirty="0"/>
              <a:t>Latency could be low to 10ms</a:t>
            </a:r>
          </a:p>
          <a:p>
            <a:pPr lvl="1"/>
            <a:r>
              <a:rPr lang="en-US" altLang="zh-CN" dirty="0"/>
              <a:t>Connectivity could be around 50+</a:t>
            </a:r>
          </a:p>
        </p:txBody>
      </p:sp>
      <p:sp>
        <p:nvSpPr>
          <p:cNvPr id="4" name="灯片编号占位符 3"/>
          <p:cNvSpPr>
            <a:spLocks noGrp="1"/>
          </p:cNvSpPr>
          <p:nvPr>
            <p:ph type="sldNum" sz="quarter" idx="4294967295"/>
          </p:nvPr>
        </p:nvSpPr>
        <p:spPr/>
        <p:txBody>
          <a:bodyPr/>
          <a:lstStyle/>
          <a:p>
            <a:r>
              <a:rPr lang="en-AU" dirty="0">
                <a:solidFill>
                  <a:schemeClr val="bg1"/>
                </a:solidFill>
              </a:rPr>
              <a:t> </a:t>
            </a:r>
            <a:endParaRPr lang="en-US" dirty="0">
              <a:solidFill>
                <a:schemeClr val="bg1"/>
              </a:solidFill>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434299" y="9372397"/>
            <a:ext cx="1350602" cy="1350602"/>
          </a:xfrm>
          <a:prstGeom prst="rect">
            <a:avLst/>
          </a:prstGeom>
        </p:spPr>
      </p:pic>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25000" y="6884792"/>
            <a:ext cx="2129830" cy="2129830"/>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343279" y="5529131"/>
            <a:ext cx="1488212" cy="1488212"/>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518679" y="3574365"/>
            <a:ext cx="2095430" cy="2095430"/>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763792" y="9197381"/>
            <a:ext cx="1700634" cy="1700634"/>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311820" y="3957132"/>
            <a:ext cx="1857950" cy="1857950"/>
          </a:xfrm>
          <a:prstGeom prst="rect">
            <a:avLst/>
          </a:prstGeom>
        </p:spPr>
      </p:pic>
      <p:pic>
        <p:nvPicPr>
          <p:cNvPr id="21" name="图片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221290" y="7561813"/>
            <a:ext cx="2071050" cy="2071050"/>
          </a:xfrm>
          <a:prstGeom prst="rect">
            <a:avLst/>
          </a:prstGeom>
        </p:spPr>
      </p:pic>
      <p:pic>
        <p:nvPicPr>
          <p:cNvPr id="22" name="图片 2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004141" y="4886107"/>
            <a:ext cx="1917754" cy="1917754"/>
          </a:xfrm>
          <a:prstGeom prst="rect">
            <a:avLst/>
          </a:prstGeom>
        </p:spPr>
      </p:pic>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673741" y="7121200"/>
            <a:ext cx="1034522" cy="1034522"/>
          </a:xfrm>
          <a:prstGeom prst="rect">
            <a:avLst/>
          </a:prstGeom>
        </p:spPr>
      </p:pic>
      <p:cxnSp>
        <p:nvCxnSpPr>
          <p:cNvPr id="27" name="直接连接符 26"/>
          <p:cNvCxnSpPr>
            <a:stCxn id="15" idx="2"/>
            <a:endCxn id="23" idx="0"/>
          </p:cNvCxnSpPr>
          <p:nvPr/>
        </p:nvCxnSpPr>
        <p:spPr>
          <a:xfrm flipH="1">
            <a:off x="18191002" y="5669795"/>
            <a:ext cx="375392" cy="1451405"/>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6" idx="0"/>
            <a:endCxn id="23" idx="2"/>
          </p:cNvCxnSpPr>
          <p:nvPr/>
        </p:nvCxnSpPr>
        <p:spPr>
          <a:xfrm flipH="1" flipV="1">
            <a:off x="18191002" y="8155722"/>
            <a:ext cx="1423107" cy="104165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3" idx="3"/>
            <a:endCxn id="6" idx="1"/>
          </p:cNvCxnSpPr>
          <p:nvPr/>
        </p:nvCxnSpPr>
        <p:spPr>
          <a:xfrm flipV="1">
            <a:off x="14854830" y="7764823"/>
            <a:ext cx="1262641" cy="18488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2" idx="2"/>
            <a:endCxn id="23" idx="3"/>
          </p:cNvCxnSpPr>
          <p:nvPr/>
        </p:nvCxnSpPr>
        <p:spPr>
          <a:xfrm flipH="1">
            <a:off x="18708263" y="6803861"/>
            <a:ext cx="2254755" cy="83460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1" idx="1"/>
            <a:endCxn id="23" idx="2"/>
          </p:cNvCxnSpPr>
          <p:nvPr/>
        </p:nvCxnSpPr>
        <p:spPr>
          <a:xfrm flipH="1" flipV="1">
            <a:off x="18191002" y="8155722"/>
            <a:ext cx="2030288" cy="44161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5" idx="1"/>
            <a:endCxn id="19" idx="3"/>
          </p:cNvCxnSpPr>
          <p:nvPr/>
        </p:nvCxnSpPr>
        <p:spPr>
          <a:xfrm flipH="1">
            <a:off x="16169770" y="4622080"/>
            <a:ext cx="1348909" cy="26402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5" idx="3"/>
            <a:endCxn id="22" idx="0"/>
          </p:cNvCxnSpPr>
          <p:nvPr/>
        </p:nvCxnSpPr>
        <p:spPr>
          <a:xfrm>
            <a:off x="19614109" y="4622080"/>
            <a:ext cx="1348909" cy="264027"/>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2" idx="0"/>
            <a:endCxn id="23" idx="2"/>
          </p:cNvCxnSpPr>
          <p:nvPr/>
        </p:nvCxnSpPr>
        <p:spPr>
          <a:xfrm flipV="1">
            <a:off x="17109600" y="8155722"/>
            <a:ext cx="1081402" cy="1216675"/>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3997138" y="8709971"/>
            <a:ext cx="1813025" cy="1619915"/>
            <a:chOff x="7658100" y="3243416"/>
            <a:chExt cx="1905000" cy="1905000"/>
          </a:xfrm>
        </p:grpSpPr>
        <p:pic>
          <p:nvPicPr>
            <p:cNvPr id="8" name="图片 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658100" y="3243416"/>
              <a:ext cx="1905000" cy="1905000"/>
            </a:xfrm>
            <a:prstGeom prst="rect">
              <a:avLst/>
            </a:prstGeom>
          </p:spPr>
        </p:pic>
        <p:pic>
          <p:nvPicPr>
            <p:cNvPr id="9" name="图片 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327308" y="4021395"/>
              <a:ext cx="566584" cy="566584"/>
            </a:xfrm>
            <a:prstGeom prst="rect">
              <a:avLst/>
            </a:prstGeom>
          </p:spPr>
        </p:pic>
      </p:grpSp>
      <p:cxnSp>
        <p:nvCxnSpPr>
          <p:cNvPr id="54" name="直接连接符 53"/>
          <p:cNvCxnSpPr>
            <a:endCxn id="6" idx="0"/>
          </p:cNvCxnSpPr>
          <p:nvPr/>
        </p:nvCxnSpPr>
        <p:spPr>
          <a:xfrm>
            <a:off x="15132667" y="5368140"/>
            <a:ext cx="1638708" cy="174277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a:endCxn id="6" idx="0"/>
          </p:cNvCxnSpPr>
          <p:nvPr/>
        </p:nvCxnSpPr>
        <p:spPr>
          <a:xfrm>
            <a:off x="13825939" y="6322768"/>
            <a:ext cx="2945436" cy="78815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a:endCxn id="6" idx="2"/>
          </p:cNvCxnSpPr>
          <p:nvPr/>
        </p:nvCxnSpPr>
        <p:spPr>
          <a:xfrm flipV="1">
            <a:off x="15038550" y="8418727"/>
            <a:ext cx="1732825" cy="291245"/>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6117471" y="7110919"/>
            <a:ext cx="1307808" cy="1307808"/>
          </a:xfrm>
          <a:prstGeom prst="rect">
            <a:avLst/>
          </a:prstGeom>
        </p:spPr>
      </p:pic>
      <p:cxnSp>
        <p:nvCxnSpPr>
          <p:cNvPr id="38" name="直接连接符 37"/>
          <p:cNvCxnSpPr>
            <a:endCxn id="23" idx="1"/>
          </p:cNvCxnSpPr>
          <p:nvPr/>
        </p:nvCxnSpPr>
        <p:spPr>
          <a:xfrm flipV="1">
            <a:off x="17378941" y="7638461"/>
            <a:ext cx="294800" cy="12286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08239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Healthcare use case</a:t>
            </a:r>
            <a:endParaRPr lang="zh-CN" altLang="en-US" dirty="0"/>
          </a:p>
        </p:txBody>
      </p:sp>
      <p:sp>
        <p:nvSpPr>
          <p:cNvPr id="4" name="文本框 3"/>
          <p:cNvSpPr txBox="1"/>
          <p:nvPr/>
        </p:nvSpPr>
        <p:spPr>
          <a:xfrm>
            <a:off x="2155371" y="12176571"/>
            <a:ext cx="13095515"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kumimoji="0" lang="en-US" altLang="zh-CN" sz="3000" b="0"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Helvetica Neue"/>
              </a:rPr>
              <a:t>TR</a:t>
            </a:r>
            <a:r>
              <a:rPr kumimoji="0" lang="en-US" altLang="zh-CN" sz="3000" b="1"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Helvetica Neue"/>
              </a:rPr>
              <a:t> </a:t>
            </a:r>
            <a:r>
              <a:rPr lang="en-US" altLang="zh-CN" b="0" dirty="0">
                <a:latin typeface="Arial" panose="020B0604020202020204" pitchFamily="34" charset="0"/>
                <a:cs typeface="Arial" panose="020B0604020202020204" pitchFamily="34" charset="0"/>
              </a:rPr>
              <a:t>22.866 enhanced Relays for Energy Efficiency and Extensive Coverage</a:t>
            </a:r>
            <a:endParaRPr kumimoji="0" lang="zh-CN" altLang="en-US" sz="3000" b="0"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Helvetica Neue"/>
            </a:endParaRPr>
          </a:p>
        </p:txBody>
      </p:sp>
      <p:pic>
        <p:nvPicPr>
          <p:cNvPr id="5" name="图片 4"/>
          <p:cNvPicPr>
            <a:picLocks noChangeAspect="1"/>
          </p:cNvPicPr>
          <p:nvPr/>
        </p:nvPicPr>
        <p:blipFill>
          <a:blip r:embed="rId2"/>
          <a:stretch>
            <a:fillRect/>
          </a:stretch>
        </p:blipFill>
        <p:spPr>
          <a:xfrm>
            <a:off x="4359729" y="2661898"/>
            <a:ext cx="15904028" cy="9016364"/>
          </a:xfrm>
          <a:prstGeom prst="rect">
            <a:avLst/>
          </a:prstGeom>
        </p:spPr>
      </p:pic>
    </p:spTree>
    <p:extLst>
      <p:ext uri="{BB962C8B-B14F-4D97-AF65-F5344CB8AC3E}">
        <p14:creationId xmlns:p14="http://schemas.microsoft.com/office/powerpoint/2010/main" val="40632782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Appendix</a:t>
            </a:r>
            <a:endParaRPr lang="zh-CN" altLang="en-US" dirty="0"/>
          </a:p>
        </p:txBody>
      </p:sp>
      <p:sp>
        <p:nvSpPr>
          <p:cNvPr id="6" name="标题 2">
            <a:extLst>
              <a:ext uri="{FF2B5EF4-FFF2-40B4-BE49-F238E27FC236}">
                <a16:creationId xmlns:a16="http://schemas.microsoft.com/office/drawing/2014/main" id="{AD05D886-1638-4BDF-8710-F606B0E299E3}"/>
              </a:ext>
            </a:extLst>
          </p:cNvPr>
          <p:cNvSpPr txBox="1">
            <a:spLocks/>
          </p:cNvSpPr>
          <p:nvPr/>
        </p:nvSpPr>
        <p:spPr>
          <a:xfrm>
            <a:off x="1663700" y="3419477"/>
            <a:ext cx="21031200" cy="5705474"/>
          </a:xfrm>
          <a:prstGeom prst="rect">
            <a:avLst/>
          </a:prstGeom>
        </p:spPr>
        <p:txBody>
          <a:bodyPr vert="horz" lIns="91440" tIns="45720" rIns="91440" bIns="45720" rtlCol="0" anchor="ctr">
            <a:normAutofit/>
          </a:bodyPr>
          <a:lstStyle>
            <a:lvl1pPr marL="0" marR="0" indent="0" algn="l" defTabSz="825500" latinLnBrk="0">
              <a:lnSpc>
                <a:spcPct val="100000"/>
              </a:lnSpc>
              <a:spcBef>
                <a:spcPts val="0"/>
              </a:spcBef>
              <a:spcAft>
                <a:spcPts val="0"/>
              </a:spcAft>
              <a:buClrTx/>
              <a:buSzTx/>
              <a:buFontTx/>
              <a:buNone/>
              <a:tabLst/>
              <a:defRPr sz="5600" b="1" i="0" u="none" strike="noStrike" cap="none" spc="0" baseline="0">
                <a:ln>
                  <a:noFill/>
                </a:ln>
                <a:solidFill>
                  <a:srgbClr val="046A38"/>
                </a:solidFill>
                <a:uFillTx/>
                <a:latin typeface="Arial" panose="020B0604020202020204" pitchFamily="34" charset="0"/>
                <a:ea typeface="微软雅黑" panose="020B0503020204020204" pitchFamily="34" charset="-122"/>
                <a:cs typeface="Arial" panose="020B0604020202020204" pitchFamily="34" charset="0"/>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a:lstStyle>
          <a:p>
            <a:pPr hangingPunct="1"/>
            <a:r>
              <a:rPr lang="en-US" altLang="zh-CN" sz="10800" dirty="0"/>
              <a:t>Part-2: Enhanced SL Relay</a:t>
            </a:r>
            <a:endParaRPr lang="zh-CN" altLang="en-US" sz="10800" dirty="0"/>
          </a:p>
        </p:txBody>
      </p:sp>
    </p:spTree>
    <p:extLst>
      <p:ext uri="{BB962C8B-B14F-4D97-AF65-F5344CB8AC3E}">
        <p14:creationId xmlns:p14="http://schemas.microsoft.com/office/powerpoint/2010/main" val="37364594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29DA8A74-9EA0-4220-895E-3C63421F8361}"/>
              </a:ext>
            </a:extLst>
          </p:cNvPr>
          <p:cNvSpPr>
            <a:spLocks noGrp="1"/>
          </p:cNvSpPr>
          <p:nvPr>
            <p:ph type="title"/>
          </p:nvPr>
        </p:nvSpPr>
        <p:spPr/>
        <p:txBody>
          <a:bodyPr/>
          <a:lstStyle/>
          <a:p>
            <a:r>
              <a:rPr lang="en-US" altLang="zh-CN" dirty="0"/>
              <a:t>Background: R13 eD2D </a:t>
            </a:r>
            <a:r>
              <a:rPr lang="en-US" altLang="zh-CN" i="1" dirty="0"/>
              <a:t>L3</a:t>
            </a:r>
            <a:r>
              <a:rPr lang="en-US" altLang="zh-CN" dirty="0"/>
              <a:t> Relay</a:t>
            </a:r>
            <a:endParaRPr lang="zh-CN" altLang="en-US" dirty="0"/>
          </a:p>
        </p:txBody>
      </p:sp>
      <p:sp>
        <p:nvSpPr>
          <p:cNvPr id="5" name="文本占位符 4">
            <a:extLst>
              <a:ext uri="{FF2B5EF4-FFF2-40B4-BE49-F238E27FC236}">
                <a16:creationId xmlns:a16="http://schemas.microsoft.com/office/drawing/2014/main" id="{7B364900-2255-4E78-B697-C90632EE3F1E}"/>
              </a:ext>
            </a:extLst>
          </p:cNvPr>
          <p:cNvSpPr>
            <a:spLocks noGrp="1"/>
          </p:cNvSpPr>
          <p:nvPr>
            <p:ph idx="1"/>
          </p:nvPr>
        </p:nvSpPr>
        <p:spPr/>
        <p:txBody>
          <a:bodyPr>
            <a:normAutofit/>
          </a:bodyPr>
          <a:lstStyle/>
          <a:p>
            <a:pPr marL="571500" indent="-571500">
              <a:buFont typeface="Arial" panose="020B0604020202020204" pitchFamily="34" charset="0"/>
              <a:buChar char="•"/>
            </a:pPr>
            <a:r>
              <a:rPr lang="en-GB" altLang="zh-CN" sz="4000" dirty="0"/>
              <a:t>SID/WID: SP-140386 (SA1), SP-140385 (SA2), </a:t>
            </a:r>
            <a:r>
              <a:rPr lang="en-GB" altLang="zh-CN" sz="4000" i="1" dirty="0"/>
              <a:t>RP-142311</a:t>
            </a:r>
            <a:r>
              <a:rPr lang="en-GB" altLang="zh-CN" sz="4000" dirty="0"/>
              <a:t> (RAN)</a:t>
            </a:r>
          </a:p>
          <a:p>
            <a:pPr marL="571500" indent="-571500">
              <a:buFont typeface="Arial" panose="020B0604020202020204" pitchFamily="34" charset="0"/>
              <a:buChar char="•"/>
            </a:pPr>
            <a:r>
              <a:rPr lang="en-GB" altLang="zh-CN" sz="4000" dirty="0"/>
              <a:t>Time: 2015~2016</a:t>
            </a:r>
          </a:p>
          <a:p>
            <a:pPr marL="571500" indent="-571500">
              <a:buFont typeface="Arial" panose="020B0604020202020204" pitchFamily="34" charset="0"/>
              <a:buChar char="•"/>
            </a:pPr>
            <a:r>
              <a:rPr lang="en-GB" altLang="zh-CN" sz="4000" dirty="0"/>
              <a:t>Objective: </a:t>
            </a:r>
            <a:r>
              <a:rPr lang="en-US" altLang="zh-CN" sz="4000" dirty="0"/>
              <a:t>Support the extension of network coverage using L3-based UE-to-Network Relays, including service continuity (if needed), based on Release 12 D2D communication, considering applicability to voice, video. [RAN2, RAN1, RAN3]. </a:t>
            </a:r>
            <a:endParaRPr lang="zh-CN" altLang="en-US" sz="4000" dirty="0"/>
          </a:p>
        </p:txBody>
      </p:sp>
      <p:graphicFrame>
        <p:nvGraphicFramePr>
          <p:cNvPr id="8" name="对象 7">
            <a:extLst>
              <a:ext uri="{FF2B5EF4-FFF2-40B4-BE49-F238E27FC236}">
                <a16:creationId xmlns:a16="http://schemas.microsoft.com/office/drawing/2014/main" id="{09F3CE15-09CE-4662-95BD-9974CB9903F8}"/>
              </a:ext>
            </a:extLst>
          </p:cNvPr>
          <p:cNvGraphicFramePr>
            <a:graphicFrameLocks noChangeAspect="1"/>
          </p:cNvGraphicFramePr>
          <p:nvPr>
            <p:extLst>
              <p:ext uri="{D42A27DB-BD31-4B8C-83A1-F6EECF244321}">
                <p14:modId xmlns:p14="http://schemas.microsoft.com/office/powerpoint/2010/main" val="2947634334"/>
              </p:ext>
            </p:extLst>
          </p:nvPr>
        </p:nvGraphicFramePr>
        <p:xfrm>
          <a:off x="4890630" y="8026579"/>
          <a:ext cx="17556904" cy="3834582"/>
        </p:xfrm>
        <a:graphic>
          <a:graphicData uri="http://schemas.openxmlformats.org/presentationml/2006/ole">
            <mc:AlternateContent xmlns:mc="http://schemas.openxmlformats.org/markup-compatibility/2006">
              <mc:Choice xmlns:v="urn:schemas-microsoft-com:vml" Requires="v">
                <p:oleObj name="Picture" r:id="rId2" imgW="6123517" imgH="1332285" progId="Word.Picture.8">
                  <p:embed/>
                </p:oleObj>
              </mc:Choice>
              <mc:Fallback>
                <p:oleObj name="Picture" r:id="rId2" imgW="6123517" imgH="1332285" progId="Word.Picture.8">
                  <p:embed/>
                  <p:pic>
                    <p:nvPicPr>
                      <p:cNvPr id="8" name="对象 7">
                        <a:extLst>
                          <a:ext uri="{FF2B5EF4-FFF2-40B4-BE49-F238E27FC236}">
                            <a16:creationId xmlns:a16="http://schemas.microsoft.com/office/drawing/2014/main" id="{09F3CE15-09CE-4662-95BD-9974CB9903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0630" y="8026579"/>
                        <a:ext cx="17556904" cy="3834582"/>
                      </a:xfrm>
                      <a:prstGeom prst="rect">
                        <a:avLst/>
                      </a:prstGeom>
                      <a:noFill/>
                    </p:spPr>
                  </p:pic>
                </p:oleObj>
              </mc:Fallback>
            </mc:AlternateContent>
          </a:graphicData>
        </a:graphic>
      </p:graphicFrame>
    </p:spTree>
    <p:extLst>
      <p:ext uri="{BB962C8B-B14F-4D97-AF65-F5344CB8AC3E}">
        <p14:creationId xmlns:p14="http://schemas.microsoft.com/office/powerpoint/2010/main" val="1103775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E7187D-52FF-4639-B2A1-16045CFEA82D}"/>
              </a:ext>
            </a:extLst>
          </p:cNvPr>
          <p:cNvSpPr>
            <a:spLocks noGrp="1"/>
          </p:cNvSpPr>
          <p:nvPr>
            <p:ph type="title"/>
          </p:nvPr>
        </p:nvSpPr>
        <p:spPr/>
        <p:txBody>
          <a:bodyPr/>
          <a:lstStyle/>
          <a:p>
            <a:r>
              <a:rPr lang="en-US" altLang="zh-CN" dirty="0"/>
              <a:t>Background: R15 FeD2D </a:t>
            </a:r>
            <a:r>
              <a:rPr lang="en-US" altLang="zh-CN" i="1" dirty="0"/>
              <a:t>L2 </a:t>
            </a:r>
            <a:r>
              <a:rPr lang="en-US" altLang="zh-CN" dirty="0"/>
              <a:t>Relay</a:t>
            </a:r>
            <a:endParaRPr lang="zh-CN" altLang="en-US" dirty="0"/>
          </a:p>
        </p:txBody>
      </p:sp>
      <p:sp>
        <p:nvSpPr>
          <p:cNvPr id="3" name="文本占位符 2">
            <a:extLst>
              <a:ext uri="{FF2B5EF4-FFF2-40B4-BE49-F238E27FC236}">
                <a16:creationId xmlns:a16="http://schemas.microsoft.com/office/drawing/2014/main" id="{4F5D1C42-747D-442C-B5F4-4BC1077A7500}"/>
              </a:ext>
            </a:extLst>
          </p:cNvPr>
          <p:cNvSpPr>
            <a:spLocks noGrp="1"/>
          </p:cNvSpPr>
          <p:nvPr>
            <p:ph idx="1"/>
          </p:nvPr>
        </p:nvSpPr>
        <p:spPr>
          <a:xfrm>
            <a:off x="1676400" y="2336724"/>
            <a:ext cx="21031200" cy="5974888"/>
          </a:xfrm>
        </p:spPr>
        <p:txBody>
          <a:bodyPr>
            <a:normAutofit/>
          </a:bodyPr>
          <a:lstStyle/>
          <a:p>
            <a:pPr marL="571500" indent="-571500">
              <a:buFont typeface="Arial" panose="020B0604020202020204" pitchFamily="34" charset="0"/>
              <a:buChar char="•"/>
            </a:pPr>
            <a:r>
              <a:rPr lang="en-GB" altLang="zh-CN" sz="4000" dirty="0"/>
              <a:t>SID/WID : SP-160511 (SA1), SP-160961 (SA2), </a:t>
            </a:r>
            <a:r>
              <a:rPr lang="en-GB" altLang="zh-CN" sz="4000" i="1" dirty="0"/>
              <a:t>RP-170295</a:t>
            </a:r>
            <a:r>
              <a:rPr lang="en-GB" altLang="zh-CN" sz="4000" dirty="0"/>
              <a:t> (RAN)</a:t>
            </a:r>
          </a:p>
          <a:p>
            <a:pPr marL="571500" indent="-571500">
              <a:buFont typeface="Arial" panose="020B0604020202020204" pitchFamily="34" charset="0"/>
              <a:buChar char="•"/>
            </a:pPr>
            <a:r>
              <a:rPr lang="en-GB" altLang="zh-CN" sz="4000" dirty="0"/>
              <a:t>Time: 2016~2017</a:t>
            </a:r>
          </a:p>
          <a:p>
            <a:pPr marL="571500" indent="-571500">
              <a:buFont typeface="Arial" panose="020B0604020202020204" pitchFamily="34" charset="0"/>
              <a:buChar char="•"/>
            </a:pPr>
            <a:r>
              <a:rPr lang="en-GB" altLang="zh-CN" sz="4000" dirty="0"/>
              <a:t>Objective: </a:t>
            </a:r>
            <a:r>
              <a:rPr lang="en-US" altLang="zh-CN" sz="4000" dirty="0"/>
              <a:t>Study the possibility of  a common solution supporting the following use cases:[RAN2] </a:t>
            </a:r>
          </a:p>
          <a:p>
            <a:pPr marL="635000" lvl="1" indent="0">
              <a:buNone/>
            </a:pPr>
            <a:r>
              <a:rPr lang="en-US" altLang="zh-CN" sz="3200" dirty="0" err="1"/>
              <a:t>i</a:t>
            </a:r>
            <a:r>
              <a:rPr lang="en-US" altLang="zh-CN" sz="3200" dirty="0"/>
              <a:t>. UE to network relaying over </a:t>
            </a:r>
            <a:r>
              <a:rPr lang="en-US" altLang="zh-CN" sz="3200" i="1" dirty="0"/>
              <a:t>non-3GPP</a:t>
            </a:r>
            <a:r>
              <a:rPr lang="en-US" altLang="zh-CN" sz="3200" dirty="0"/>
              <a:t> access (Bluetooth / Wi-Fi). </a:t>
            </a:r>
          </a:p>
          <a:p>
            <a:pPr marL="635000" lvl="1" indent="0">
              <a:buNone/>
            </a:pPr>
            <a:r>
              <a:rPr lang="en-US" altLang="zh-CN" sz="3200" dirty="0"/>
              <a:t>ii. UE to network relaying over </a:t>
            </a:r>
            <a:r>
              <a:rPr lang="en-US" altLang="zh-CN" sz="3200" i="1" dirty="0"/>
              <a:t>LTE sidelink</a:t>
            </a:r>
            <a:r>
              <a:rPr lang="en-US" altLang="zh-CN" sz="3200" dirty="0"/>
              <a:t>. </a:t>
            </a:r>
          </a:p>
          <a:p>
            <a:pPr marL="635000" lvl="1" indent="0">
              <a:buNone/>
            </a:pPr>
            <a:r>
              <a:rPr lang="en-US" altLang="zh-CN" sz="3200" dirty="0"/>
              <a:t>iii. Unidirectional and bidirectional UE to network relay.</a:t>
            </a:r>
          </a:p>
          <a:p>
            <a:endParaRPr lang="zh-CN" altLang="en-US" sz="4000" dirty="0"/>
          </a:p>
        </p:txBody>
      </p:sp>
      <p:graphicFrame>
        <p:nvGraphicFramePr>
          <p:cNvPr id="6" name="对象 5">
            <a:extLst>
              <a:ext uri="{FF2B5EF4-FFF2-40B4-BE49-F238E27FC236}">
                <a16:creationId xmlns:a16="http://schemas.microsoft.com/office/drawing/2014/main" id="{BF953DB3-F928-45B9-8CB9-D3F020E2E3B0}"/>
              </a:ext>
            </a:extLst>
          </p:cNvPr>
          <p:cNvGraphicFramePr>
            <a:graphicFrameLocks noChangeAspect="1"/>
          </p:cNvGraphicFramePr>
          <p:nvPr>
            <p:extLst>
              <p:ext uri="{D42A27DB-BD31-4B8C-83A1-F6EECF244321}">
                <p14:modId xmlns:p14="http://schemas.microsoft.com/office/powerpoint/2010/main" val="2185279629"/>
              </p:ext>
            </p:extLst>
          </p:nvPr>
        </p:nvGraphicFramePr>
        <p:xfrm>
          <a:off x="12004467" y="8453505"/>
          <a:ext cx="10370042" cy="3067666"/>
        </p:xfrm>
        <a:graphic>
          <a:graphicData uri="http://schemas.openxmlformats.org/presentationml/2006/ole">
            <mc:AlternateContent xmlns:mc="http://schemas.openxmlformats.org/markup-compatibility/2006">
              <mc:Choice xmlns:v="urn:schemas-microsoft-com:vml" Requires="v">
                <p:oleObj name="Visio" r:id="rId2" imgW="4482046" imgH="1329480" progId="Visio.Drawing.11">
                  <p:embed/>
                </p:oleObj>
              </mc:Choice>
              <mc:Fallback>
                <p:oleObj name="Visio" r:id="rId2" imgW="4482046" imgH="1329480" progId="Visio.Drawing.11">
                  <p:embed/>
                  <p:pic>
                    <p:nvPicPr>
                      <p:cNvPr id="6" name="对象 5">
                        <a:extLst>
                          <a:ext uri="{FF2B5EF4-FFF2-40B4-BE49-F238E27FC236}">
                            <a16:creationId xmlns:a16="http://schemas.microsoft.com/office/drawing/2014/main" id="{BF953DB3-F928-45B9-8CB9-D3F020E2E3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04467" y="8453505"/>
                        <a:ext cx="10370042" cy="3067666"/>
                      </a:xfrm>
                      <a:prstGeom prst="rect">
                        <a:avLst/>
                      </a:prstGeom>
                      <a:noFill/>
                    </p:spPr>
                  </p:pic>
                </p:oleObj>
              </mc:Fallback>
            </mc:AlternateContent>
          </a:graphicData>
        </a:graphic>
      </p:graphicFrame>
      <p:sp>
        <p:nvSpPr>
          <p:cNvPr id="9" name="文本框 8">
            <a:extLst>
              <a:ext uri="{FF2B5EF4-FFF2-40B4-BE49-F238E27FC236}">
                <a16:creationId xmlns:a16="http://schemas.microsoft.com/office/drawing/2014/main" id="{5840E5BC-B512-4317-A4CB-45BEF7A47C76}"/>
              </a:ext>
            </a:extLst>
          </p:cNvPr>
          <p:cNvSpPr txBox="1"/>
          <p:nvPr/>
        </p:nvSpPr>
        <p:spPr>
          <a:xfrm>
            <a:off x="14795569" y="11647598"/>
            <a:ext cx="4594206"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altLang="zh-CN" sz="2800" i="1" dirty="0"/>
              <a:t>3GPP based UE-to-UE link</a:t>
            </a:r>
            <a:endParaRPr lang="zh-CN" altLang="en-US" sz="2800" i="1" dirty="0"/>
          </a:p>
        </p:txBody>
      </p:sp>
    </p:spTree>
    <p:extLst>
      <p:ext uri="{BB962C8B-B14F-4D97-AF65-F5344CB8AC3E}">
        <p14:creationId xmlns:p14="http://schemas.microsoft.com/office/powerpoint/2010/main" val="11279504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762B3D-6D26-417E-8366-8DFD3EA1AD88}"/>
              </a:ext>
            </a:extLst>
          </p:cNvPr>
          <p:cNvSpPr>
            <a:spLocks noGrp="1"/>
          </p:cNvSpPr>
          <p:nvPr>
            <p:ph type="title"/>
          </p:nvPr>
        </p:nvSpPr>
        <p:spPr/>
        <p:txBody>
          <a:bodyPr/>
          <a:lstStyle/>
          <a:p>
            <a:r>
              <a:rPr lang="en-US" altLang="zh-CN" dirty="0"/>
              <a:t>Background</a:t>
            </a:r>
            <a:endParaRPr lang="zh-CN" altLang="en-US" dirty="0"/>
          </a:p>
        </p:txBody>
      </p:sp>
      <p:sp>
        <p:nvSpPr>
          <p:cNvPr id="3" name="文本占位符 2">
            <a:extLst>
              <a:ext uri="{FF2B5EF4-FFF2-40B4-BE49-F238E27FC236}">
                <a16:creationId xmlns:a16="http://schemas.microsoft.com/office/drawing/2014/main" id="{852A0418-1C97-4660-816D-1A1586D57CE7}"/>
              </a:ext>
            </a:extLst>
          </p:cNvPr>
          <p:cNvSpPr>
            <a:spLocks noGrp="1"/>
          </p:cNvSpPr>
          <p:nvPr>
            <p:ph idx="1"/>
          </p:nvPr>
        </p:nvSpPr>
        <p:spPr/>
        <p:txBody>
          <a:bodyPr/>
          <a:lstStyle/>
          <a:p>
            <a:r>
              <a:rPr lang="en-US" altLang="zh-CN" dirty="0"/>
              <a:t>In LTE, although the UE-based relay has been specified (only in R13),</a:t>
            </a:r>
            <a:r>
              <a:rPr lang="zh-CN" altLang="en-US" dirty="0"/>
              <a:t> </a:t>
            </a:r>
            <a:r>
              <a:rPr lang="en-US" altLang="zh-CN" dirty="0"/>
              <a:t>it</a:t>
            </a:r>
            <a:r>
              <a:rPr lang="zh-CN" altLang="en-US" dirty="0"/>
              <a:t> </a:t>
            </a:r>
            <a:r>
              <a:rPr lang="en-US" altLang="zh-CN" dirty="0"/>
              <a:t>is</a:t>
            </a:r>
            <a:r>
              <a:rPr lang="zh-CN" altLang="en-US" dirty="0"/>
              <a:t> </a:t>
            </a:r>
            <a:r>
              <a:rPr lang="en-US" altLang="zh-CN" dirty="0"/>
              <a:t>quite limited</a:t>
            </a:r>
            <a:r>
              <a:rPr lang="zh-CN" altLang="en-US" dirty="0"/>
              <a:t> </a:t>
            </a:r>
            <a:r>
              <a:rPr lang="en-US" altLang="zh-CN" dirty="0"/>
              <a:t>in the sense that</a:t>
            </a:r>
          </a:p>
          <a:p>
            <a:pPr lvl="1"/>
            <a:r>
              <a:rPr lang="en-US" altLang="zh-CN" sz="4000" dirty="0"/>
              <a:t>Single UE-to-UE protocol (i.e., LTE sidelink)</a:t>
            </a:r>
          </a:p>
          <a:p>
            <a:pPr lvl="1"/>
            <a:r>
              <a:rPr lang="en-US" altLang="zh-CN" sz="4000" dirty="0"/>
              <a:t>Without scalability (single hop, single path)</a:t>
            </a:r>
          </a:p>
          <a:p>
            <a:pPr lvl="1"/>
            <a:r>
              <a:rPr lang="en-US" altLang="zh-CN" sz="4000" dirty="0"/>
              <a:t>Supporting limited type of traffic (Public Safety oriented)</a:t>
            </a:r>
          </a:p>
          <a:p>
            <a:endParaRPr lang="en-US" altLang="zh-CN" dirty="0"/>
          </a:p>
          <a:p>
            <a:pPr marL="685800" indent="-685800">
              <a:buFontTx/>
              <a:buChar char="-"/>
            </a:pPr>
            <a:endParaRPr lang="en-US" altLang="zh-CN" dirty="0"/>
          </a:p>
          <a:p>
            <a:pPr marL="685800" indent="-685800">
              <a:buFontTx/>
              <a:buChar char="-"/>
            </a:pPr>
            <a:endParaRPr lang="en-US" altLang="zh-CN" dirty="0"/>
          </a:p>
        </p:txBody>
      </p:sp>
    </p:spTree>
    <p:extLst>
      <p:ext uri="{BB962C8B-B14F-4D97-AF65-F5344CB8AC3E}">
        <p14:creationId xmlns:p14="http://schemas.microsoft.com/office/powerpoint/2010/main" val="4093820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F196E7B-F009-421C-90BA-D3073DB941AE}"/>
              </a:ext>
            </a:extLst>
          </p:cNvPr>
          <p:cNvSpPr>
            <a:spLocks noGrp="1"/>
          </p:cNvSpPr>
          <p:nvPr>
            <p:ph type="title"/>
          </p:nvPr>
        </p:nvSpPr>
        <p:spPr/>
        <p:txBody>
          <a:bodyPr/>
          <a:lstStyle/>
          <a:p>
            <a:r>
              <a:rPr lang="en-US" altLang="zh-CN" dirty="0"/>
              <a:t>Part-1: General SL Enhancement</a:t>
            </a:r>
            <a:endParaRPr lang="zh-CN" altLang="en-US" dirty="0"/>
          </a:p>
        </p:txBody>
      </p:sp>
    </p:spTree>
    <p:extLst>
      <p:ext uri="{BB962C8B-B14F-4D97-AF65-F5344CB8AC3E}">
        <p14:creationId xmlns:p14="http://schemas.microsoft.com/office/powerpoint/2010/main" val="9205470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A98F024D-AB1E-4DF2-8B52-18A712088EC3}"/>
              </a:ext>
            </a:extLst>
          </p:cNvPr>
          <p:cNvSpPr>
            <a:spLocks noGrp="1"/>
          </p:cNvSpPr>
          <p:nvPr>
            <p:ph type="title"/>
          </p:nvPr>
        </p:nvSpPr>
        <p:spPr/>
        <p:txBody>
          <a:bodyPr/>
          <a:lstStyle/>
          <a:p>
            <a:r>
              <a:rPr lang="en-US" altLang="zh-CN" dirty="0"/>
              <a:t>R17 SL-Relay: </a:t>
            </a:r>
            <a:r>
              <a:rPr lang="en-US" altLang="zh-CN" i="1" dirty="0"/>
              <a:t>L2/L3 Relay</a:t>
            </a:r>
            <a:endParaRPr lang="zh-CN" altLang="en-US" dirty="0"/>
          </a:p>
        </p:txBody>
      </p:sp>
      <p:sp>
        <p:nvSpPr>
          <p:cNvPr id="5" name="文本占位符 4">
            <a:extLst>
              <a:ext uri="{FF2B5EF4-FFF2-40B4-BE49-F238E27FC236}">
                <a16:creationId xmlns:a16="http://schemas.microsoft.com/office/drawing/2014/main" id="{9D31D3AD-9E7E-4115-B577-50E6109AC3C8}"/>
              </a:ext>
            </a:extLst>
          </p:cNvPr>
          <p:cNvSpPr>
            <a:spLocks noGrp="1"/>
          </p:cNvSpPr>
          <p:nvPr>
            <p:ph idx="1"/>
          </p:nvPr>
        </p:nvSpPr>
        <p:spPr/>
        <p:txBody>
          <a:bodyPr>
            <a:normAutofit/>
          </a:bodyPr>
          <a:lstStyle/>
          <a:p>
            <a:pPr marL="571500" indent="-571500">
              <a:buFont typeface="Arial" panose="020B0604020202020204" pitchFamily="34" charset="0"/>
              <a:buChar char="•"/>
            </a:pPr>
            <a:r>
              <a:rPr lang="en-GB" altLang="zh-CN" sz="3600" dirty="0"/>
              <a:t>WID : SP-190303 (SA1), SP-210272 (SA2), </a:t>
            </a:r>
            <a:r>
              <a:rPr lang="en-GB" altLang="zh-CN" sz="3600" i="1" dirty="0"/>
              <a:t>RP-210904</a:t>
            </a:r>
            <a:r>
              <a:rPr lang="en-GB" altLang="zh-CN" sz="3600" dirty="0"/>
              <a:t> (RAN)</a:t>
            </a:r>
            <a:endParaRPr lang="en-GB" altLang="zh-CN" sz="3600" b="1" dirty="0">
              <a:solidFill>
                <a:srgbClr val="FF0000"/>
              </a:solidFill>
            </a:endParaRPr>
          </a:p>
          <a:p>
            <a:pPr marL="571500" indent="-571500">
              <a:buFont typeface="Arial" panose="020B0604020202020204" pitchFamily="34" charset="0"/>
              <a:buChar char="•"/>
            </a:pPr>
            <a:r>
              <a:rPr lang="en-GB" altLang="zh-CN" sz="3600" dirty="0"/>
              <a:t>Time: 2019~2021 (SI converted to WI @ RP#91-e)</a:t>
            </a:r>
          </a:p>
          <a:p>
            <a:pPr marL="571500" indent="-571500">
              <a:buFont typeface="Arial" panose="020B0604020202020204" pitchFamily="34" charset="0"/>
              <a:buChar char="•"/>
            </a:pPr>
            <a:r>
              <a:rPr lang="en-GB" altLang="zh-CN" sz="3600" dirty="0"/>
              <a:t>Objective: </a:t>
            </a:r>
            <a:r>
              <a:rPr lang="en-US" altLang="zh-CN" sz="3600" dirty="0"/>
              <a:t>The objective of this work item is to specify solutions to enable </a:t>
            </a:r>
            <a:r>
              <a:rPr lang="en-US" altLang="zh-CN" sz="3600" i="1" dirty="0"/>
              <a:t>single-hop</a:t>
            </a:r>
            <a:r>
              <a:rPr lang="en-US" altLang="zh-CN" sz="3600" dirty="0"/>
              <a:t>, </a:t>
            </a:r>
            <a:r>
              <a:rPr lang="en-US" altLang="zh-CN" sz="3600" i="1" dirty="0" err="1"/>
              <a:t>sidelink</a:t>
            </a:r>
            <a:r>
              <a:rPr lang="en-US" altLang="zh-CN" sz="3600" i="1" dirty="0"/>
              <a:t>-based</a:t>
            </a:r>
            <a:r>
              <a:rPr lang="en-US" altLang="zh-CN" sz="3600" dirty="0"/>
              <a:t>, </a:t>
            </a:r>
            <a:r>
              <a:rPr lang="en-US" altLang="zh-CN" sz="3600" i="1" dirty="0"/>
              <a:t>L2 and L3 based UE-to-Network (U2N) relaying. </a:t>
            </a:r>
            <a:endParaRPr lang="zh-CN" altLang="en-US" sz="3600" i="1" dirty="0"/>
          </a:p>
          <a:p>
            <a:endParaRPr lang="zh-CN" altLang="en-US" sz="3600" dirty="0"/>
          </a:p>
        </p:txBody>
      </p:sp>
      <p:graphicFrame>
        <p:nvGraphicFramePr>
          <p:cNvPr id="8" name="对象 7">
            <a:extLst>
              <a:ext uri="{FF2B5EF4-FFF2-40B4-BE49-F238E27FC236}">
                <a16:creationId xmlns:a16="http://schemas.microsoft.com/office/drawing/2014/main" id="{3644CFF3-291C-44BD-9E01-AF206C5BB9FC}"/>
              </a:ext>
            </a:extLst>
          </p:cNvPr>
          <p:cNvGraphicFramePr>
            <a:graphicFrameLocks noChangeAspect="1"/>
          </p:cNvGraphicFramePr>
          <p:nvPr/>
        </p:nvGraphicFramePr>
        <p:xfrm>
          <a:off x="1828800" y="8063467"/>
          <a:ext cx="8510440" cy="3499270"/>
        </p:xfrm>
        <a:graphic>
          <a:graphicData uri="http://schemas.openxmlformats.org/presentationml/2006/ole">
            <mc:AlternateContent xmlns:mc="http://schemas.openxmlformats.org/markup-compatibility/2006">
              <mc:Choice xmlns:v="urn:schemas-microsoft-com:vml" Requires="v">
                <p:oleObj name="Visio" r:id="rId2" imgW="9467863" imgH="4562283" progId="Visio.Drawing.15">
                  <p:embed/>
                </p:oleObj>
              </mc:Choice>
              <mc:Fallback>
                <p:oleObj name="Visio" r:id="rId2" imgW="9467863" imgH="4562283" progId="Visio.Drawing.15">
                  <p:embed/>
                  <p:pic>
                    <p:nvPicPr>
                      <p:cNvPr id="8" name="对象 7">
                        <a:extLst>
                          <a:ext uri="{FF2B5EF4-FFF2-40B4-BE49-F238E27FC236}">
                            <a16:creationId xmlns:a16="http://schemas.microsoft.com/office/drawing/2014/main" id="{3644CFF3-291C-44BD-9E01-AF206C5BB9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8063467"/>
                        <a:ext cx="8510440" cy="3499270"/>
                      </a:xfrm>
                      <a:prstGeom prst="rect">
                        <a:avLst/>
                      </a:prstGeom>
                      <a:noFill/>
                    </p:spPr>
                  </p:pic>
                </p:oleObj>
              </mc:Fallback>
            </mc:AlternateContent>
          </a:graphicData>
        </a:graphic>
      </p:graphicFrame>
      <p:graphicFrame>
        <p:nvGraphicFramePr>
          <p:cNvPr id="10" name="对象 9">
            <a:extLst>
              <a:ext uri="{FF2B5EF4-FFF2-40B4-BE49-F238E27FC236}">
                <a16:creationId xmlns:a16="http://schemas.microsoft.com/office/drawing/2014/main" id="{333949DA-7447-4770-BDCD-A79CC2856899}"/>
              </a:ext>
            </a:extLst>
          </p:cNvPr>
          <p:cNvGraphicFramePr>
            <a:graphicFrameLocks noChangeAspect="1"/>
          </p:cNvGraphicFramePr>
          <p:nvPr/>
        </p:nvGraphicFramePr>
        <p:xfrm>
          <a:off x="11391535" y="8024033"/>
          <a:ext cx="11851926" cy="3499270"/>
        </p:xfrm>
        <a:graphic>
          <a:graphicData uri="http://schemas.openxmlformats.org/presentationml/2006/ole">
            <mc:AlternateContent xmlns:mc="http://schemas.openxmlformats.org/markup-compatibility/2006">
              <mc:Choice xmlns:v="urn:schemas-microsoft-com:vml" Requires="v">
                <p:oleObj name="Picture" r:id="rId4" imgW="6123517" imgH="1332285" progId="Word.Picture.8">
                  <p:embed/>
                </p:oleObj>
              </mc:Choice>
              <mc:Fallback>
                <p:oleObj name="Picture" r:id="rId4" imgW="6123517" imgH="1332285" progId="Word.Picture.8">
                  <p:embed/>
                  <p:pic>
                    <p:nvPicPr>
                      <p:cNvPr id="10" name="对象 9">
                        <a:extLst>
                          <a:ext uri="{FF2B5EF4-FFF2-40B4-BE49-F238E27FC236}">
                            <a16:creationId xmlns:a16="http://schemas.microsoft.com/office/drawing/2014/main" id="{333949DA-7447-4770-BDCD-A79CC28568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91535" y="8024033"/>
                        <a:ext cx="11851926" cy="3499270"/>
                      </a:xfrm>
                      <a:prstGeom prst="rect">
                        <a:avLst/>
                      </a:prstGeom>
                      <a:noFill/>
                    </p:spPr>
                  </p:pic>
                </p:oleObj>
              </mc:Fallback>
            </mc:AlternateContent>
          </a:graphicData>
        </a:graphic>
      </p:graphicFrame>
      <p:sp>
        <p:nvSpPr>
          <p:cNvPr id="11" name="文本框 10">
            <a:extLst>
              <a:ext uri="{FF2B5EF4-FFF2-40B4-BE49-F238E27FC236}">
                <a16:creationId xmlns:a16="http://schemas.microsoft.com/office/drawing/2014/main" id="{30DE297E-CAFF-457B-A692-AD8931D4F607}"/>
              </a:ext>
            </a:extLst>
          </p:cNvPr>
          <p:cNvSpPr txBox="1"/>
          <p:nvPr/>
        </p:nvSpPr>
        <p:spPr>
          <a:xfrm>
            <a:off x="4529934" y="11713076"/>
            <a:ext cx="3358291"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altLang="zh-CN" sz="2800" b="0" i="1" dirty="0">
                <a:latin typeface="Arial" panose="020B0604020202020204" pitchFamily="34" charset="0"/>
                <a:cs typeface="Arial" panose="020B0604020202020204" pitchFamily="34" charset="0"/>
              </a:rPr>
              <a:t>L2 UE-to-NW Relay</a:t>
            </a:r>
            <a:endParaRPr lang="zh-CN" altLang="en-US" sz="2800" b="0" i="1" dirty="0">
              <a:latin typeface="Arial" panose="020B0604020202020204" pitchFamily="34" charset="0"/>
              <a:cs typeface="Arial" panose="020B0604020202020204" pitchFamily="34" charset="0"/>
            </a:endParaRPr>
          </a:p>
        </p:txBody>
      </p:sp>
      <p:sp>
        <p:nvSpPr>
          <p:cNvPr id="12" name="文本框 11">
            <a:extLst>
              <a:ext uri="{FF2B5EF4-FFF2-40B4-BE49-F238E27FC236}">
                <a16:creationId xmlns:a16="http://schemas.microsoft.com/office/drawing/2014/main" id="{363FA009-0D95-46B1-9570-C4786234DB82}"/>
              </a:ext>
            </a:extLst>
          </p:cNvPr>
          <p:cNvSpPr txBox="1"/>
          <p:nvPr/>
        </p:nvSpPr>
        <p:spPr>
          <a:xfrm>
            <a:off x="14246495" y="11713076"/>
            <a:ext cx="703397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altLang="zh-CN" sz="2800" b="0" i="1" dirty="0">
                <a:latin typeface="Arial" panose="020B0604020202020204" pitchFamily="34" charset="0"/>
                <a:cs typeface="Arial" panose="020B0604020202020204" pitchFamily="34" charset="0"/>
              </a:rPr>
              <a:t>L3 UE-to-NW Relay (non-N3IWF scheme)</a:t>
            </a:r>
            <a:endParaRPr lang="zh-CN" altLang="en-US" sz="2800" b="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068226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A48007-8736-4993-8B8F-F66BE7C75F3E}"/>
              </a:ext>
            </a:extLst>
          </p:cNvPr>
          <p:cNvSpPr>
            <a:spLocks noGrp="1"/>
          </p:cNvSpPr>
          <p:nvPr>
            <p:ph type="title"/>
          </p:nvPr>
        </p:nvSpPr>
        <p:spPr/>
        <p:txBody>
          <a:bodyPr/>
          <a:lstStyle/>
          <a:p>
            <a:r>
              <a:rPr lang="en-US" altLang="zh-CN" dirty="0"/>
              <a:t>R17 SL-Relay: </a:t>
            </a:r>
            <a:r>
              <a:rPr lang="en-US" altLang="zh-CN" i="1" dirty="0"/>
              <a:t>L2/L3 Relay</a:t>
            </a:r>
            <a:endParaRPr lang="zh-CN" altLang="en-US" dirty="0"/>
          </a:p>
        </p:txBody>
      </p:sp>
      <p:sp>
        <p:nvSpPr>
          <p:cNvPr id="3" name="文本占位符 2">
            <a:extLst>
              <a:ext uri="{FF2B5EF4-FFF2-40B4-BE49-F238E27FC236}">
                <a16:creationId xmlns:a16="http://schemas.microsoft.com/office/drawing/2014/main" id="{CB3A04A1-905D-4A48-9D7C-D54F6F701F2F}"/>
              </a:ext>
            </a:extLst>
          </p:cNvPr>
          <p:cNvSpPr>
            <a:spLocks noGrp="1"/>
          </p:cNvSpPr>
          <p:nvPr>
            <p:ph idx="1"/>
          </p:nvPr>
        </p:nvSpPr>
        <p:spPr/>
        <p:txBody>
          <a:bodyPr/>
          <a:lstStyle/>
          <a:p>
            <a:r>
              <a:rPr lang="en-US" altLang="zh-CN" dirty="0"/>
              <a:t>State of the Art</a:t>
            </a:r>
          </a:p>
          <a:p>
            <a:pPr lvl="1"/>
            <a:r>
              <a:rPr lang="en-US" altLang="zh-CN" dirty="0"/>
              <a:t>SI of RAN2/SA2 has been finished</a:t>
            </a:r>
          </a:p>
          <a:p>
            <a:pPr lvl="1"/>
            <a:r>
              <a:rPr lang="en-US" altLang="zh-CN" dirty="0"/>
              <a:t>SI-to-WI conversion done @ RAN#91-e</a:t>
            </a:r>
          </a:p>
          <a:p>
            <a:pPr lvl="1"/>
            <a:r>
              <a:rPr lang="en-US" altLang="zh-CN" dirty="0"/>
              <a:t>R17 Limited to single-hop, single-path, 3GPP UE-to-UE interface, unicast in R17, UE-to-Network Relay</a:t>
            </a:r>
          </a:p>
          <a:p>
            <a:endParaRPr lang="en-US" altLang="zh-CN" dirty="0"/>
          </a:p>
        </p:txBody>
      </p:sp>
    </p:spTree>
    <p:extLst>
      <p:ext uri="{BB962C8B-B14F-4D97-AF65-F5344CB8AC3E}">
        <p14:creationId xmlns:p14="http://schemas.microsoft.com/office/powerpoint/2010/main" val="27560666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4A95A9-118D-48A8-90F8-0A8C190355FA}"/>
              </a:ext>
            </a:extLst>
          </p:cNvPr>
          <p:cNvSpPr>
            <a:spLocks noGrp="1"/>
          </p:cNvSpPr>
          <p:nvPr>
            <p:ph type="title"/>
          </p:nvPr>
        </p:nvSpPr>
        <p:spPr/>
        <p:txBody>
          <a:bodyPr/>
          <a:lstStyle/>
          <a:p>
            <a:r>
              <a:rPr lang="en-US" altLang="zh-CN" dirty="0"/>
              <a:t>R18 SL-Relay</a:t>
            </a:r>
            <a:endParaRPr lang="zh-CN" altLang="en-US" dirty="0"/>
          </a:p>
        </p:txBody>
      </p:sp>
      <p:sp>
        <p:nvSpPr>
          <p:cNvPr id="3" name="文本占位符 2">
            <a:extLst>
              <a:ext uri="{FF2B5EF4-FFF2-40B4-BE49-F238E27FC236}">
                <a16:creationId xmlns:a16="http://schemas.microsoft.com/office/drawing/2014/main" id="{FBAFE37D-419B-46A1-B789-26B1C6F6AC02}"/>
              </a:ext>
            </a:extLst>
          </p:cNvPr>
          <p:cNvSpPr>
            <a:spLocks noGrp="1"/>
          </p:cNvSpPr>
          <p:nvPr>
            <p:ph idx="1"/>
          </p:nvPr>
        </p:nvSpPr>
        <p:spPr/>
        <p:txBody>
          <a:bodyPr/>
          <a:lstStyle/>
          <a:p>
            <a:pPr marL="685800" indent="-685800">
              <a:buFont typeface="Arial" panose="020B0604020202020204" pitchFamily="34" charset="0"/>
              <a:buChar char="•"/>
            </a:pPr>
            <a:r>
              <a:rPr lang="en-US" altLang="zh-CN" i="1" dirty="0">
                <a:solidFill>
                  <a:srgbClr val="00B0F0"/>
                </a:solidFill>
              </a:rPr>
              <a:t>UE-to-Network </a:t>
            </a:r>
            <a:r>
              <a:rPr lang="en-US" altLang="zh-CN" dirty="0"/>
              <a:t>Relay</a:t>
            </a:r>
            <a:r>
              <a:rPr lang="en-US" altLang="zh-CN" i="1" dirty="0">
                <a:solidFill>
                  <a:srgbClr val="00B0F0"/>
                </a:solidFill>
              </a:rPr>
              <a:t>					</a:t>
            </a:r>
            <a:r>
              <a:rPr lang="en-US" altLang="zh-CN" dirty="0"/>
              <a:t>=&gt;</a:t>
            </a:r>
            <a:r>
              <a:rPr lang="en-US" altLang="zh-CN" i="1" dirty="0">
                <a:solidFill>
                  <a:srgbClr val="00B0F0"/>
                </a:solidFill>
              </a:rPr>
              <a:t> 		</a:t>
            </a:r>
            <a:r>
              <a:rPr lang="en-US" altLang="zh-CN" i="1" dirty="0">
                <a:solidFill>
                  <a:srgbClr val="FF0000"/>
                </a:solidFill>
              </a:rPr>
              <a:t>UE-to-UE</a:t>
            </a:r>
            <a:r>
              <a:rPr lang="en-US" altLang="zh-CN" i="1" dirty="0">
                <a:solidFill>
                  <a:srgbClr val="00B0F0"/>
                </a:solidFill>
              </a:rPr>
              <a:t> </a:t>
            </a:r>
            <a:r>
              <a:rPr lang="en-US" altLang="zh-CN" dirty="0"/>
              <a:t>Relay</a:t>
            </a:r>
          </a:p>
          <a:p>
            <a:pPr marL="685800" indent="-685800">
              <a:buFont typeface="Arial" panose="020B0604020202020204" pitchFamily="34" charset="0"/>
              <a:buChar char="•"/>
            </a:pPr>
            <a:r>
              <a:rPr lang="en-US" altLang="zh-CN" i="1" dirty="0">
                <a:solidFill>
                  <a:srgbClr val="00B0F0"/>
                </a:solidFill>
              </a:rPr>
              <a:t>Single-hop</a:t>
            </a:r>
            <a:r>
              <a:rPr lang="en-US" altLang="zh-CN" dirty="0"/>
              <a:t> Relay						=&gt; 		</a:t>
            </a:r>
            <a:r>
              <a:rPr lang="en-US" altLang="zh-CN" i="1" dirty="0">
                <a:solidFill>
                  <a:srgbClr val="FF0000"/>
                </a:solidFill>
              </a:rPr>
              <a:t>Multi-hop</a:t>
            </a:r>
            <a:r>
              <a:rPr lang="en-US" altLang="zh-CN" dirty="0"/>
              <a:t> Relay </a:t>
            </a:r>
          </a:p>
          <a:p>
            <a:pPr marL="685800" indent="-685800">
              <a:buFont typeface="Arial" panose="020B0604020202020204" pitchFamily="34" charset="0"/>
              <a:buChar char="•"/>
            </a:pPr>
            <a:r>
              <a:rPr lang="en-US" altLang="zh-CN" i="1" dirty="0">
                <a:solidFill>
                  <a:srgbClr val="00B0F0"/>
                </a:solidFill>
              </a:rPr>
              <a:t>Single-path</a:t>
            </a:r>
            <a:r>
              <a:rPr lang="en-US" altLang="zh-CN" dirty="0"/>
              <a:t> (for relay/remote)		=&gt;			</a:t>
            </a:r>
            <a:r>
              <a:rPr lang="en-US" altLang="zh-CN" i="1" dirty="0">
                <a:solidFill>
                  <a:srgbClr val="FF0000"/>
                </a:solidFill>
              </a:rPr>
              <a:t>Multi-path</a:t>
            </a:r>
            <a:r>
              <a:rPr lang="en-US" altLang="zh-CN" dirty="0"/>
              <a:t> (for relay/remote)</a:t>
            </a:r>
          </a:p>
          <a:p>
            <a:pPr marL="685800" indent="-685800">
              <a:buFont typeface="Arial" panose="020B0604020202020204" pitchFamily="34" charset="0"/>
              <a:buChar char="•"/>
            </a:pPr>
            <a:r>
              <a:rPr lang="en-US" altLang="zh-CN" i="1" dirty="0">
                <a:solidFill>
                  <a:srgbClr val="00B0F0"/>
                </a:solidFill>
              </a:rPr>
              <a:t>Unicast-only</a:t>
            </a:r>
            <a:r>
              <a:rPr lang="en-US" altLang="zh-CN" dirty="0"/>
              <a:t> relaying					=&gt; 		</a:t>
            </a:r>
            <a:r>
              <a:rPr lang="en-US" altLang="zh-CN" i="1" dirty="0">
                <a:solidFill>
                  <a:srgbClr val="FF0000"/>
                </a:solidFill>
              </a:rPr>
              <a:t>MBS-capable</a:t>
            </a:r>
            <a:r>
              <a:rPr lang="en-US" altLang="zh-CN" dirty="0"/>
              <a:t> relaying</a:t>
            </a:r>
          </a:p>
          <a:p>
            <a:pPr marL="685800" indent="-685800">
              <a:buFont typeface="Arial" panose="020B0604020202020204" pitchFamily="34" charset="0"/>
              <a:buChar char="•"/>
            </a:pPr>
            <a:r>
              <a:rPr lang="en-US" altLang="zh-CN" dirty="0"/>
              <a:t>+ Other R17 left-overs</a:t>
            </a:r>
          </a:p>
          <a:p>
            <a:endParaRPr lang="zh-CN" altLang="en-US" dirty="0"/>
          </a:p>
        </p:txBody>
      </p:sp>
    </p:spTree>
    <p:extLst>
      <p:ext uri="{BB962C8B-B14F-4D97-AF65-F5344CB8AC3E}">
        <p14:creationId xmlns:p14="http://schemas.microsoft.com/office/powerpoint/2010/main" val="12935423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9C67E9-E785-4E26-8681-E1166125537E}"/>
              </a:ext>
            </a:extLst>
          </p:cNvPr>
          <p:cNvSpPr>
            <a:spLocks noGrp="1"/>
          </p:cNvSpPr>
          <p:nvPr>
            <p:ph type="title"/>
          </p:nvPr>
        </p:nvSpPr>
        <p:spPr/>
        <p:txBody>
          <a:bodyPr/>
          <a:lstStyle/>
          <a:p>
            <a:r>
              <a:rPr lang="en-US" altLang="zh-CN" dirty="0"/>
              <a:t>R18</a:t>
            </a:r>
            <a:r>
              <a:rPr lang="zh-CN" altLang="en-US" dirty="0"/>
              <a:t> </a:t>
            </a:r>
            <a:r>
              <a:rPr lang="en-US" altLang="zh-CN" dirty="0"/>
              <a:t>SL Relay: UE-to-UE relay</a:t>
            </a:r>
            <a:endParaRPr lang="zh-CN" altLang="en-US" dirty="0"/>
          </a:p>
        </p:txBody>
      </p:sp>
      <p:sp>
        <p:nvSpPr>
          <p:cNvPr id="3" name="内容占位符 2">
            <a:extLst>
              <a:ext uri="{FF2B5EF4-FFF2-40B4-BE49-F238E27FC236}">
                <a16:creationId xmlns:a16="http://schemas.microsoft.com/office/drawing/2014/main" id="{0255C991-09A6-4A67-AEBA-D86F28407171}"/>
              </a:ext>
            </a:extLst>
          </p:cNvPr>
          <p:cNvSpPr>
            <a:spLocks noGrp="1"/>
          </p:cNvSpPr>
          <p:nvPr>
            <p:ph idx="1"/>
          </p:nvPr>
        </p:nvSpPr>
        <p:spPr/>
        <p:txBody>
          <a:bodyPr>
            <a:normAutofit/>
          </a:bodyPr>
          <a:lstStyle/>
          <a:p>
            <a:r>
              <a:rPr lang="en-US" altLang="zh-CN" sz="4400" dirty="0"/>
              <a:t>UE-to-UE relay are studied in both RAN2 and SA2 TR, and are captured as feasible.</a:t>
            </a:r>
          </a:p>
          <a:p>
            <a:pPr lvl="1"/>
            <a:r>
              <a:rPr lang="en-US" altLang="zh-CN" sz="3600" dirty="0"/>
              <a:t>All UEs (Source UE, Relay UE, Destination UE) are in coverage.</a:t>
            </a:r>
            <a:endParaRPr lang="zh-CN" altLang="zh-CN" sz="3600" dirty="0"/>
          </a:p>
          <a:p>
            <a:pPr lvl="1"/>
            <a:r>
              <a:rPr lang="en-US" altLang="zh-CN" sz="3600" dirty="0"/>
              <a:t>All UEs (Source UE, Relay UE, Destination UE) are out-of-coverage.</a:t>
            </a:r>
            <a:endParaRPr lang="zh-CN" altLang="zh-CN" sz="3600" dirty="0"/>
          </a:p>
          <a:p>
            <a:pPr lvl="1"/>
            <a:r>
              <a:rPr lang="en-US" altLang="zh-CN" sz="3600" dirty="0"/>
              <a:t>Partial coverage where at least one UE is in-coverage, and at least one UE is out-of-coverage. </a:t>
            </a:r>
            <a:endParaRPr lang="zh-CN" altLang="zh-CN" sz="3600" dirty="0"/>
          </a:p>
          <a:p>
            <a:r>
              <a:rPr lang="en-US" altLang="zh-CN" sz="4400" dirty="0"/>
              <a:t>UE-to-UE relay is of high interest from public-safety perspective.</a:t>
            </a:r>
            <a:endParaRPr lang="zh-CN" altLang="en-US" sz="4400" dirty="0"/>
          </a:p>
        </p:txBody>
      </p:sp>
      <p:sp>
        <p:nvSpPr>
          <p:cNvPr id="4" name="日期占位符 3">
            <a:extLst>
              <a:ext uri="{FF2B5EF4-FFF2-40B4-BE49-F238E27FC236}">
                <a16:creationId xmlns:a16="http://schemas.microsoft.com/office/drawing/2014/main" id="{2AC3731E-419B-4A3D-AD11-F8700306A3F8}"/>
              </a:ext>
            </a:extLst>
          </p:cNvPr>
          <p:cNvSpPr>
            <a:spLocks noGrp="1"/>
          </p:cNvSpPr>
          <p:nvPr>
            <p:ph type="dt" sz="half" idx="4294967295"/>
          </p:nvPr>
        </p:nvSpPr>
        <p:spPr/>
        <p:txBody>
          <a:bodyPr/>
          <a:lstStyle/>
          <a:p>
            <a:r>
              <a:rPr lang="en-AU" altLang="zh-CN" dirty="0"/>
              <a:t> </a:t>
            </a:r>
            <a:endParaRPr lang="zh-CN" altLang="en-US" dirty="0"/>
          </a:p>
        </p:txBody>
      </p:sp>
      <p:sp>
        <p:nvSpPr>
          <p:cNvPr id="5" name="矩形 4">
            <a:extLst>
              <a:ext uri="{FF2B5EF4-FFF2-40B4-BE49-F238E27FC236}">
                <a16:creationId xmlns:a16="http://schemas.microsoft.com/office/drawing/2014/main" id="{C3BD560D-3256-4908-8420-58CE0A3C0075}"/>
              </a:ext>
            </a:extLst>
          </p:cNvPr>
          <p:cNvSpPr/>
          <p:nvPr/>
        </p:nvSpPr>
        <p:spPr>
          <a:xfrm>
            <a:off x="6842234" y="10169668"/>
            <a:ext cx="15865366" cy="1938992"/>
          </a:xfrm>
          <a:prstGeom prst="rect">
            <a:avLst/>
          </a:prstGeom>
          <a:ln>
            <a:solidFill>
              <a:srgbClr val="FF0000"/>
            </a:solidFill>
          </a:ln>
        </p:spPr>
        <p:txBody>
          <a:bodyPr wrap="square">
            <a:spAutoFit/>
          </a:bodyPr>
          <a:lstStyle/>
          <a:p>
            <a:pPr marL="1441450" indent="-1080770" algn="l">
              <a:spcAft>
                <a:spcPts val="1800"/>
              </a:spcAft>
            </a:pPr>
            <a:r>
              <a:rPr lang="en-GB" altLang="zh-CN" sz="4000" b="0" dirty="0">
                <a:latin typeface="Arial" panose="020B0604020202020204" pitchFamily="34" charset="0"/>
                <a:cs typeface="Arial" panose="020B0604020202020204" pitchFamily="34" charset="0"/>
              </a:rPr>
              <a:t>RAN2 recommends both L2 and L3 UE-to-Network and UE-to-UE Relay can proceed to normative work (The final decision depends on both SA and RAN TSGs#91e outcome).</a:t>
            </a:r>
            <a:endParaRPr lang="zh-CN" altLang="zh-CN" sz="4000" b="0" dirty="0">
              <a:latin typeface="Arial" panose="020B0604020202020204" pitchFamily="34" charset="0"/>
              <a:cs typeface="Arial" panose="020B0604020202020204" pitchFamily="34" charset="0"/>
            </a:endParaRPr>
          </a:p>
        </p:txBody>
      </p:sp>
      <p:graphicFrame>
        <p:nvGraphicFramePr>
          <p:cNvPr id="9" name="对象 8">
            <a:extLst>
              <a:ext uri="{FF2B5EF4-FFF2-40B4-BE49-F238E27FC236}">
                <a16:creationId xmlns:a16="http://schemas.microsoft.com/office/drawing/2014/main" id="{2439B906-7732-46D3-ACAC-19A9334D2776}"/>
              </a:ext>
            </a:extLst>
          </p:cNvPr>
          <p:cNvGraphicFramePr>
            <a:graphicFrameLocks noChangeAspect="1"/>
          </p:cNvGraphicFramePr>
          <p:nvPr/>
        </p:nvGraphicFramePr>
        <p:xfrm>
          <a:off x="12192000" y="7605214"/>
          <a:ext cx="10266672" cy="2226856"/>
        </p:xfrm>
        <a:graphic>
          <a:graphicData uri="http://schemas.openxmlformats.org/presentationml/2006/ole">
            <mc:AlternateContent xmlns:mc="http://schemas.openxmlformats.org/markup-compatibility/2006">
              <mc:Choice xmlns:v="urn:schemas-microsoft-com:vml" Requires="v">
                <p:oleObj name="Visio" r:id="rId2" imgW="1990947" imgH="437993" progId="Visio.Drawing.15">
                  <p:embed/>
                </p:oleObj>
              </mc:Choice>
              <mc:Fallback>
                <p:oleObj name="Visio" r:id="rId2" imgW="1990947" imgH="437993" progId="Visio.Drawing.15">
                  <p:embed/>
                  <p:pic>
                    <p:nvPicPr>
                      <p:cNvPr id="9" name="对象 8">
                        <a:extLst>
                          <a:ext uri="{FF2B5EF4-FFF2-40B4-BE49-F238E27FC236}">
                            <a16:creationId xmlns:a16="http://schemas.microsoft.com/office/drawing/2014/main" id="{2439B906-7732-46D3-ACAC-19A9334D27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0" y="7605214"/>
                        <a:ext cx="10266672" cy="2226856"/>
                      </a:xfrm>
                      <a:prstGeom prst="rect">
                        <a:avLst/>
                      </a:prstGeom>
                      <a:noFill/>
                    </p:spPr>
                  </p:pic>
                </p:oleObj>
              </mc:Fallback>
            </mc:AlternateContent>
          </a:graphicData>
        </a:graphic>
      </p:graphicFrame>
    </p:spTree>
    <p:extLst>
      <p:ext uri="{BB962C8B-B14F-4D97-AF65-F5344CB8AC3E}">
        <p14:creationId xmlns:p14="http://schemas.microsoft.com/office/powerpoint/2010/main" val="3114720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8EE865-F412-42F1-B2E1-3865AE614565}"/>
              </a:ext>
            </a:extLst>
          </p:cNvPr>
          <p:cNvSpPr>
            <a:spLocks noGrp="1"/>
          </p:cNvSpPr>
          <p:nvPr>
            <p:ph type="title"/>
          </p:nvPr>
        </p:nvSpPr>
        <p:spPr/>
        <p:txBody>
          <a:bodyPr/>
          <a:lstStyle/>
          <a:p>
            <a:r>
              <a:rPr lang="en-US" altLang="zh-CN" dirty="0"/>
              <a:t>R18</a:t>
            </a:r>
            <a:r>
              <a:rPr lang="zh-CN" altLang="en-US" dirty="0"/>
              <a:t> </a:t>
            </a:r>
            <a:r>
              <a:rPr lang="en-US" altLang="zh-CN" dirty="0"/>
              <a:t>SL Relay: Multi-Hop</a:t>
            </a:r>
            <a:endParaRPr lang="zh-CN" altLang="en-US" dirty="0"/>
          </a:p>
        </p:txBody>
      </p:sp>
      <p:graphicFrame>
        <p:nvGraphicFramePr>
          <p:cNvPr id="4" name="内容占位符 3">
            <a:extLst>
              <a:ext uri="{FF2B5EF4-FFF2-40B4-BE49-F238E27FC236}">
                <a16:creationId xmlns:a16="http://schemas.microsoft.com/office/drawing/2014/main" id="{6515FC92-32E8-4F9A-8BFB-55600ECB5C00}"/>
              </a:ext>
            </a:extLst>
          </p:cNvPr>
          <p:cNvGraphicFramePr>
            <a:graphicFrameLocks noGrp="1"/>
          </p:cNvGraphicFramePr>
          <p:nvPr>
            <p:ph idx="1"/>
            <p:extLst>
              <p:ext uri="{D42A27DB-BD31-4B8C-83A1-F6EECF244321}">
                <p14:modId xmlns:p14="http://schemas.microsoft.com/office/powerpoint/2010/main" val="3744433123"/>
              </p:ext>
            </p:extLst>
          </p:nvPr>
        </p:nvGraphicFramePr>
        <p:xfrm>
          <a:off x="1676400" y="3552538"/>
          <a:ext cx="21031200" cy="8605520"/>
        </p:xfrm>
        <a:graphic>
          <a:graphicData uri="http://schemas.openxmlformats.org/drawingml/2006/table">
            <a:tbl>
              <a:tblPr firstRow="1" bandRow="1">
                <a:tableStyleId>{5C22544A-7EE6-4342-B048-85BDC9FD1C3A}</a:tableStyleId>
              </a:tblPr>
              <a:tblGrid>
                <a:gridCol w="2103120">
                  <a:extLst>
                    <a:ext uri="{9D8B030D-6E8A-4147-A177-3AD203B41FA5}">
                      <a16:colId xmlns:a16="http://schemas.microsoft.com/office/drawing/2014/main" val="1960469564"/>
                    </a:ext>
                  </a:extLst>
                </a:gridCol>
                <a:gridCol w="2103120">
                  <a:extLst>
                    <a:ext uri="{9D8B030D-6E8A-4147-A177-3AD203B41FA5}">
                      <a16:colId xmlns:a16="http://schemas.microsoft.com/office/drawing/2014/main" val="1167127603"/>
                    </a:ext>
                  </a:extLst>
                </a:gridCol>
                <a:gridCol w="2103120">
                  <a:extLst>
                    <a:ext uri="{9D8B030D-6E8A-4147-A177-3AD203B41FA5}">
                      <a16:colId xmlns:a16="http://schemas.microsoft.com/office/drawing/2014/main" val="310890224"/>
                    </a:ext>
                  </a:extLst>
                </a:gridCol>
                <a:gridCol w="2103120">
                  <a:extLst>
                    <a:ext uri="{9D8B030D-6E8A-4147-A177-3AD203B41FA5}">
                      <a16:colId xmlns:a16="http://schemas.microsoft.com/office/drawing/2014/main" val="3726854275"/>
                    </a:ext>
                  </a:extLst>
                </a:gridCol>
                <a:gridCol w="2103120">
                  <a:extLst>
                    <a:ext uri="{9D8B030D-6E8A-4147-A177-3AD203B41FA5}">
                      <a16:colId xmlns:a16="http://schemas.microsoft.com/office/drawing/2014/main" val="2282953547"/>
                    </a:ext>
                  </a:extLst>
                </a:gridCol>
                <a:gridCol w="2103120">
                  <a:extLst>
                    <a:ext uri="{9D8B030D-6E8A-4147-A177-3AD203B41FA5}">
                      <a16:colId xmlns:a16="http://schemas.microsoft.com/office/drawing/2014/main" val="4266411917"/>
                    </a:ext>
                  </a:extLst>
                </a:gridCol>
                <a:gridCol w="2103120">
                  <a:extLst>
                    <a:ext uri="{9D8B030D-6E8A-4147-A177-3AD203B41FA5}">
                      <a16:colId xmlns:a16="http://schemas.microsoft.com/office/drawing/2014/main" val="3047694084"/>
                    </a:ext>
                  </a:extLst>
                </a:gridCol>
                <a:gridCol w="2103120">
                  <a:extLst>
                    <a:ext uri="{9D8B030D-6E8A-4147-A177-3AD203B41FA5}">
                      <a16:colId xmlns:a16="http://schemas.microsoft.com/office/drawing/2014/main" val="1355745088"/>
                    </a:ext>
                  </a:extLst>
                </a:gridCol>
                <a:gridCol w="2103120">
                  <a:extLst>
                    <a:ext uri="{9D8B030D-6E8A-4147-A177-3AD203B41FA5}">
                      <a16:colId xmlns:a16="http://schemas.microsoft.com/office/drawing/2014/main" val="54641740"/>
                    </a:ext>
                  </a:extLst>
                </a:gridCol>
                <a:gridCol w="2103120">
                  <a:extLst>
                    <a:ext uri="{9D8B030D-6E8A-4147-A177-3AD203B41FA5}">
                      <a16:colId xmlns:a16="http://schemas.microsoft.com/office/drawing/2014/main" val="141681270"/>
                    </a:ext>
                  </a:extLst>
                </a:gridCol>
              </a:tblGrid>
              <a:tr h="1005840">
                <a:tc>
                  <a:txBody>
                    <a:bodyPr/>
                    <a:lstStyle/>
                    <a:p>
                      <a:pPr algn="l">
                        <a:spcAft>
                          <a:spcPts val="0"/>
                        </a:spcAft>
                      </a:pPr>
                      <a:r>
                        <a:rPr lang="en-GB" sz="2200" i="1" dirty="0">
                          <a:effectLst/>
                          <a:latin typeface="Arial" panose="020B0604020202020204" pitchFamily="34" charset="0"/>
                          <a:cs typeface="Arial" panose="020B0604020202020204" pitchFamily="34" charset="0"/>
                        </a:rPr>
                        <a:t>Scenario</a:t>
                      </a:r>
                      <a:endParaRPr lang="zh-CN" sz="2400" b="1" i="1"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200" i="1">
                          <a:effectLst/>
                          <a:latin typeface="Arial" panose="020B0604020202020204" pitchFamily="34" charset="0"/>
                          <a:cs typeface="Arial" panose="020B0604020202020204" pitchFamily="34" charset="0"/>
                        </a:rPr>
                        <a:t>Max. data rate (DL)</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200" i="1" dirty="0">
                          <a:effectLst/>
                          <a:latin typeface="Arial" panose="020B0604020202020204" pitchFamily="34" charset="0"/>
                          <a:cs typeface="Arial" panose="020B0604020202020204" pitchFamily="34" charset="0"/>
                        </a:rPr>
                        <a:t>Max. data rate (UL)</a:t>
                      </a:r>
                      <a:endParaRPr lang="zh-CN" sz="2400" b="1" i="1"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200" i="1" dirty="0">
                          <a:effectLst/>
                          <a:latin typeface="Arial" panose="020B0604020202020204" pitchFamily="34" charset="0"/>
                          <a:cs typeface="Arial" panose="020B0604020202020204" pitchFamily="34" charset="0"/>
                        </a:rPr>
                        <a:t>End-to-end latency</a:t>
                      </a:r>
                      <a:endParaRPr lang="zh-CN" sz="2400" i="1" dirty="0">
                        <a:effectLst/>
                        <a:latin typeface="Arial" panose="020B0604020202020204" pitchFamily="34" charset="0"/>
                        <a:cs typeface="Arial" panose="020B0604020202020204" pitchFamily="34" charset="0"/>
                      </a:endParaRPr>
                    </a:p>
                    <a:p>
                      <a:pPr algn="l">
                        <a:spcAft>
                          <a:spcPts val="0"/>
                        </a:spcAft>
                      </a:pPr>
                      <a:r>
                        <a:rPr lang="en-GB" sz="2200" i="1" dirty="0">
                          <a:effectLst/>
                          <a:latin typeface="Arial" panose="020B0604020202020204" pitchFamily="34" charset="0"/>
                          <a:cs typeface="Arial" panose="020B0604020202020204" pitchFamily="34" charset="0"/>
                        </a:rPr>
                        <a:t>(note 7)</a:t>
                      </a:r>
                      <a:endParaRPr lang="zh-CN" sz="2400" b="1" i="1"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200" i="1" dirty="0">
                          <a:effectLst/>
                          <a:latin typeface="Arial" panose="020B0604020202020204" pitchFamily="34" charset="0"/>
                          <a:cs typeface="Arial" panose="020B0604020202020204" pitchFamily="34" charset="0"/>
                        </a:rPr>
                        <a:t>Area traffic capacity</a:t>
                      </a:r>
                      <a:endParaRPr lang="zh-CN" sz="2400" i="1" dirty="0">
                        <a:effectLst/>
                        <a:latin typeface="Arial" panose="020B0604020202020204" pitchFamily="34" charset="0"/>
                        <a:cs typeface="Arial" panose="020B0604020202020204" pitchFamily="34" charset="0"/>
                      </a:endParaRPr>
                    </a:p>
                    <a:p>
                      <a:pPr algn="l">
                        <a:spcAft>
                          <a:spcPts val="0"/>
                        </a:spcAft>
                      </a:pPr>
                      <a:r>
                        <a:rPr lang="en-GB" sz="2200" i="1" dirty="0">
                          <a:effectLst/>
                          <a:latin typeface="Arial" panose="020B0604020202020204" pitchFamily="34" charset="0"/>
                          <a:cs typeface="Arial" panose="020B0604020202020204" pitchFamily="34" charset="0"/>
                        </a:rPr>
                        <a:t>(DL)</a:t>
                      </a:r>
                      <a:endParaRPr lang="zh-CN" sz="2400" b="1" i="1"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200" i="1">
                          <a:effectLst/>
                          <a:latin typeface="Arial" panose="020B0604020202020204" pitchFamily="34" charset="0"/>
                          <a:cs typeface="Arial" panose="020B0604020202020204" pitchFamily="34" charset="0"/>
                        </a:rPr>
                        <a:t>Area traffic capacity</a:t>
                      </a:r>
                      <a:endParaRPr lang="zh-CN" sz="2400" i="1">
                        <a:effectLst/>
                        <a:latin typeface="Arial" panose="020B0604020202020204" pitchFamily="34" charset="0"/>
                        <a:cs typeface="Arial" panose="020B0604020202020204" pitchFamily="34" charset="0"/>
                      </a:endParaRPr>
                    </a:p>
                    <a:p>
                      <a:pPr algn="l">
                        <a:spcAft>
                          <a:spcPts val="0"/>
                        </a:spcAft>
                      </a:pPr>
                      <a:r>
                        <a:rPr lang="en-GB" sz="2200" i="1">
                          <a:effectLst/>
                          <a:latin typeface="Arial" panose="020B0604020202020204" pitchFamily="34" charset="0"/>
                          <a:cs typeface="Arial" panose="020B0604020202020204" pitchFamily="34" charset="0"/>
                        </a:rPr>
                        <a:t>(UL)</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200" i="1" dirty="0">
                          <a:effectLst/>
                          <a:latin typeface="Arial" panose="020B0604020202020204" pitchFamily="34" charset="0"/>
                          <a:cs typeface="Arial" panose="020B0604020202020204" pitchFamily="34" charset="0"/>
                        </a:rPr>
                        <a:t>Area user density </a:t>
                      </a:r>
                      <a:endParaRPr lang="zh-CN" sz="2400" b="1" i="1"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200" i="1">
                          <a:effectLst/>
                          <a:latin typeface="Arial" panose="020B0604020202020204" pitchFamily="34" charset="0"/>
                          <a:cs typeface="Arial" panose="020B0604020202020204" pitchFamily="34" charset="0"/>
                        </a:rPr>
                        <a:t>Area</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200" i="1">
                          <a:effectLst/>
                          <a:latin typeface="Arial" panose="020B0604020202020204" pitchFamily="34" charset="0"/>
                          <a:cs typeface="Arial" panose="020B0604020202020204" pitchFamily="34" charset="0"/>
                        </a:rPr>
                        <a:t>Range of a single hop</a:t>
                      </a:r>
                      <a:endParaRPr lang="zh-CN" sz="2400" i="1">
                        <a:effectLst/>
                        <a:latin typeface="Arial" panose="020B0604020202020204" pitchFamily="34" charset="0"/>
                        <a:cs typeface="Arial" panose="020B0604020202020204" pitchFamily="34" charset="0"/>
                      </a:endParaRPr>
                    </a:p>
                    <a:p>
                      <a:pPr algn="l">
                        <a:spcAft>
                          <a:spcPts val="0"/>
                        </a:spcAft>
                      </a:pPr>
                      <a:r>
                        <a:rPr lang="en-GB" sz="2200" i="1">
                          <a:effectLst/>
                          <a:latin typeface="Arial" panose="020B0604020202020204" pitchFamily="34" charset="0"/>
                          <a:cs typeface="Arial" panose="020B0604020202020204" pitchFamily="34" charset="0"/>
                        </a:rPr>
                        <a:t>(note 8)</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200" i="1" dirty="0">
                          <a:effectLst/>
                          <a:latin typeface="Arial" panose="020B0604020202020204" pitchFamily="34" charset="0"/>
                          <a:cs typeface="Arial" panose="020B0604020202020204" pitchFamily="34" charset="0"/>
                        </a:rPr>
                        <a:t>Estimated number of hops </a:t>
                      </a:r>
                      <a:endParaRPr lang="zh-CN" sz="2400" b="1" i="1"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632879109"/>
                  </a:ext>
                </a:extLst>
              </a:tr>
              <a:tr h="1005840">
                <a:tc>
                  <a:txBody>
                    <a:bodyPr/>
                    <a:lstStyle/>
                    <a:p>
                      <a:pPr algn="l">
                        <a:spcAft>
                          <a:spcPts val="0"/>
                        </a:spcAft>
                      </a:pPr>
                      <a:r>
                        <a:rPr lang="en-GB" sz="2200" i="1" dirty="0" err="1">
                          <a:effectLst/>
                          <a:latin typeface="Arial" panose="020B0604020202020204" pitchFamily="34" charset="0"/>
                          <a:cs typeface="Arial" panose="020B0604020202020204" pitchFamily="34" charset="0"/>
                        </a:rPr>
                        <a:t>InHome</a:t>
                      </a:r>
                      <a:r>
                        <a:rPr lang="en-GB" sz="2200" i="1" dirty="0">
                          <a:effectLst/>
                          <a:latin typeface="Arial" panose="020B0604020202020204" pitchFamily="34" charset="0"/>
                          <a:cs typeface="Arial" panose="020B0604020202020204" pitchFamily="34" charset="0"/>
                        </a:rPr>
                        <a:t> Scenario</a:t>
                      </a:r>
                      <a:endParaRPr lang="zh-CN" sz="2400" i="1" dirty="0">
                        <a:effectLst/>
                        <a:latin typeface="Arial" panose="020B0604020202020204" pitchFamily="34" charset="0"/>
                        <a:cs typeface="Arial" panose="020B0604020202020204" pitchFamily="34" charset="0"/>
                      </a:endParaRPr>
                    </a:p>
                    <a:p>
                      <a:pPr algn="l">
                        <a:spcAft>
                          <a:spcPts val="0"/>
                        </a:spcAft>
                      </a:pPr>
                      <a:r>
                        <a:rPr lang="en-GB" sz="2200" i="1" dirty="0">
                          <a:effectLst/>
                          <a:latin typeface="Arial" panose="020B0604020202020204" pitchFamily="34" charset="0"/>
                          <a:cs typeface="Arial" panose="020B0604020202020204" pitchFamily="34" charset="0"/>
                        </a:rPr>
                        <a:t>(note 1)</a:t>
                      </a:r>
                      <a:endParaRPr lang="zh-CN" sz="2400" b="1" i="1"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 Gbit/s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dirty="0">
                          <a:effectLst/>
                          <a:latin typeface="Arial" panose="020B0604020202020204" pitchFamily="34" charset="0"/>
                          <a:cs typeface="Arial" panose="020B0604020202020204" pitchFamily="34" charset="0"/>
                        </a:rPr>
                        <a:t>500 Mbit/s</a:t>
                      </a:r>
                      <a:endParaRPr lang="zh-CN" sz="2400" b="1" i="1"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dirty="0">
                          <a:effectLst/>
                          <a:latin typeface="Arial" panose="020B0604020202020204" pitchFamily="34" charset="0"/>
                          <a:cs typeface="Arial" panose="020B0604020202020204" pitchFamily="34" charset="0"/>
                        </a:rPr>
                        <a:t>10 </a:t>
                      </a:r>
                      <a:r>
                        <a:rPr lang="en-GB" sz="2400" i="1" dirty="0" err="1">
                          <a:effectLst/>
                          <a:latin typeface="Arial" panose="020B0604020202020204" pitchFamily="34" charset="0"/>
                          <a:cs typeface="Arial" panose="020B0604020202020204" pitchFamily="34" charset="0"/>
                        </a:rPr>
                        <a:t>ms</a:t>
                      </a:r>
                      <a:endParaRPr lang="zh-CN" sz="2400" b="1" i="1"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5 Gbit/s/ home</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2 Gbit/s /home</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50 devices /house</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i="1">
                          <a:effectLst/>
                          <a:latin typeface="Arial" panose="020B0604020202020204" pitchFamily="34" charset="0"/>
                          <a:cs typeface="Arial" panose="020B0604020202020204" pitchFamily="34" charset="0"/>
                        </a:rPr>
                        <a:t>10 m x 10m – 3 floors</a:t>
                      </a:r>
                      <a:r>
                        <a:rPr lang="en-US" sz="2400" i="1" baseline="30000">
                          <a:effectLst/>
                          <a:latin typeface="Arial" panose="020B0604020202020204" pitchFamily="34" charset="0"/>
                          <a:cs typeface="Arial" panose="020B0604020202020204" pitchFamily="34" charset="0"/>
                        </a:rPr>
                        <a:t> </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i="1">
                          <a:effectLst/>
                          <a:latin typeface="Arial" panose="020B0604020202020204" pitchFamily="34" charset="0"/>
                          <a:cs typeface="Arial" panose="020B0604020202020204" pitchFamily="34" charset="0"/>
                        </a:rPr>
                        <a:t>10 m indoor</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b="1" i="1" dirty="0">
                          <a:solidFill>
                            <a:srgbClr val="FF0000"/>
                          </a:solidFill>
                          <a:effectLst/>
                          <a:latin typeface="Arial" panose="020B0604020202020204" pitchFamily="34" charset="0"/>
                          <a:cs typeface="Arial" panose="020B0604020202020204" pitchFamily="34" charset="0"/>
                        </a:rPr>
                        <a:t>2 to 3</a:t>
                      </a:r>
                      <a:endParaRPr lang="zh-CN" sz="2400" b="1" i="1"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859304785"/>
                  </a:ext>
                </a:extLst>
              </a:tr>
              <a:tr h="1005840">
                <a:tc>
                  <a:txBody>
                    <a:bodyPr/>
                    <a:lstStyle/>
                    <a:p>
                      <a:pPr algn="l">
                        <a:spcAft>
                          <a:spcPts val="0"/>
                        </a:spcAft>
                      </a:pPr>
                      <a:r>
                        <a:rPr lang="en-GB" sz="2200" i="1" dirty="0">
                          <a:effectLst/>
                          <a:latin typeface="Arial" panose="020B0604020202020204" pitchFamily="34" charset="0"/>
                          <a:cs typeface="Arial" panose="020B0604020202020204" pitchFamily="34" charset="0"/>
                        </a:rPr>
                        <a:t>Factory Sensors</a:t>
                      </a:r>
                      <a:endParaRPr lang="zh-CN" sz="2400" i="1" dirty="0">
                        <a:effectLst/>
                        <a:latin typeface="Arial" panose="020B0604020202020204" pitchFamily="34" charset="0"/>
                        <a:cs typeface="Arial" panose="020B0604020202020204" pitchFamily="34" charset="0"/>
                      </a:endParaRPr>
                    </a:p>
                    <a:p>
                      <a:pPr algn="l">
                        <a:spcAft>
                          <a:spcPts val="0"/>
                        </a:spcAft>
                      </a:pPr>
                      <a:r>
                        <a:rPr lang="en-GB" sz="2200" i="1" dirty="0">
                          <a:effectLst/>
                          <a:latin typeface="Arial" panose="020B0604020202020204" pitchFamily="34" charset="0"/>
                          <a:cs typeface="Arial" panose="020B0604020202020204" pitchFamily="34" charset="0"/>
                        </a:rPr>
                        <a:t>(note 2)</a:t>
                      </a:r>
                      <a:endParaRPr lang="zh-CN" sz="2400" b="1" i="1"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100 kbit/s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5 Mbit/s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50 ms to 1 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 Gbit/s /factory</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50 Gbit/s /factory</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10000 devices /factory</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i="1">
                          <a:effectLst/>
                          <a:latin typeface="Arial" panose="020B0604020202020204" pitchFamily="34" charset="0"/>
                          <a:cs typeface="Arial" panose="020B0604020202020204" pitchFamily="34" charset="0"/>
                        </a:rPr>
                        <a:t>100 m x 100 m</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i="1">
                          <a:effectLst/>
                          <a:latin typeface="Arial" panose="020B0604020202020204" pitchFamily="34" charset="0"/>
                          <a:cs typeface="Arial" panose="020B0604020202020204" pitchFamily="34" charset="0"/>
                        </a:rPr>
                        <a:t>30 m indoor / metallic</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b="1" i="1" dirty="0">
                          <a:solidFill>
                            <a:srgbClr val="FF0000"/>
                          </a:solidFill>
                          <a:effectLst/>
                          <a:latin typeface="Arial" panose="020B0604020202020204" pitchFamily="34" charset="0"/>
                          <a:cs typeface="Arial" panose="020B0604020202020204" pitchFamily="34" charset="0"/>
                        </a:rPr>
                        <a:t>2 to 3</a:t>
                      </a:r>
                      <a:endParaRPr lang="zh-CN" sz="2400" b="1" i="1"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137897672"/>
                  </a:ext>
                </a:extLst>
              </a:tr>
              <a:tr h="1097280">
                <a:tc>
                  <a:txBody>
                    <a:bodyPr/>
                    <a:lstStyle/>
                    <a:p>
                      <a:pPr algn="l">
                        <a:spcAft>
                          <a:spcPts val="0"/>
                        </a:spcAft>
                      </a:pPr>
                      <a:r>
                        <a:rPr lang="en-GB" sz="2200" i="1" dirty="0">
                          <a:effectLst/>
                          <a:latin typeface="Arial" panose="020B0604020202020204" pitchFamily="34" charset="0"/>
                          <a:cs typeface="Arial" panose="020B0604020202020204" pitchFamily="34" charset="0"/>
                        </a:rPr>
                        <a:t>Smart Metering</a:t>
                      </a:r>
                      <a:endParaRPr lang="zh-CN" sz="2400" i="1" dirty="0">
                        <a:effectLst/>
                        <a:latin typeface="Arial" panose="020B0604020202020204" pitchFamily="34" charset="0"/>
                        <a:cs typeface="Arial" panose="020B0604020202020204" pitchFamily="34" charset="0"/>
                      </a:endParaRPr>
                    </a:p>
                    <a:p>
                      <a:pPr algn="l">
                        <a:spcAft>
                          <a:spcPts val="0"/>
                        </a:spcAft>
                      </a:pPr>
                      <a:r>
                        <a:rPr lang="en-GB" sz="2200" i="1" dirty="0">
                          <a:effectLst/>
                          <a:latin typeface="Arial" panose="020B0604020202020204" pitchFamily="34" charset="0"/>
                          <a:cs typeface="Arial" panose="020B0604020202020204" pitchFamily="34" charset="0"/>
                        </a:rPr>
                        <a:t>(note 3)</a:t>
                      </a:r>
                      <a:endParaRPr lang="zh-CN" sz="2400" b="1" i="1"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100 bytes / 15 mins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100 bytes / 15 mins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10 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200 x 100 bytes / 15 mins /hectare</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200 x 100 bytes / 15 mins /hectare</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dirty="0">
                          <a:effectLst/>
                          <a:latin typeface="Arial" panose="020B0604020202020204" pitchFamily="34" charset="0"/>
                          <a:cs typeface="Arial" panose="020B0604020202020204" pitchFamily="34" charset="0"/>
                        </a:rPr>
                        <a:t>200 devices /hectare</a:t>
                      </a:r>
                      <a:endParaRPr lang="zh-CN" sz="2400" b="1" i="1"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i="1">
                          <a:effectLst/>
                          <a:latin typeface="Arial" panose="020B0604020202020204" pitchFamily="34" charset="0"/>
                          <a:cs typeface="Arial" panose="020B0604020202020204" pitchFamily="34" charset="0"/>
                        </a:rPr>
                        <a:t>100 m x 100 m</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i="1">
                          <a:effectLst/>
                          <a:latin typeface="Arial" panose="020B0604020202020204" pitchFamily="34" charset="0"/>
                          <a:cs typeface="Arial" panose="020B0604020202020204" pitchFamily="34" charset="0"/>
                        </a:rPr>
                        <a:t>&gt; 100 m indoor / deep indoor</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b="1" i="1" dirty="0">
                          <a:solidFill>
                            <a:srgbClr val="FF0000"/>
                          </a:solidFill>
                          <a:effectLst/>
                          <a:latin typeface="Arial" panose="020B0604020202020204" pitchFamily="34" charset="0"/>
                          <a:cs typeface="Arial" panose="020B0604020202020204" pitchFamily="34" charset="0"/>
                        </a:rPr>
                        <a:t>2 to 5</a:t>
                      </a:r>
                      <a:endParaRPr lang="zh-CN" sz="2400" b="1" i="1"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290003816"/>
                  </a:ext>
                </a:extLst>
              </a:tr>
              <a:tr h="1463040">
                <a:tc>
                  <a:txBody>
                    <a:bodyPr/>
                    <a:lstStyle/>
                    <a:p>
                      <a:pPr algn="l">
                        <a:spcAft>
                          <a:spcPts val="0"/>
                        </a:spcAft>
                      </a:pPr>
                      <a:r>
                        <a:rPr lang="en-GB" sz="2200" i="1" dirty="0">
                          <a:effectLst/>
                          <a:latin typeface="Arial" panose="020B0604020202020204" pitchFamily="34" charset="0"/>
                          <a:cs typeface="Arial" panose="020B0604020202020204" pitchFamily="34" charset="0"/>
                        </a:rPr>
                        <a:t>Containers</a:t>
                      </a:r>
                      <a:endParaRPr lang="zh-CN" sz="2400" i="1" dirty="0">
                        <a:effectLst/>
                        <a:latin typeface="Arial" panose="020B0604020202020204" pitchFamily="34" charset="0"/>
                        <a:cs typeface="Arial" panose="020B0604020202020204" pitchFamily="34" charset="0"/>
                      </a:endParaRPr>
                    </a:p>
                    <a:p>
                      <a:pPr algn="l">
                        <a:spcAft>
                          <a:spcPts val="0"/>
                        </a:spcAft>
                      </a:pPr>
                      <a:r>
                        <a:rPr lang="en-GB" sz="2200" i="1" dirty="0">
                          <a:effectLst/>
                          <a:latin typeface="Arial" panose="020B0604020202020204" pitchFamily="34" charset="0"/>
                          <a:cs typeface="Arial" panose="020B0604020202020204" pitchFamily="34" charset="0"/>
                        </a:rPr>
                        <a:t>(note 4)</a:t>
                      </a:r>
                      <a:endParaRPr lang="zh-CN" sz="2400" b="1" i="1"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100 bytes / 15 mins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100 bytes / 15 mins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10 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15000 x 100 bytes / 15 mins /ship</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15000 x 100 bytes / 15 mins /ship</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15000 containers /ship</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i="1">
                          <a:effectLst/>
                          <a:latin typeface="Arial" panose="020B0604020202020204" pitchFamily="34" charset="0"/>
                          <a:cs typeface="Arial" panose="020B0604020202020204" pitchFamily="34" charset="0"/>
                        </a:rPr>
                        <a:t>400 m x 60 m x 40 m</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i="1">
                          <a:effectLst/>
                          <a:latin typeface="Arial" panose="020B0604020202020204" pitchFamily="34" charset="0"/>
                          <a:cs typeface="Arial" panose="020B0604020202020204" pitchFamily="34" charset="0"/>
                        </a:rPr>
                        <a:t>&gt; 100 m indoor / outdoor / metallic</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b="1" i="1" dirty="0">
                          <a:solidFill>
                            <a:srgbClr val="FF0000"/>
                          </a:solidFill>
                          <a:effectLst/>
                          <a:latin typeface="Arial" panose="020B0604020202020204" pitchFamily="34" charset="0"/>
                          <a:cs typeface="Arial" panose="020B0604020202020204" pitchFamily="34" charset="0"/>
                        </a:rPr>
                        <a:t>3 to 9</a:t>
                      </a:r>
                      <a:endParaRPr lang="zh-CN" sz="2400" b="1" i="1"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892456233"/>
                  </a:ext>
                </a:extLst>
              </a:tr>
              <a:tr h="1097280">
                <a:tc>
                  <a:txBody>
                    <a:bodyPr/>
                    <a:lstStyle/>
                    <a:p>
                      <a:pPr algn="l">
                        <a:spcAft>
                          <a:spcPts val="0"/>
                        </a:spcAft>
                      </a:pPr>
                      <a:r>
                        <a:rPr lang="en-GB" sz="2200" i="1" dirty="0">
                          <a:effectLst/>
                          <a:latin typeface="Arial" panose="020B0604020202020204" pitchFamily="34" charset="0"/>
                          <a:cs typeface="Arial" panose="020B0604020202020204" pitchFamily="34" charset="0"/>
                        </a:rPr>
                        <a:t>Freight Wagons</a:t>
                      </a:r>
                      <a:endParaRPr lang="zh-CN" sz="2400" b="1" i="1"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100 bytes / 15 mins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100 bytes / 15 mins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10 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200 x 100 bytes / 15 mins /train</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200 x 100 bytes / 15 mins /train</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120 wagons /train</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i="1">
                          <a:effectLst/>
                          <a:latin typeface="Arial" panose="020B0604020202020204" pitchFamily="34" charset="0"/>
                          <a:cs typeface="Arial" panose="020B0604020202020204" pitchFamily="34" charset="0"/>
                        </a:rPr>
                        <a:t>1 km</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i="1">
                          <a:effectLst/>
                          <a:latin typeface="Arial" panose="020B0604020202020204" pitchFamily="34" charset="0"/>
                          <a:cs typeface="Arial" panose="020B0604020202020204" pitchFamily="34" charset="0"/>
                        </a:rPr>
                        <a:t>&gt; 100 m outdoor / tunnel</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b="1" i="1" dirty="0">
                          <a:solidFill>
                            <a:srgbClr val="FF0000"/>
                          </a:solidFill>
                          <a:effectLst/>
                          <a:latin typeface="Arial" panose="020B0604020202020204" pitchFamily="34" charset="0"/>
                          <a:cs typeface="Arial" panose="020B0604020202020204" pitchFamily="34" charset="0"/>
                        </a:rPr>
                        <a:t>10 to 15</a:t>
                      </a:r>
                      <a:endParaRPr lang="zh-CN" sz="2400" b="1" i="1"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525482602"/>
                  </a:ext>
                </a:extLst>
              </a:tr>
              <a:tr h="1097280">
                <a:tc>
                  <a:txBody>
                    <a:bodyPr/>
                    <a:lstStyle/>
                    <a:p>
                      <a:pPr algn="l">
                        <a:spcAft>
                          <a:spcPts val="0"/>
                        </a:spcAft>
                      </a:pPr>
                      <a:r>
                        <a:rPr lang="en-GB" sz="2200" i="1" dirty="0">
                          <a:effectLst/>
                          <a:latin typeface="Arial" panose="020B0604020202020204" pitchFamily="34" charset="0"/>
                          <a:cs typeface="Arial" panose="020B0604020202020204" pitchFamily="34" charset="0"/>
                        </a:rPr>
                        <a:t>Public Safety</a:t>
                      </a:r>
                      <a:endParaRPr lang="zh-CN" sz="2400" i="1" dirty="0">
                        <a:effectLst/>
                        <a:latin typeface="Arial" panose="020B0604020202020204" pitchFamily="34" charset="0"/>
                        <a:cs typeface="Arial" panose="020B0604020202020204" pitchFamily="34" charset="0"/>
                      </a:endParaRPr>
                    </a:p>
                    <a:p>
                      <a:pPr algn="l">
                        <a:spcAft>
                          <a:spcPts val="0"/>
                        </a:spcAft>
                      </a:pPr>
                      <a:r>
                        <a:rPr lang="en-GB" sz="2200" i="1" dirty="0">
                          <a:effectLst/>
                          <a:latin typeface="Arial" panose="020B0604020202020204" pitchFamily="34" charset="0"/>
                          <a:cs typeface="Arial" panose="020B0604020202020204" pitchFamily="34" charset="0"/>
                        </a:rPr>
                        <a:t>(note 5)</a:t>
                      </a:r>
                      <a:endParaRPr lang="zh-CN" sz="2400" b="1" i="1"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12 Mbit/s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12 Mbit/s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30 ms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20 Mbit/s /building</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40 Mbit/s /building</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30</a:t>
                      </a:r>
                      <a:endParaRPr lang="zh-CN" sz="2400" i="1">
                        <a:effectLst/>
                        <a:latin typeface="Arial" panose="020B0604020202020204" pitchFamily="34" charset="0"/>
                        <a:cs typeface="Arial" panose="020B0604020202020204" pitchFamily="34" charset="0"/>
                      </a:endParaRPr>
                    </a:p>
                    <a:p>
                      <a:pPr algn="l">
                        <a:spcAft>
                          <a:spcPts val="0"/>
                        </a:spcAft>
                      </a:pPr>
                      <a:r>
                        <a:rPr lang="en-GB" sz="2400" i="1">
                          <a:effectLst/>
                          <a:latin typeface="Arial" panose="020B0604020202020204" pitchFamily="34" charset="0"/>
                          <a:cs typeface="Arial" panose="020B0604020202020204" pitchFamily="34" charset="0"/>
                        </a:rPr>
                        <a:t>devices</a:t>
                      </a:r>
                      <a:endParaRPr lang="zh-CN" sz="2400" i="1">
                        <a:effectLst/>
                        <a:latin typeface="Arial" panose="020B0604020202020204" pitchFamily="34" charset="0"/>
                        <a:cs typeface="Arial" panose="020B0604020202020204" pitchFamily="34" charset="0"/>
                      </a:endParaRPr>
                    </a:p>
                    <a:p>
                      <a:pPr algn="l">
                        <a:spcAft>
                          <a:spcPts val="0"/>
                        </a:spcAft>
                      </a:pPr>
                      <a:r>
                        <a:rPr lang="en-GB" sz="2400" i="1">
                          <a:effectLst/>
                          <a:latin typeface="Arial" panose="020B0604020202020204" pitchFamily="34" charset="0"/>
                          <a:cs typeface="Arial" panose="020B0604020202020204" pitchFamily="34" charset="0"/>
                        </a:rPr>
                        <a:t>/building</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i="1">
                          <a:effectLst/>
                          <a:latin typeface="Arial" panose="020B0604020202020204" pitchFamily="34" charset="0"/>
                          <a:cs typeface="Arial" panose="020B0604020202020204" pitchFamily="34" charset="0"/>
                        </a:rPr>
                        <a:t>100 m x 100 m – 3 floors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i="1">
                          <a:effectLst/>
                          <a:latin typeface="Arial" panose="020B0604020202020204" pitchFamily="34" charset="0"/>
                          <a:cs typeface="Arial" panose="020B0604020202020204" pitchFamily="34" charset="0"/>
                        </a:rPr>
                        <a:t>&gt; 50 m indoor (floor or stairwell)</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b="1" i="1" dirty="0">
                          <a:solidFill>
                            <a:srgbClr val="FF0000"/>
                          </a:solidFill>
                          <a:effectLst/>
                          <a:latin typeface="Arial" panose="020B0604020202020204" pitchFamily="34" charset="0"/>
                          <a:cs typeface="Arial" panose="020B0604020202020204" pitchFamily="34" charset="0"/>
                        </a:rPr>
                        <a:t>2 to 4</a:t>
                      </a:r>
                      <a:endParaRPr lang="zh-CN" sz="2400" b="1" i="1"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436178146"/>
                  </a:ext>
                </a:extLst>
              </a:tr>
              <a:tr h="741680">
                <a:tc>
                  <a:txBody>
                    <a:bodyPr/>
                    <a:lstStyle/>
                    <a:p>
                      <a:pPr algn="l">
                        <a:spcAft>
                          <a:spcPts val="0"/>
                        </a:spcAft>
                      </a:pPr>
                      <a:r>
                        <a:rPr lang="en-GB" sz="2200" i="1" dirty="0">
                          <a:effectLst/>
                          <a:latin typeface="Arial" panose="020B0604020202020204" pitchFamily="34" charset="0"/>
                          <a:cs typeface="Arial" panose="020B0604020202020204" pitchFamily="34" charset="0"/>
                        </a:rPr>
                        <a:t>Wearables</a:t>
                      </a:r>
                      <a:endParaRPr lang="zh-CN" sz="2400" i="1" dirty="0">
                        <a:effectLst/>
                        <a:latin typeface="Arial" panose="020B0604020202020204" pitchFamily="34" charset="0"/>
                        <a:cs typeface="Arial" panose="020B0604020202020204" pitchFamily="34" charset="0"/>
                      </a:endParaRPr>
                    </a:p>
                    <a:p>
                      <a:pPr algn="l">
                        <a:spcAft>
                          <a:spcPts val="0"/>
                        </a:spcAft>
                      </a:pPr>
                      <a:r>
                        <a:rPr lang="en-GB" sz="2200" i="1" dirty="0">
                          <a:effectLst/>
                          <a:latin typeface="Arial" panose="020B0604020202020204" pitchFamily="34" charset="0"/>
                          <a:cs typeface="Arial" panose="020B0604020202020204" pitchFamily="34" charset="0"/>
                        </a:rPr>
                        <a:t>(note 6)</a:t>
                      </a:r>
                      <a:endParaRPr lang="zh-CN" sz="2400" b="1" i="1"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10 Mbit/s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10 Mbit/s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10 ms</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20 Mbit/s per 100 m</a:t>
                      </a:r>
                      <a:r>
                        <a:rPr lang="en-GB" sz="2400" i="1" baseline="30000">
                          <a:effectLst/>
                          <a:latin typeface="Arial" panose="020B0604020202020204" pitchFamily="34" charset="0"/>
                          <a:cs typeface="Arial" panose="020B0604020202020204" pitchFamily="34" charset="0"/>
                        </a:rPr>
                        <a:t>2</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20 Mbit/s per 100 m</a:t>
                      </a:r>
                      <a:r>
                        <a:rPr lang="en-GB" sz="2400" i="1" baseline="30000">
                          <a:effectLst/>
                          <a:latin typeface="Arial" panose="020B0604020202020204" pitchFamily="34" charset="0"/>
                          <a:cs typeface="Arial" panose="020B0604020202020204" pitchFamily="34" charset="0"/>
                        </a:rPr>
                        <a:t>2</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2400" i="1">
                          <a:effectLst/>
                          <a:latin typeface="Arial" panose="020B0604020202020204" pitchFamily="34" charset="0"/>
                          <a:cs typeface="Arial" panose="020B0604020202020204" pitchFamily="34" charset="0"/>
                        </a:rPr>
                        <a:t>10 wearables per 100 m</a:t>
                      </a:r>
                      <a:r>
                        <a:rPr lang="en-GB" sz="2400" i="1" baseline="30000">
                          <a:effectLst/>
                          <a:latin typeface="Arial" panose="020B0604020202020204" pitchFamily="34" charset="0"/>
                          <a:cs typeface="Arial" panose="020B0604020202020204" pitchFamily="34" charset="0"/>
                        </a:rPr>
                        <a:t>2</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i="1">
                          <a:effectLst/>
                          <a:latin typeface="Arial" panose="020B0604020202020204" pitchFamily="34" charset="0"/>
                          <a:cs typeface="Arial" panose="020B0604020202020204" pitchFamily="34" charset="0"/>
                        </a:rPr>
                        <a:t>10 m x 10 m</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i="1">
                          <a:effectLst/>
                          <a:latin typeface="Arial" panose="020B0604020202020204" pitchFamily="34" charset="0"/>
                          <a:cs typeface="Arial" panose="020B0604020202020204" pitchFamily="34" charset="0"/>
                        </a:rPr>
                        <a:t>10 m indoor / outdoor</a:t>
                      </a:r>
                      <a:endParaRPr lang="zh-CN" sz="2400" b="1" i="1">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tc>
                  <a:txBody>
                    <a:bodyPr/>
                    <a:lstStyle/>
                    <a:p>
                      <a:pPr algn="l">
                        <a:spcAft>
                          <a:spcPts val="0"/>
                        </a:spcAft>
                      </a:pPr>
                      <a:r>
                        <a:rPr lang="en-US" sz="2400" b="1" i="1" dirty="0">
                          <a:solidFill>
                            <a:srgbClr val="FF0000"/>
                          </a:solidFill>
                          <a:effectLst/>
                          <a:latin typeface="Arial" panose="020B0604020202020204" pitchFamily="34" charset="0"/>
                          <a:cs typeface="Arial" panose="020B0604020202020204" pitchFamily="34" charset="0"/>
                        </a:rPr>
                        <a:t>1 to 2</a:t>
                      </a:r>
                      <a:endParaRPr lang="zh-CN" sz="2400" b="1" i="1"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614768140"/>
                  </a:ext>
                </a:extLst>
              </a:tr>
            </a:tbl>
          </a:graphicData>
        </a:graphic>
      </p:graphicFrame>
      <p:sp>
        <p:nvSpPr>
          <p:cNvPr id="5" name="文本占位符 2">
            <a:extLst>
              <a:ext uri="{FF2B5EF4-FFF2-40B4-BE49-F238E27FC236}">
                <a16:creationId xmlns:a16="http://schemas.microsoft.com/office/drawing/2014/main" id="{23BABB8C-6EEB-4778-8E59-3079E09024DC}"/>
              </a:ext>
            </a:extLst>
          </p:cNvPr>
          <p:cNvSpPr txBox="1">
            <a:spLocks/>
          </p:cNvSpPr>
          <p:nvPr/>
        </p:nvSpPr>
        <p:spPr bwMode="auto">
          <a:xfrm>
            <a:off x="1676400" y="2364829"/>
            <a:ext cx="21031200" cy="100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4000" b="0" dirty="0">
                <a:latin typeface="Arial" panose="020B0604020202020204" pitchFamily="34" charset="0"/>
                <a:cs typeface="Arial" panose="020B0604020202020204" pitchFamily="34" charset="0"/>
              </a:rPr>
              <a:t> In 22.261, KPI for </a:t>
            </a:r>
            <a:r>
              <a:rPr lang="en-US" altLang="zh-CN" sz="4000" b="0" i="1" dirty="0">
                <a:solidFill>
                  <a:srgbClr val="FF0000"/>
                </a:solidFill>
                <a:latin typeface="Arial" panose="020B0604020202020204" pitchFamily="34" charset="0"/>
                <a:cs typeface="Arial" panose="020B0604020202020204" pitchFamily="34" charset="0"/>
              </a:rPr>
              <a:t>multi-hop</a:t>
            </a:r>
            <a:r>
              <a:rPr lang="en-US" altLang="zh-CN" sz="4000" b="0" dirty="0">
                <a:latin typeface="Arial" panose="020B0604020202020204" pitchFamily="34" charset="0"/>
                <a:cs typeface="Arial" panose="020B0604020202020204" pitchFamily="34" charset="0"/>
              </a:rPr>
              <a:t> UE-to-Network Relay has been provided</a:t>
            </a:r>
          </a:p>
        </p:txBody>
      </p:sp>
    </p:spTree>
    <p:extLst>
      <p:ext uri="{BB962C8B-B14F-4D97-AF65-F5344CB8AC3E}">
        <p14:creationId xmlns:p14="http://schemas.microsoft.com/office/powerpoint/2010/main" val="8012789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B016ED-AD08-499B-856C-E368B067B4CF}"/>
              </a:ext>
            </a:extLst>
          </p:cNvPr>
          <p:cNvSpPr>
            <a:spLocks noGrp="1"/>
          </p:cNvSpPr>
          <p:nvPr>
            <p:ph type="title"/>
          </p:nvPr>
        </p:nvSpPr>
        <p:spPr/>
        <p:txBody>
          <a:bodyPr/>
          <a:lstStyle/>
          <a:p>
            <a:r>
              <a:rPr lang="en-US" altLang="zh-CN" dirty="0"/>
              <a:t>R18</a:t>
            </a:r>
            <a:r>
              <a:rPr lang="zh-CN" altLang="en-US" dirty="0"/>
              <a:t> </a:t>
            </a:r>
            <a:r>
              <a:rPr lang="en-US" altLang="zh-CN" dirty="0"/>
              <a:t>SL Relay: Multi-Path</a:t>
            </a:r>
            <a:endParaRPr lang="zh-CN" altLang="en-US" dirty="0"/>
          </a:p>
        </p:txBody>
      </p:sp>
      <p:sp>
        <p:nvSpPr>
          <p:cNvPr id="3" name="内容占位符 2">
            <a:extLst>
              <a:ext uri="{FF2B5EF4-FFF2-40B4-BE49-F238E27FC236}">
                <a16:creationId xmlns:a16="http://schemas.microsoft.com/office/drawing/2014/main" id="{9A116712-2DA7-4131-8DCD-09A9462BC176}"/>
              </a:ext>
            </a:extLst>
          </p:cNvPr>
          <p:cNvSpPr>
            <a:spLocks noGrp="1"/>
          </p:cNvSpPr>
          <p:nvPr>
            <p:ph idx="1"/>
          </p:nvPr>
        </p:nvSpPr>
        <p:spPr>
          <a:xfrm>
            <a:off x="1676400" y="2361674"/>
            <a:ext cx="21031200" cy="4496326"/>
          </a:xfrm>
        </p:spPr>
        <p:txBody>
          <a:bodyPr>
            <a:normAutofit fontScale="92500" lnSpcReduction="20000"/>
          </a:bodyPr>
          <a:lstStyle/>
          <a:p>
            <a:pPr marL="685800" indent="-685800">
              <a:buFont typeface="Arial" panose="020B0604020202020204" pitchFamily="34" charset="0"/>
              <a:buChar char="•"/>
            </a:pPr>
            <a:r>
              <a:rPr lang="en-US" altLang="zh-CN" dirty="0"/>
              <a:t>Multi-path relaying can apply to UP and/or CP</a:t>
            </a:r>
          </a:p>
          <a:p>
            <a:pPr marL="685800" indent="-685800">
              <a:buFont typeface="Arial" panose="020B0604020202020204" pitchFamily="34" charset="0"/>
              <a:buChar char="•"/>
            </a:pPr>
            <a:r>
              <a:rPr lang="en-US" altLang="zh-CN" dirty="0"/>
              <a:t>The benefit can be scheme/scenario-dependent, and of major interest in general during R17 SI phase</a:t>
            </a:r>
          </a:p>
          <a:p>
            <a:pPr lvl="1">
              <a:buFont typeface="Wingdings" panose="05000000000000000000" pitchFamily="2" charset="2"/>
              <a:buChar char="ü"/>
            </a:pPr>
            <a:r>
              <a:rPr lang="en-US" altLang="zh-CN" dirty="0"/>
              <a:t>Robustness</a:t>
            </a:r>
          </a:p>
          <a:p>
            <a:pPr lvl="1">
              <a:buFont typeface="Wingdings" panose="05000000000000000000" pitchFamily="2" charset="2"/>
              <a:buChar char="ü"/>
            </a:pPr>
            <a:r>
              <a:rPr lang="en-US" altLang="zh-CN" dirty="0"/>
              <a:t>throughput</a:t>
            </a:r>
          </a:p>
        </p:txBody>
      </p:sp>
      <p:graphicFrame>
        <p:nvGraphicFramePr>
          <p:cNvPr id="4" name="表格 3">
            <a:extLst>
              <a:ext uri="{FF2B5EF4-FFF2-40B4-BE49-F238E27FC236}">
                <a16:creationId xmlns:a16="http://schemas.microsoft.com/office/drawing/2014/main" id="{8CEA9A6D-AF43-4FDF-98BE-CDA34AF88DD7}"/>
              </a:ext>
            </a:extLst>
          </p:cNvPr>
          <p:cNvGraphicFramePr>
            <a:graphicFrameLocks noGrp="1"/>
          </p:cNvGraphicFramePr>
          <p:nvPr>
            <p:extLst>
              <p:ext uri="{D42A27DB-BD31-4B8C-83A1-F6EECF244321}">
                <p14:modId xmlns:p14="http://schemas.microsoft.com/office/powerpoint/2010/main" val="522671188"/>
              </p:ext>
            </p:extLst>
          </p:nvPr>
        </p:nvGraphicFramePr>
        <p:xfrm>
          <a:off x="4322618" y="7925296"/>
          <a:ext cx="18769422" cy="3579339"/>
        </p:xfrm>
        <a:graphic>
          <a:graphicData uri="http://schemas.openxmlformats.org/drawingml/2006/table">
            <a:tbl>
              <a:tblPr firstRow="1" bandRow="1">
                <a:tableStyleId>{5C22544A-7EE6-4342-B048-85BDC9FD1C3A}</a:tableStyleId>
              </a:tblPr>
              <a:tblGrid>
                <a:gridCol w="3316122">
                  <a:extLst>
                    <a:ext uri="{9D8B030D-6E8A-4147-A177-3AD203B41FA5}">
                      <a16:colId xmlns:a16="http://schemas.microsoft.com/office/drawing/2014/main" val="2972335282"/>
                    </a:ext>
                  </a:extLst>
                </a:gridCol>
                <a:gridCol w="7726650">
                  <a:extLst>
                    <a:ext uri="{9D8B030D-6E8A-4147-A177-3AD203B41FA5}">
                      <a16:colId xmlns:a16="http://schemas.microsoft.com/office/drawing/2014/main" val="1968391474"/>
                    </a:ext>
                  </a:extLst>
                </a:gridCol>
                <a:gridCol w="7726650">
                  <a:extLst>
                    <a:ext uri="{9D8B030D-6E8A-4147-A177-3AD203B41FA5}">
                      <a16:colId xmlns:a16="http://schemas.microsoft.com/office/drawing/2014/main" val="2010221182"/>
                    </a:ext>
                  </a:extLst>
                </a:gridCol>
              </a:tblGrid>
              <a:tr h="549120">
                <a:tc>
                  <a:txBody>
                    <a:bodyPr/>
                    <a:lstStyle/>
                    <a:p>
                      <a:pPr algn="l"/>
                      <a:endParaRPr lang="zh-CN" altLang="en-US" sz="3600" dirty="0">
                        <a:latin typeface="Arial" panose="020B0604020202020204" pitchFamily="34" charset="0"/>
                        <a:cs typeface="Arial" panose="020B0604020202020204" pitchFamily="34" charset="0"/>
                      </a:endParaRPr>
                    </a:p>
                  </a:txBody>
                  <a:tcPr marL="182880" marR="182880" marT="91440" marB="91440"/>
                </a:tc>
                <a:tc>
                  <a:txBody>
                    <a:bodyPr/>
                    <a:lstStyle/>
                    <a:p>
                      <a:pPr algn="l"/>
                      <a:r>
                        <a:rPr lang="en-US" altLang="zh-CN" sz="3600" dirty="0">
                          <a:latin typeface="Arial" panose="020B0604020202020204" pitchFamily="34" charset="0"/>
                          <a:cs typeface="Arial" panose="020B0604020202020204" pitchFamily="34" charset="0"/>
                        </a:rPr>
                        <a:t>Path-1</a:t>
                      </a:r>
                      <a:endParaRPr lang="zh-CN" altLang="en-US" sz="3600" dirty="0">
                        <a:latin typeface="Arial" panose="020B0604020202020204" pitchFamily="34" charset="0"/>
                        <a:cs typeface="Arial" panose="020B0604020202020204" pitchFamily="34" charset="0"/>
                      </a:endParaRPr>
                    </a:p>
                  </a:txBody>
                  <a:tcPr marL="182880" marR="182880" marT="91440" marB="91440"/>
                </a:tc>
                <a:tc>
                  <a:txBody>
                    <a:bodyPr/>
                    <a:lstStyle/>
                    <a:p>
                      <a:pPr algn="l"/>
                      <a:r>
                        <a:rPr lang="en-US" altLang="zh-CN" sz="3600" dirty="0">
                          <a:latin typeface="Arial" panose="020B0604020202020204" pitchFamily="34" charset="0"/>
                          <a:cs typeface="Arial" panose="020B0604020202020204" pitchFamily="34" charset="0"/>
                        </a:rPr>
                        <a:t>Path-2</a:t>
                      </a:r>
                      <a:endParaRPr lang="zh-CN" altLang="en-US" sz="3600" dirty="0">
                        <a:latin typeface="Arial" panose="020B0604020202020204" pitchFamily="34" charset="0"/>
                        <a:cs typeface="Arial" panose="020B0604020202020204" pitchFamily="34" charset="0"/>
                      </a:endParaRPr>
                    </a:p>
                  </a:txBody>
                  <a:tcPr marL="182880" marR="182880" marT="91440" marB="91440"/>
                </a:tc>
                <a:extLst>
                  <a:ext uri="{0D108BD9-81ED-4DB2-BD59-A6C34878D82A}">
                    <a16:rowId xmlns:a16="http://schemas.microsoft.com/office/drawing/2014/main" val="2588819796"/>
                  </a:ext>
                </a:extLst>
              </a:tr>
              <a:tr h="949273">
                <a:tc>
                  <a:txBody>
                    <a:bodyPr/>
                    <a:lstStyle/>
                    <a:p>
                      <a:pPr algn="l"/>
                      <a:r>
                        <a:rPr lang="en-US" altLang="zh-CN" sz="3600" dirty="0">
                          <a:latin typeface="Arial" panose="020B0604020202020204" pitchFamily="34" charset="0"/>
                          <a:cs typeface="Arial" panose="020B0604020202020204" pitchFamily="34" charset="0"/>
                        </a:rPr>
                        <a:t>Scenario-1</a:t>
                      </a:r>
                      <a:endParaRPr lang="zh-CN" altLang="en-US" sz="3600" dirty="0">
                        <a:latin typeface="Arial" panose="020B0604020202020204" pitchFamily="34" charset="0"/>
                        <a:cs typeface="Arial" panose="020B0604020202020204" pitchFamily="34" charset="0"/>
                      </a:endParaRPr>
                    </a:p>
                  </a:txBody>
                  <a:tcPr marL="182880" marR="182880" marT="91440" marB="91440"/>
                </a:tc>
                <a:tc>
                  <a:txBody>
                    <a:bodyPr/>
                    <a:lstStyle/>
                    <a:p>
                      <a:pPr algn="l"/>
                      <a:r>
                        <a:rPr lang="en-US" altLang="zh-CN" sz="3600" dirty="0">
                          <a:latin typeface="Arial" panose="020B0604020202020204" pitchFamily="34" charset="0"/>
                          <a:cs typeface="Arial" panose="020B0604020202020204" pitchFamily="34" charset="0"/>
                        </a:rPr>
                        <a:t>Direct UE-</a:t>
                      </a:r>
                      <a:r>
                        <a:rPr lang="en-US" altLang="zh-CN" sz="3600" dirty="0" err="1">
                          <a:latin typeface="Arial" panose="020B0604020202020204" pitchFamily="34" charset="0"/>
                          <a:cs typeface="Arial" panose="020B0604020202020204" pitchFamily="34" charset="0"/>
                        </a:rPr>
                        <a:t>gNB</a:t>
                      </a:r>
                      <a:r>
                        <a:rPr lang="en-US" altLang="zh-CN" sz="3600" dirty="0">
                          <a:latin typeface="Arial" panose="020B0604020202020204" pitchFamily="34" charset="0"/>
                          <a:cs typeface="Arial" panose="020B0604020202020204" pitchFamily="34" charset="0"/>
                        </a:rPr>
                        <a:t> link</a:t>
                      </a:r>
                      <a:endParaRPr lang="zh-CN" altLang="en-US" sz="3600" dirty="0">
                        <a:latin typeface="Arial" panose="020B0604020202020204" pitchFamily="34" charset="0"/>
                        <a:cs typeface="Arial" panose="020B0604020202020204" pitchFamily="34" charset="0"/>
                      </a:endParaRPr>
                    </a:p>
                  </a:txBody>
                  <a:tcPr marL="182880" marR="182880" marT="91440" marB="91440"/>
                </a:tc>
                <a:tc>
                  <a:txBody>
                    <a:bodyPr/>
                    <a:lstStyle/>
                    <a:p>
                      <a:pPr algn="l"/>
                      <a:r>
                        <a:rPr lang="en-US" altLang="zh-CN" sz="3600" dirty="0">
                          <a:latin typeface="Arial" panose="020B0604020202020204" pitchFamily="34" charset="0"/>
                          <a:cs typeface="Arial" panose="020B0604020202020204" pitchFamily="34" charset="0"/>
                        </a:rPr>
                        <a:t>Indirect UE-</a:t>
                      </a:r>
                      <a:r>
                        <a:rPr lang="en-US" altLang="zh-CN" sz="3600" dirty="0" err="1">
                          <a:latin typeface="Arial" panose="020B0604020202020204" pitchFamily="34" charset="0"/>
                          <a:cs typeface="Arial" panose="020B0604020202020204" pitchFamily="34" charset="0"/>
                        </a:rPr>
                        <a:t>Relay_UE</a:t>
                      </a:r>
                      <a:r>
                        <a:rPr lang="en-US" altLang="zh-CN" sz="3600" dirty="0">
                          <a:latin typeface="Arial" panose="020B0604020202020204" pitchFamily="34" charset="0"/>
                          <a:cs typeface="Arial" panose="020B0604020202020204" pitchFamily="34" charset="0"/>
                        </a:rPr>
                        <a:t>-</a:t>
                      </a:r>
                      <a:r>
                        <a:rPr lang="en-US" altLang="zh-CN" sz="3600" dirty="0" err="1">
                          <a:latin typeface="Arial" panose="020B0604020202020204" pitchFamily="34" charset="0"/>
                          <a:cs typeface="Arial" panose="020B0604020202020204" pitchFamily="34" charset="0"/>
                        </a:rPr>
                        <a:t>gNB</a:t>
                      </a:r>
                      <a:r>
                        <a:rPr lang="en-US" altLang="zh-CN" sz="3600" dirty="0">
                          <a:latin typeface="Arial" panose="020B0604020202020204" pitchFamily="34" charset="0"/>
                          <a:cs typeface="Arial" panose="020B0604020202020204" pitchFamily="34" charset="0"/>
                        </a:rPr>
                        <a:t> link</a:t>
                      </a:r>
                      <a:endParaRPr lang="zh-CN" altLang="en-US" sz="3600" dirty="0">
                        <a:latin typeface="Arial" panose="020B0604020202020204" pitchFamily="34" charset="0"/>
                        <a:cs typeface="Arial" panose="020B0604020202020204" pitchFamily="34" charset="0"/>
                      </a:endParaRPr>
                    </a:p>
                  </a:txBody>
                  <a:tcPr marL="182880" marR="182880" marT="91440" marB="91440"/>
                </a:tc>
                <a:extLst>
                  <a:ext uri="{0D108BD9-81ED-4DB2-BD59-A6C34878D82A}">
                    <a16:rowId xmlns:a16="http://schemas.microsoft.com/office/drawing/2014/main" val="3338568601"/>
                  </a:ext>
                </a:extLst>
              </a:tr>
              <a:tr h="949273">
                <a:tc>
                  <a:txBody>
                    <a:bodyPr/>
                    <a:lstStyle/>
                    <a:p>
                      <a:pPr algn="l"/>
                      <a:r>
                        <a:rPr lang="en-US" altLang="zh-CN" sz="3600" dirty="0">
                          <a:latin typeface="Arial" panose="020B0604020202020204" pitchFamily="34" charset="0"/>
                          <a:cs typeface="Arial" panose="020B0604020202020204" pitchFamily="34" charset="0"/>
                        </a:rPr>
                        <a:t>Scenario-2</a:t>
                      </a:r>
                      <a:endParaRPr lang="zh-CN" altLang="en-US" sz="3600" dirty="0">
                        <a:latin typeface="Arial" panose="020B0604020202020204" pitchFamily="34" charset="0"/>
                        <a:cs typeface="Arial" panose="020B0604020202020204" pitchFamily="34" charset="0"/>
                      </a:endParaRPr>
                    </a:p>
                  </a:txBody>
                  <a:tcPr marL="182880" marR="182880" marT="91440" marB="91440"/>
                </a:tc>
                <a:tc>
                  <a:txBody>
                    <a:bodyPr/>
                    <a:lstStyle/>
                    <a:p>
                      <a:pPr algn="l"/>
                      <a:r>
                        <a:rPr lang="en-US" altLang="zh-CN" sz="3600" dirty="0">
                          <a:latin typeface="Arial" panose="020B0604020202020204" pitchFamily="34" charset="0"/>
                          <a:cs typeface="Arial" panose="020B0604020202020204" pitchFamily="34" charset="0"/>
                        </a:rPr>
                        <a:t>Indirect UE-Relay_UE1-gNB link</a:t>
                      </a:r>
                      <a:endParaRPr lang="zh-CN" altLang="en-US" sz="3600" dirty="0">
                        <a:latin typeface="Arial" panose="020B0604020202020204" pitchFamily="34" charset="0"/>
                        <a:cs typeface="Arial" panose="020B0604020202020204" pitchFamily="34" charset="0"/>
                      </a:endParaRPr>
                    </a:p>
                  </a:txBody>
                  <a:tcPr marL="182880" marR="182880" marT="91440" marB="9144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dirty="0">
                          <a:latin typeface="Arial" panose="020B0604020202020204" pitchFamily="34" charset="0"/>
                          <a:cs typeface="Arial" panose="020B0604020202020204" pitchFamily="34" charset="0"/>
                        </a:rPr>
                        <a:t>Indirect UE-Relay_UE2-gNB link</a:t>
                      </a:r>
                      <a:endParaRPr lang="zh-CN" altLang="en-US" sz="3600" dirty="0">
                        <a:latin typeface="Arial" panose="020B0604020202020204" pitchFamily="34" charset="0"/>
                        <a:cs typeface="Arial" panose="020B0604020202020204" pitchFamily="34" charset="0"/>
                      </a:endParaRPr>
                    </a:p>
                  </a:txBody>
                  <a:tcPr marL="182880" marR="182880" marT="91440" marB="91440"/>
                </a:tc>
                <a:extLst>
                  <a:ext uri="{0D108BD9-81ED-4DB2-BD59-A6C34878D82A}">
                    <a16:rowId xmlns:a16="http://schemas.microsoft.com/office/drawing/2014/main" val="2292975322"/>
                  </a:ext>
                </a:extLst>
              </a:tr>
              <a:tr h="949273">
                <a:tc>
                  <a:txBody>
                    <a:bodyPr/>
                    <a:lstStyle/>
                    <a:p>
                      <a:pPr algn="l"/>
                      <a:r>
                        <a:rPr lang="en-US" altLang="zh-CN" sz="3600" i="1" dirty="0">
                          <a:latin typeface="Arial" panose="020B0604020202020204" pitchFamily="34" charset="0"/>
                          <a:cs typeface="Arial" panose="020B0604020202020204" pitchFamily="34" charset="0"/>
                        </a:rPr>
                        <a:t>Scenario-3..</a:t>
                      </a:r>
                      <a:endParaRPr lang="zh-CN" altLang="en-US" sz="3600" i="1" dirty="0">
                        <a:latin typeface="Arial" panose="020B0604020202020204" pitchFamily="34" charset="0"/>
                        <a:cs typeface="Arial" panose="020B0604020202020204" pitchFamily="34" charset="0"/>
                      </a:endParaRPr>
                    </a:p>
                  </a:txBody>
                  <a:tcPr marL="182880" marR="182880" marT="91440" marB="91440"/>
                </a:tc>
                <a:tc gridSpan="2">
                  <a:txBody>
                    <a:bodyPr/>
                    <a:lstStyle/>
                    <a:p>
                      <a:pPr algn="l"/>
                      <a:r>
                        <a:rPr lang="en-US" altLang="zh-CN" sz="3600" i="1" dirty="0">
                          <a:latin typeface="Arial" panose="020B0604020202020204" pitchFamily="34" charset="0"/>
                          <a:cs typeface="Arial" panose="020B0604020202020204" pitchFamily="34" charset="0"/>
                        </a:rPr>
                        <a:t>More advanced scenario if considering multi-hop..</a:t>
                      </a:r>
                      <a:endParaRPr lang="zh-CN" altLang="en-US" sz="3600" i="1" dirty="0">
                        <a:latin typeface="Arial" panose="020B0604020202020204" pitchFamily="34" charset="0"/>
                        <a:cs typeface="Arial" panose="020B0604020202020204" pitchFamily="34" charset="0"/>
                      </a:endParaRPr>
                    </a:p>
                  </a:txBody>
                  <a:tcPr marL="182880" marR="182880" marT="91440" marB="91440"/>
                </a:tc>
                <a:tc hMerge="1">
                  <a:txBody>
                    <a:bodyPr/>
                    <a:lstStyle/>
                    <a:p>
                      <a:endParaRPr lang="zh-CN" altLang="en-US" dirty="0"/>
                    </a:p>
                  </a:txBody>
                  <a:tcPr/>
                </a:tc>
                <a:extLst>
                  <a:ext uri="{0D108BD9-81ED-4DB2-BD59-A6C34878D82A}">
                    <a16:rowId xmlns:a16="http://schemas.microsoft.com/office/drawing/2014/main" val="1493756992"/>
                  </a:ext>
                </a:extLst>
              </a:tr>
            </a:tbl>
          </a:graphicData>
        </a:graphic>
      </p:graphicFrame>
    </p:spTree>
    <p:extLst>
      <p:ext uri="{BB962C8B-B14F-4D97-AF65-F5344CB8AC3E}">
        <p14:creationId xmlns:p14="http://schemas.microsoft.com/office/powerpoint/2010/main" val="7062762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C988B4-4BCC-4F75-8143-C3D7FC11C1A5}"/>
              </a:ext>
            </a:extLst>
          </p:cNvPr>
          <p:cNvSpPr>
            <a:spLocks noGrp="1"/>
          </p:cNvSpPr>
          <p:nvPr>
            <p:ph type="title"/>
          </p:nvPr>
        </p:nvSpPr>
        <p:spPr/>
        <p:txBody>
          <a:bodyPr/>
          <a:lstStyle/>
          <a:p>
            <a:r>
              <a:rPr lang="en-US" altLang="zh-CN" dirty="0"/>
              <a:t>R18</a:t>
            </a:r>
            <a:r>
              <a:rPr lang="zh-CN" altLang="en-US" dirty="0"/>
              <a:t> </a:t>
            </a:r>
            <a:r>
              <a:rPr lang="en-US" altLang="zh-CN" dirty="0"/>
              <a:t>SL Relay: MBS-oriented</a:t>
            </a:r>
            <a:endParaRPr lang="zh-CN" altLang="en-US" dirty="0"/>
          </a:p>
        </p:txBody>
      </p:sp>
      <p:sp>
        <p:nvSpPr>
          <p:cNvPr id="3" name="内容占位符 2">
            <a:extLst>
              <a:ext uri="{FF2B5EF4-FFF2-40B4-BE49-F238E27FC236}">
                <a16:creationId xmlns:a16="http://schemas.microsoft.com/office/drawing/2014/main" id="{C77C73B2-702D-491E-8CEF-92F98A6014A5}"/>
              </a:ext>
            </a:extLst>
          </p:cNvPr>
          <p:cNvSpPr>
            <a:spLocks noGrp="1"/>
          </p:cNvSpPr>
          <p:nvPr>
            <p:ph idx="1"/>
          </p:nvPr>
        </p:nvSpPr>
        <p:spPr>
          <a:xfrm>
            <a:off x="1676400" y="2585546"/>
            <a:ext cx="21031200" cy="5486400"/>
          </a:xfrm>
        </p:spPr>
        <p:txBody>
          <a:bodyPr/>
          <a:lstStyle/>
          <a:p>
            <a:pPr marL="685800" indent="-685800">
              <a:buFont typeface="Arial" panose="020B0604020202020204" pitchFamily="34" charset="0"/>
              <a:buChar char="•"/>
            </a:pPr>
            <a:r>
              <a:rPr lang="en-US" altLang="zh-CN" dirty="0"/>
              <a:t>MBS-oriented Relaying helps at least Public Safety and V2X use case</a:t>
            </a:r>
          </a:p>
          <a:p>
            <a:pPr marL="685800" indent="-685800">
              <a:buFont typeface="Arial" panose="020B0604020202020204" pitchFamily="34" charset="0"/>
              <a:buChar char="•"/>
            </a:pPr>
            <a:r>
              <a:rPr lang="en-US" altLang="zh-CN" dirty="0"/>
              <a:t>Although in LTE UE-based Relay from Day-1, but not in R17 NR UE-based Relay due to the parallel MBS work in R17</a:t>
            </a:r>
          </a:p>
          <a:p>
            <a:pPr marL="685800" indent="-685800">
              <a:buFont typeface="Arial" panose="020B0604020202020204" pitchFamily="34" charset="0"/>
              <a:buChar char="•"/>
            </a:pPr>
            <a:r>
              <a:rPr lang="en-US" altLang="zh-CN" dirty="0"/>
              <a:t>It should be included in R18 as Phase-II for NR UE-based Relay</a:t>
            </a:r>
            <a:endParaRPr lang="zh-CN" altLang="en-US" dirty="0"/>
          </a:p>
        </p:txBody>
      </p:sp>
      <p:sp>
        <p:nvSpPr>
          <p:cNvPr id="5" name="矩形 4">
            <a:extLst>
              <a:ext uri="{FF2B5EF4-FFF2-40B4-BE49-F238E27FC236}">
                <a16:creationId xmlns:a16="http://schemas.microsoft.com/office/drawing/2014/main" id="{EA87E4ED-0E24-4191-9EBC-753D70956C84}"/>
              </a:ext>
            </a:extLst>
          </p:cNvPr>
          <p:cNvSpPr/>
          <p:nvPr/>
        </p:nvSpPr>
        <p:spPr>
          <a:xfrm>
            <a:off x="5959366" y="9426347"/>
            <a:ext cx="16748235" cy="2308324"/>
          </a:xfrm>
          <a:prstGeom prst="rect">
            <a:avLst/>
          </a:prstGeom>
          <a:ln>
            <a:solidFill>
              <a:srgbClr val="FF0000"/>
            </a:solidFill>
          </a:ln>
        </p:spPr>
        <p:txBody>
          <a:bodyPr wrap="square">
            <a:spAutoFit/>
          </a:bodyPr>
          <a:lstStyle/>
          <a:p>
            <a:pPr marL="1441450" indent="-1080770" algn="l">
              <a:spcAft>
                <a:spcPts val="1800"/>
              </a:spcAft>
            </a:pPr>
            <a:r>
              <a:rPr lang="en-GB" altLang="zh-CN" sz="3600" b="0" dirty="0">
                <a:latin typeface="Arial" panose="020B0604020202020204" pitchFamily="34" charset="0"/>
                <a:cs typeface="Arial" panose="020B0604020202020204" pitchFamily="34" charset="0"/>
              </a:rPr>
              <a:t>NOTE 2: Support of non-unicast mode communication (i.e. one-to-many communication/broadcast or multicast) between network and UE-to-Network Relay UE and between UE-to-Network Relay and Remote UE(s) depends on the result of FS_5MBS work.</a:t>
            </a:r>
            <a:endParaRPr lang="zh-CN" altLang="zh-CN" sz="3600"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60494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85F0F8-265F-4B86-B514-42B8B7ACF390}"/>
              </a:ext>
            </a:extLst>
          </p:cNvPr>
          <p:cNvSpPr>
            <a:spLocks noGrp="1"/>
          </p:cNvSpPr>
          <p:nvPr>
            <p:ph type="title"/>
          </p:nvPr>
        </p:nvSpPr>
        <p:spPr/>
        <p:txBody>
          <a:bodyPr/>
          <a:lstStyle/>
          <a:p>
            <a:r>
              <a:rPr lang="en-US" altLang="zh-CN" dirty="0"/>
              <a:t>R18 SL Relay: Other R17 left-overs</a:t>
            </a:r>
            <a:endParaRPr lang="zh-CN" altLang="en-US" dirty="0"/>
          </a:p>
        </p:txBody>
      </p:sp>
      <p:sp>
        <p:nvSpPr>
          <p:cNvPr id="3" name="内容占位符 2">
            <a:extLst>
              <a:ext uri="{FF2B5EF4-FFF2-40B4-BE49-F238E27FC236}">
                <a16:creationId xmlns:a16="http://schemas.microsoft.com/office/drawing/2014/main" id="{46C40FE5-14B6-4848-84E5-873BFF115FFA}"/>
              </a:ext>
            </a:extLst>
          </p:cNvPr>
          <p:cNvSpPr>
            <a:spLocks noGrp="1"/>
          </p:cNvSpPr>
          <p:nvPr>
            <p:ph idx="1"/>
          </p:nvPr>
        </p:nvSpPr>
        <p:spPr>
          <a:xfrm>
            <a:off x="1676400" y="2973916"/>
            <a:ext cx="21031200" cy="2969684"/>
          </a:xfrm>
        </p:spPr>
        <p:txBody>
          <a:bodyPr/>
          <a:lstStyle/>
          <a:p>
            <a:pPr marL="685800" indent="-685800">
              <a:buFont typeface="Arial" panose="020B0604020202020204" pitchFamily="34" charset="0"/>
              <a:buChar char="•"/>
            </a:pPr>
            <a:r>
              <a:rPr lang="en-US" altLang="zh-CN" dirty="0"/>
              <a:t>R17 as a start point focusing on the baseline function, but limited in different dimensions</a:t>
            </a:r>
          </a:p>
        </p:txBody>
      </p:sp>
      <p:graphicFrame>
        <p:nvGraphicFramePr>
          <p:cNvPr id="5" name="表格 4">
            <a:extLst>
              <a:ext uri="{FF2B5EF4-FFF2-40B4-BE49-F238E27FC236}">
                <a16:creationId xmlns:a16="http://schemas.microsoft.com/office/drawing/2014/main" id="{258DE800-97ED-493D-821D-8AD930B19696}"/>
              </a:ext>
            </a:extLst>
          </p:cNvPr>
          <p:cNvGraphicFramePr>
            <a:graphicFrameLocks noGrp="1"/>
          </p:cNvGraphicFramePr>
          <p:nvPr>
            <p:extLst>
              <p:ext uri="{D42A27DB-BD31-4B8C-83A1-F6EECF244321}">
                <p14:modId xmlns:p14="http://schemas.microsoft.com/office/powerpoint/2010/main" val="3899140705"/>
              </p:ext>
            </p:extLst>
          </p:nvPr>
        </p:nvGraphicFramePr>
        <p:xfrm>
          <a:off x="5091544" y="5943600"/>
          <a:ext cx="18208518" cy="5608320"/>
        </p:xfrm>
        <a:graphic>
          <a:graphicData uri="http://schemas.openxmlformats.org/drawingml/2006/table">
            <a:tbl>
              <a:tblPr firstRow="1" bandRow="1">
                <a:tableStyleId>{7DF18680-E054-41AD-8BC1-D1AEF772440D}</a:tableStyleId>
              </a:tblPr>
              <a:tblGrid>
                <a:gridCol w="9104259">
                  <a:extLst>
                    <a:ext uri="{9D8B030D-6E8A-4147-A177-3AD203B41FA5}">
                      <a16:colId xmlns:a16="http://schemas.microsoft.com/office/drawing/2014/main" val="3530739612"/>
                    </a:ext>
                  </a:extLst>
                </a:gridCol>
                <a:gridCol w="9104259">
                  <a:extLst>
                    <a:ext uri="{9D8B030D-6E8A-4147-A177-3AD203B41FA5}">
                      <a16:colId xmlns:a16="http://schemas.microsoft.com/office/drawing/2014/main" val="1438758329"/>
                    </a:ext>
                  </a:extLst>
                </a:gridCol>
              </a:tblGrid>
              <a:tr h="600866">
                <a:tc>
                  <a:txBody>
                    <a:bodyPr/>
                    <a:lstStyle/>
                    <a:p>
                      <a:pPr algn="l"/>
                      <a:r>
                        <a:rPr lang="en-US" altLang="zh-CN" sz="4400" dirty="0">
                          <a:latin typeface="Arial" panose="020B0604020202020204" pitchFamily="34" charset="0"/>
                          <a:cs typeface="Arial" panose="020B0604020202020204" pitchFamily="34" charset="0"/>
                        </a:rPr>
                        <a:t>R17</a:t>
                      </a:r>
                      <a:endParaRPr lang="zh-CN" altLang="en-US" sz="4400" dirty="0">
                        <a:latin typeface="Arial" panose="020B0604020202020204" pitchFamily="34" charset="0"/>
                        <a:cs typeface="Arial" panose="020B0604020202020204" pitchFamily="34" charset="0"/>
                      </a:endParaRPr>
                    </a:p>
                  </a:txBody>
                  <a:tcPr marL="182880" marR="182880" marT="91440" marB="91440"/>
                </a:tc>
                <a:tc>
                  <a:txBody>
                    <a:bodyPr/>
                    <a:lstStyle/>
                    <a:p>
                      <a:pPr algn="l"/>
                      <a:r>
                        <a:rPr lang="en-US" altLang="zh-CN" sz="4400" dirty="0">
                          <a:latin typeface="Arial" panose="020B0604020202020204" pitchFamily="34" charset="0"/>
                          <a:cs typeface="Arial" panose="020B0604020202020204" pitchFamily="34" charset="0"/>
                        </a:rPr>
                        <a:t>R18</a:t>
                      </a:r>
                      <a:endParaRPr lang="zh-CN" altLang="en-US" sz="4400" dirty="0">
                        <a:latin typeface="Arial" panose="020B0604020202020204" pitchFamily="34" charset="0"/>
                        <a:cs typeface="Arial" panose="020B0604020202020204" pitchFamily="34" charset="0"/>
                      </a:endParaRPr>
                    </a:p>
                  </a:txBody>
                  <a:tcPr marL="182880" marR="182880" marT="91440" marB="91440"/>
                </a:tc>
                <a:extLst>
                  <a:ext uri="{0D108BD9-81ED-4DB2-BD59-A6C34878D82A}">
                    <a16:rowId xmlns:a16="http://schemas.microsoft.com/office/drawing/2014/main" val="4178644184"/>
                  </a:ext>
                </a:extLst>
              </a:tr>
              <a:tr h="600866">
                <a:tc>
                  <a:txBody>
                    <a:bodyPr/>
                    <a:lstStyle/>
                    <a:p>
                      <a:pPr marL="0" marR="0" indent="0" algn="l" defTabSz="914400" rtl="0" eaLnBrk="1" latinLnBrk="0" hangingPunct="1">
                        <a:lnSpc>
                          <a:spcPct val="100000"/>
                        </a:lnSpc>
                        <a:spcBef>
                          <a:spcPts val="0"/>
                        </a:spcBef>
                        <a:spcAft>
                          <a:spcPts val="0"/>
                        </a:spcAft>
                        <a:buClrTx/>
                        <a:buSzTx/>
                        <a:buFontTx/>
                        <a:buNone/>
                        <a:tabLst/>
                      </a:pPr>
                      <a:r>
                        <a:rPr lang="en-US" altLang="zh-CN" sz="3200" i="0" kern="1200" dirty="0">
                          <a:latin typeface="Arial" panose="020B0604020202020204" pitchFamily="34" charset="0"/>
                          <a:cs typeface="Arial" panose="020B0604020202020204" pitchFamily="34" charset="0"/>
                          <a:sym typeface="Helvetica Neue Light"/>
                        </a:rPr>
                        <a:t>Intra-</a:t>
                      </a:r>
                      <a:r>
                        <a:rPr lang="en-US" altLang="zh-CN" sz="3200" i="0" kern="1200" dirty="0" err="1">
                          <a:latin typeface="Arial" panose="020B0604020202020204" pitchFamily="34" charset="0"/>
                          <a:cs typeface="Arial" panose="020B0604020202020204" pitchFamily="34" charset="0"/>
                          <a:sym typeface="Helvetica Neue Light"/>
                        </a:rPr>
                        <a:t>gNB</a:t>
                      </a:r>
                      <a:r>
                        <a:rPr lang="en-US" altLang="zh-CN" sz="3200" i="0" kern="1200" dirty="0">
                          <a:latin typeface="Arial" panose="020B0604020202020204" pitchFamily="34" charset="0"/>
                          <a:cs typeface="Arial" panose="020B0604020202020204" pitchFamily="34" charset="0"/>
                          <a:sym typeface="Helvetica Neue Light"/>
                        </a:rPr>
                        <a:t> mobility for U2N</a:t>
                      </a:r>
                      <a:endParaRPr lang="zh-CN" altLang="en-US" sz="3200" i="0" kern="1200" dirty="0">
                        <a:solidFill>
                          <a:schemeClr val="dk1"/>
                        </a:solidFill>
                        <a:latin typeface="Arial" panose="020B0604020202020204" pitchFamily="34" charset="0"/>
                        <a:ea typeface="+mn-ea"/>
                        <a:cs typeface="Arial" panose="020B0604020202020204" pitchFamily="34" charset="0"/>
                        <a:sym typeface="Helvetica Neue Light"/>
                      </a:endParaRPr>
                    </a:p>
                  </a:txBody>
                  <a:tcPr marL="365760" marR="365760" marT="182880" marB="182880"/>
                </a:tc>
                <a:tc>
                  <a:txBody>
                    <a:bodyPr/>
                    <a:lstStyle/>
                    <a:p>
                      <a:pPr marL="0" marR="0" indent="0" algn="l" defTabSz="914400" rtl="0" eaLnBrk="1" latinLnBrk="0" hangingPunct="1">
                        <a:lnSpc>
                          <a:spcPct val="100000"/>
                        </a:lnSpc>
                        <a:spcBef>
                          <a:spcPts val="0"/>
                        </a:spcBef>
                        <a:spcAft>
                          <a:spcPts val="0"/>
                        </a:spcAft>
                        <a:buClrTx/>
                        <a:buSzTx/>
                        <a:buFontTx/>
                        <a:buNone/>
                        <a:tabLst/>
                      </a:pPr>
                      <a:r>
                        <a:rPr lang="en-US" altLang="zh-CN" sz="3200" i="0" kern="1200" dirty="0">
                          <a:latin typeface="Arial" panose="020B0604020202020204" pitchFamily="34" charset="0"/>
                          <a:cs typeface="Arial" panose="020B0604020202020204" pitchFamily="34" charset="0"/>
                          <a:sym typeface="Helvetica Neue Light"/>
                        </a:rPr>
                        <a:t>Inter-</a:t>
                      </a:r>
                      <a:r>
                        <a:rPr lang="en-US" altLang="zh-CN" sz="3200" i="0" kern="1200" dirty="0" err="1">
                          <a:latin typeface="Arial" panose="020B0604020202020204" pitchFamily="34" charset="0"/>
                          <a:cs typeface="Arial" panose="020B0604020202020204" pitchFamily="34" charset="0"/>
                          <a:sym typeface="Helvetica Neue Light"/>
                        </a:rPr>
                        <a:t>gNB</a:t>
                      </a:r>
                      <a:r>
                        <a:rPr lang="en-US" altLang="zh-CN" sz="3200" i="0" kern="1200" dirty="0">
                          <a:latin typeface="Arial" panose="020B0604020202020204" pitchFamily="34" charset="0"/>
                          <a:cs typeface="Arial" panose="020B0604020202020204" pitchFamily="34" charset="0"/>
                          <a:sym typeface="Helvetica Neue Light"/>
                        </a:rPr>
                        <a:t> mobility for U2N</a:t>
                      </a:r>
                      <a:endParaRPr lang="zh-CN" altLang="en-US" sz="3200" i="0" kern="1200" dirty="0">
                        <a:solidFill>
                          <a:schemeClr val="dk1"/>
                        </a:solidFill>
                        <a:latin typeface="Arial" panose="020B0604020202020204" pitchFamily="34" charset="0"/>
                        <a:ea typeface="+mn-ea"/>
                        <a:cs typeface="Arial" panose="020B0604020202020204" pitchFamily="34" charset="0"/>
                        <a:sym typeface="Helvetica Neue Light"/>
                      </a:endParaRPr>
                    </a:p>
                  </a:txBody>
                  <a:tcPr marL="365760" marR="365760" marT="182880" marB="182880"/>
                </a:tc>
                <a:extLst>
                  <a:ext uri="{0D108BD9-81ED-4DB2-BD59-A6C34878D82A}">
                    <a16:rowId xmlns:a16="http://schemas.microsoft.com/office/drawing/2014/main" val="2435253999"/>
                  </a:ext>
                </a:extLst>
              </a:tr>
              <a:tr h="944217">
                <a:tc>
                  <a:txBody>
                    <a:bodyPr/>
                    <a:lstStyle/>
                    <a:p>
                      <a:pPr marL="0" marR="0" indent="0" algn="l" defTabSz="825500" latinLnBrk="0">
                        <a:lnSpc>
                          <a:spcPct val="100000"/>
                        </a:lnSpc>
                        <a:spcBef>
                          <a:spcPts val="0"/>
                        </a:spcBef>
                        <a:spcAft>
                          <a:spcPts val="0"/>
                        </a:spcAft>
                        <a:buClrTx/>
                        <a:buSzTx/>
                        <a:buFontTx/>
                        <a:buNone/>
                        <a:tabLst/>
                      </a:pPr>
                      <a:r>
                        <a:rPr lang="en-US" altLang="zh-CN" sz="3200" i="0" u="none" strike="noStrike" cap="none" spc="0" baseline="0" dirty="0">
                          <a:ln>
                            <a:noFill/>
                          </a:ln>
                          <a:uFillTx/>
                          <a:latin typeface="Arial" panose="020B0604020202020204" pitchFamily="34" charset="0"/>
                          <a:cs typeface="Arial" panose="020B0604020202020204" pitchFamily="34" charset="0"/>
                          <a:sym typeface="Helvetica Neue Light"/>
                        </a:rPr>
                        <a:t>Service continuity between direct and indirect</a:t>
                      </a:r>
                      <a:endParaRPr lang="zh-CN" altLang="en-US" sz="3200" b="0" i="0" u="none" strike="noStrike" cap="none" spc="0" baseline="0" dirty="0">
                        <a:ln>
                          <a:noFill/>
                        </a:ln>
                        <a:solidFill>
                          <a:schemeClr val="dk1"/>
                        </a:solidFill>
                        <a:uFillTx/>
                        <a:latin typeface="Arial" panose="020B0604020202020204" pitchFamily="34" charset="0"/>
                        <a:ea typeface="+mn-ea"/>
                        <a:cs typeface="Arial" panose="020B0604020202020204" pitchFamily="34" charset="0"/>
                        <a:sym typeface="Helvetica Neue Light"/>
                      </a:endParaRPr>
                    </a:p>
                  </a:txBody>
                  <a:tcPr marL="365760" marR="365760" marT="182880" marB="182880"/>
                </a:tc>
                <a:tc>
                  <a:txBody>
                    <a:bodyPr/>
                    <a:lstStyle/>
                    <a:p>
                      <a:pPr marL="0" marR="0" indent="0" algn="l" defTabSz="825500" latinLnBrk="0">
                        <a:lnSpc>
                          <a:spcPct val="100000"/>
                        </a:lnSpc>
                        <a:spcBef>
                          <a:spcPts val="0"/>
                        </a:spcBef>
                        <a:spcAft>
                          <a:spcPts val="0"/>
                        </a:spcAft>
                        <a:buClrTx/>
                        <a:buSzTx/>
                        <a:buFontTx/>
                        <a:buNone/>
                        <a:tabLst/>
                      </a:pPr>
                      <a:r>
                        <a:rPr lang="en-US" altLang="zh-CN" sz="3200" i="0" u="none" strike="noStrike" cap="none" spc="0" baseline="0" dirty="0">
                          <a:ln>
                            <a:noFill/>
                          </a:ln>
                          <a:uFillTx/>
                          <a:latin typeface="Arial" panose="020B0604020202020204" pitchFamily="34" charset="0"/>
                          <a:cs typeface="Arial" panose="020B0604020202020204" pitchFamily="34" charset="0"/>
                          <a:sym typeface="Helvetica Neue Light"/>
                        </a:rPr>
                        <a:t>Service continuity between indirect1 and indirect2</a:t>
                      </a:r>
                      <a:endParaRPr lang="zh-CN" altLang="en-US" sz="3200" b="0" i="0" u="none" strike="noStrike" cap="none" spc="0" baseline="0" dirty="0">
                        <a:ln>
                          <a:noFill/>
                        </a:ln>
                        <a:solidFill>
                          <a:schemeClr val="dk1"/>
                        </a:solidFill>
                        <a:uFillTx/>
                        <a:latin typeface="Arial" panose="020B0604020202020204" pitchFamily="34" charset="0"/>
                        <a:ea typeface="+mn-ea"/>
                        <a:cs typeface="Arial" panose="020B0604020202020204" pitchFamily="34" charset="0"/>
                        <a:sym typeface="Helvetica Neue Light"/>
                      </a:endParaRPr>
                    </a:p>
                  </a:txBody>
                  <a:tcPr marL="365760" marR="365760" marT="182880" marB="182880"/>
                </a:tc>
                <a:extLst>
                  <a:ext uri="{0D108BD9-81ED-4DB2-BD59-A6C34878D82A}">
                    <a16:rowId xmlns:a16="http://schemas.microsoft.com/office/drawing/2014/main" val="3601084206"/>
                  </a:ext>
                </a:extLst>
              </a:tr>
              <a:tr h="600866">
                <a:tc>
                  <a:txBody>
                    <a:bodyPr/>
                    <a:lstStyle/>
                    <a:p>
                      <a:pPr marL="0" marR="0" indent="0" algn="l" defTabSz="825500" latinLnBrk="0">
                        <a:lnSpc>
                          <a:spcPct val="100000"/>
                        </a:lnSpc>
                        <a:spcBef>
                          <a:spcPts val="0"/>
                        </a:spcBef>
                        <a:spcAft>
                          <a:spcPts val="0"/>
                        </a:spcAft>
                        <a:buClrTx/>
                        <a:buSzTx/>
                        <a:buFontTx/>
                        <a:buNone/>
                        <a:tabLst/>
                      </a:pPr>
                      <a:r>
                        <a:rPr lang="en-US" altLang="zh-CN" sz="3200" i="0" u="none" strike="noStrike" cap="none" spc="0" baseline="0" dirty="0">
                          <a:ln>
                            <a:noFill/>
                          </a:ln>
                          <a:uFillTx/>
                          <a:latin typeface="Arial" panose="020B0604020202020204" pitchFamily="34" charset="0"/>
                          <a:cs typeface="Arial" panose="020B0604020202020204" pitchFamily="34" charset="0"/>
                          <a:sym typeface="Helvetica Neue Light"/>
                        </a:rPr>
                        <a:t>No support for group-mobility</a:t>
                      </a:r>
                      <a:endParaRPr lang="zh-CN" altLang="en-US" sz="3200" b="0" i="0" u="none" strike="noStrike" cap="none" spc="0" baseline="0" dirty="0">
                        <a:ln>
                          <a:noFill/>
                        </a:ln>
                        <a:solidFill>
                          <a:schemeClr val="dk1"/>
                        </a:solidFill>
                        <a:uFillTx/>
                        <a:latin typeface="Arial" panose="020B0604020202020204" pitchFamily="34" charset="0"/>
                        <a:ea typeface="+mn-ea"/>
                        <a:cs typeface="Arial" panose="020B0604020202020204" pitchFamily="34" charset="0"/>
                        <a:sym typeface="Helvetica Neue Light"/>
                      </a:endParaRPr>
                    </a:p>
                  </a:txBody>
                  <a:tcPr marL="365760" marR="365760" marT="182880" marB="182880"/>
                </a:tc>
                <a:tc>
                  <a:txBody>
                    <a:bodyPr/>
                    <a:lstStyle/>
                    <a:p>
                      <a:pPr marL="0" marR="0" indent="0" algn="l" defTabSz="825500" latinLnBrk="0">
                        <a:lnSpc>
                          <a:spcPct val="100000"/>
                        </a:lnSpc>
                        <a:spcBef>
                          <a:spcPts val="0"/>
                        </a:spcBef>
                        <a:spcAft>
                          <a:spcPts val="0"/>
                        </a:spcAft>
                        <a:buClrTx/>
                        <a:buSzTx/>
                        <a:buFontTx/>
                        <a:buNone/>
                        <a:tabLst/>
                      </a:pPr>
                      <a:r>
                        <a:rPr lang="en-US" altLang="zh-CN" sz="3200" i="0" u="none" strike="noStrike" cap="none" spc="0" baseline="0" dirty="0">
                          <a:ln>
                            <a:noFill/>
                          </a:ln>
                          <a:uFillTx/>
                          <a:latin typeface="Arial" panose="020B0604020202020204" pitchFamily="34" charset="0"/>
                          <a:cs typeface="Arial" panose="020B0604020202020204" pitchFamily="34" charset="0"/>
                          <a:sym typeface="Helvetica Neue Light"/>
                        </a:rPr>
                        <a:t>Support for group-mobility</a:t>
                      </a:r>
                      <a:endParaRPr lang="zh-CN" altLang="en-US" sz="3200" b="0" i="0" u="none" strike="noStrike" cap="none" spc="0" baseline="0" dirty="0">
                        <a:ln>
                          <a:noFill/>
                        </a:ln>
                        <a:solidFill>
                          <a:schemeClr val="dk1"/>
                        </a:solidFill>
                        <a:uFillTx/>
                        <a:latin typeface="Arial" panose="020B0604020202020204" pitchFamily="34" charset="0"/>
                        <a:ea typeface="+mn-ea"/>
                        <a:cs typeface="Arial" panose="020B0604020202020204" pitchFamily="34" charset="0"/>
                        <a:sym typeface="Helvetica Neue Light"/>
                      </a:endParaRPr>
                    </a:p>
                  </a:txBody>
                  <a:tcPr marL="365760" marR="365760" marT="182880" marB="182880"/>
                </a:tc>
                <a:extLst>
                  <a:ext uri="{0D108BD9-81ED-4DB2-BD59-A6C34878D82A}">
                    <a16:rowId xmlns:a16="http://schemas.microsoft.com/office/drawing/2014/main" val="3612480837"/>
                  </a:ext>
                </a:extLst>
              </a:tr>
              <a:tr h="600866">
                <a:tc>
                  <a:txBody>
                    <a:bodyPr/>
                    <a:lstStyle/>
                    <a:p>
                      <a:pPr marL="0" marR="0" indent="0" algn="l" defTabSz="914400" rtl="0" eaLnBrk="1" latinLnBrk="0" hangingPunct="1">
                        <a:lnSpc>
                          <a:spcPct val="100000"/>
                        </a:lnSpc>
                        <a:spcBef>
                          <a:spcPts val="0"/>
                        </a:spcBef>
                        <a:spcAft>
                          <a:spcPts val="0"/>
                        </a:spcAft>
                        <a:buClrTx/>
                        <a:buSzTx/>
                        <a:buFontTx/>
                        <a:buNone/>
                        <a:tabLst/>
                      </a:pPr>
                      <a:r>
                        <a:rPr lang="en-US" altLang="zh-CN" sz="3200" i="0" kern="1200" dirty="0" err="1">
                          <a:latin typeface="Arial" panose="020B0604020202020204" pitchFamily="34" charset="0"/>
                          <a:cs typeface="Arial" panose="020B0604020202020204" pitchFamily="34" charset="0"/>
                          <a:sym typeface="Helvetica Neue Light"/>
                        </a:rPr>
                        <a:t>gNB</a:t>
                      </a:r>
                      <a:r>
                        <a:rPr lang="en-US" altLang="zh-CN" sz="3200" i="0" kern="1200" dirty="0">
                          <a:latin typeface="Arial" panose="020B0604020202020204" pitchFamily="34" charset="0"/>
                          <a:cs typeface="Arial" panose="020B0604020202020204" pitchFamily="34" charset="0"/>
                          <a:sym typeface="Helvetica Neue Light"/>
                        </a:rPr>
                        <a:t> only, i.e., NR-</a:t>
                      </a:r>
                      <a:r>
                        <a:rPr lang="en-US" altLang="zh-CN" sz="3200" i="0" kern="1200" dirty="0" err="1">
                          <a:latin typeface="Arial" panose="020B0604020202020204" pitchFamily="34" charset="0"/>
                          <a:cs typeface="Arial" panose="020B0604020202020204" pitchFamily="34" charset="0"/>
                          <a:sym typeface="Helvetica Neue Light"/>
                        </a:rPr>
                        <a:t>Uu</a:t>
                      </a:r>
                      <a:r>
                        <a:rPr lang="en-US" altLang="zh-CN" sz="3200" i="0" kern="1200" dirty="0">
                          <a:latin typeface="Arial" panose="020B0604020202020204" pitchFamily="34" charset="0"/>
                          <a:cs typeface="Arial" panose="020B0604020202020204" pitchFamily="34" charset="0"/>
                          <a:sym typeface="Helvetica Neue Light"/>
                        </a:rPr>
                        <a:t> only</a:t>
                      </a:r>
                      <a:endParaRPr lang="zh-CN" altLang="en-US" sz="3200" i="0" kern="1200" dirty="0">
                        <a:solidFill>
                          <a:schemeClr val="dk1"/>
                        </a:solidFill>
                        <a:latin typeface="Arial" panose="020B0604020202020204" pitchFamily="34" charset="0"/>
                        <a:ea typeface="+mn-ea"/>
                        <a:cs typeface="Arial" panose="020B0604020202020204" pitchFamily="34" charset="0"/>
                        <a:sym typeface="Helvetica Neue Light"/>
                      </a:endParaRPr>
                    </a:p>
                  </a:txBody>
                  <a:tcPr marL="365760" marR="365760" marT="182880" marB="182880"/>
                </a:tc>
                <a:tc>
                  <a:txBody>
                    <a:bodyPr/>
                    <a:lstStyle/>
                    <a:p>
                      <a:pPr marL="0" marR="0" indent="0" algn="l" defTabSz="914400" rtl="0" eaLnBrk="1" latinLnBrk="0" hangingPunct="1">
                        <a:lnSpc>
                          <a:spcPct val="100000"/>
                        </a:lnSpc>
                        <a:spcBef>
                          <a:spcPts val="0"/>
                        </a:spcBef>
                        <a:spcAft>
                          <a:spcPts val="0"/>
                        </a:spcAft>
                        <a:buClrTx/>
                        <a:buSzTx/>
                        <a:buFontTx/>
                        <a:buNone/>
                        <a:tabLst/>
                      </a:pPr>
                      <a:r>
                        <a:rPr lang="en-US" altLang="zh-CN" sz="3200" i="0" kern="1200" dirty="0">
                          <a:latin typeface="Arial" panose="020B0604020202020204" pitchFamily="34" charset="0"/>
                          <a:cs typeface="Arial" panose="020B0604020202020204" pitchFamily="34" charset="0"/>
                          <a:sym typeface="Helvetica Neue Light"/>
                        </a:rPr>
                        <a:t>Cross-RAT control for </a:t>
                      </a:r>
                      <a:r>
                        <a:rPr lang="en-US" altLang="zh-CN" sz="3200" i="0" kern="1200" dirty="0" err="1">
                          <a:latin typeface="Arial" panose="020B0604020202020204" pitchFamily="34" charset="0"/>
                          <a:cs typeface="Arial" panose="020B0604020202020204" pitchFamily="34" charset="0"/>
                          <a:sym typeface="Helvetica Neue Light"/>
                        </a:rPr>
                        <a:t>eNB</a:t>
                      </a:r>
                      <a:r>
                        <a:rPr lang="en-US" altLang="zh-CN" sz="3200" i="0" kern="1200" dirty="0">
                          <a:latin typeface="Arial" panose="020B0604020202020204" pitchFamily="34" charset="0"/>
                          <a:cs typeface="Arial" panose="020B0604020202020204" pitchFamily="34" charset="0"/>
                          <a:sym typeface="Helvetica Neue Light"/>
                        </a:rPr>
                        <a:t>, i.e., LTE-</a:t>
                      </a:r>
                      <a:r>
                        <a:rPr lang="en-US" altLang="zh-CN" sz="3200" i="0" kern="1200" dirty="0" err="1">
                          <a:latin typeface="Arial" panose="020B0604020202020204" pitchFamily="34" charset="0"/>
                          <a:cs typeface="Arial" panose="020B0604020202020204" pitchFamily="34" charset="0"/>
                          <a:sym typeface="Helvetica Neue Light"/>
                        </a:rPr>
                        <a:t>Uu</a:t>
                      </a:r>
                      <a:endParaRPr lang="zh-CN" altLang="en-US" sz="3200" i="0" kern="1200" dirty="0">
                        <a:solidFill>
                          <a:schemeClr val="dk1"/>
                        </a:solidFill>
                        <a:latin typeface="Arial" panose="020B0604020202020204" pitchFamily="34" charset="0"/>
                        <a:ea typeface="+mn-ea"/>
                        <a:cs typeface="Arial" panose="020B0604020202020204" pitchFamily="34" charset="0"/>
                        <a:sym typeface="Helvetica Neue Light"/>
                      </a:endParaRPr>
                    </a:p>
                  </a:txBody>
                  <a:tcPr marL="365760" marR="365760" marT="182880" marB="182880"/>
                </a:tc>
                <a:extLst>
                  <a:ext uri="{0D108BD9-81ED-4DB2-BD59-A6C34878D82A}">
                    <a16:rowId xmlns:a16="http://schemas.microsoft.com/office/drawing/2014/main" val="1275382362"/>
                  </a:ext>
                </a:extLst>
              </a:tr>
              <a:tr h="600866">
                <a:tc>
                  <a:txBody>
                    <a:bodyPr/>
                    <a:lstStyle/>
                    <a:p>
                      <a:pPr marL="0" marR="0" indent="0" algn="l" defTabSz="914400" rtl="0" eaLnBrk="1" latinLnBrk="0" hangingPunct="1">
                        <a:lnSpc>
                          <a:spcPct val="100000"/>
                        </a:lnSpc>
                        <a:spcBef>
                          <a:spcPts val="0"/>
                        </a:spcBef>
                        <a:spcAft>
                          <a:spcPts val="0"/>
                        </a:spcAft>
                        <a:buClrTx/>
                        <a:buSzTx/>
                        <a:buFontTx/>
                        <a:buNone/>
                        <a:tabLst/>
                      </a:pPr>
                      <a:r>
                        <a:rPr lang="en-US" altLang="zh-CN" sz="3200" i="0" kern="1200" dirty="0">
                          <a:latin typeface="Arial" panose="020B0604020202020204" pitchFamily="34" charset="0"/>
                          <a:cs typeface="Arial" panose="020B0604020202020204" pitchFamily="34" charset="0"/>
                          <a:sym typeface="Helvetica Neue Light"/>
                        </a:rPr>
                        <a:t>NR SA, i.e., no support on DC</a:t>
                      </a:r>
                      <a:endParaRPr lang="zh-CN" altLang="en-US" sz="3200" i="0" kern="1200" dirty="0">
                        <a:solidFill>
                          <a:schemeClr val="dk1"/>
                        </a:solidFill>
                        <a:latin typeface="Arial" panose="020B0604020202020204" pitchFamily="34" charset="0"/>
                        <a:ea typeface="+mn-ea"/>
                        <a:cs typeface="Arial" panose="020B0604020202020204" pitchFamily="34" charset="0"/>
                        <a:sym typeface="Helvetica Neue Light"/>
                      </a:endParaRPr>
                    </a:p>
                  </a:txBody>
                  <a:tcPr marL="365760" marR="365760" marT="182880" marB="182880"/>
                </a:tc>
                <a:tc>
                  <a:txBody>
                    <a:bodyPr/>
                    <a:lstStyle/>
                    <a:p>
                      <a:pPr marL="0" marR="0" indent="0" algn="l" defTabSz="914400" rtl="0" eaLnBrk="1" latinLnBrk="0" hangingPunct="1">
                        <a:lnSpc>
                          <a:spcPct val="100000"/>
                        </a:lnSpc>
                        <a:spcBef>
                          <a:spcPts val="0"/>
                        </a:spcBef>
                        <a:spcAft>
                          <a:spcPts val="0"/>
                        </a:spcAft>
                        <a:buClrTx/>
                        <a:buSzTx/>
                        <a:buFontTx/>
                        <a:buNone/>
                        <a:tabLst/>
                      </a:pPr>
                      <a:r>
                        <a:rPr lang="en-US" altLang="zh-CN" sz="3200" i="0" kern="1200" dirty="0">
                          <a:latin typeface="Arial" panose="020B0604020202020204" pitchFamily="34" charset="0"/>
                          <a:cs typeface="Arial" panose="020B0604020202020204" pitchFamily="34" charset="0"/>
                          <a:sym typeface="Helvetica Neue Light"/>
                        </a:rPr>
                        <a:t>DC-compatible, i.e., (NG)EN/NE/NR-DC</a:t>
                      </a:r>
                      <a:endParaRPr lang="zh-CN" altLang="en-US" sz="3200" i="0" kern="1200" dirty="0">
                        <a:solidFill>
                          <a:schemeClr val="dk1"/>
                        </a:solidFill>
                        <a:latin typeface="Arial" panose="020B0604020202020204" pitchFamily="34" charset="0"/>
                        <a:ea typeface="+mn-ea"/>
                        <a:cs typeface="Arial" panose="020B0604020202020204" pitchFamily="34" charset="0"/>
                        <a:sym typeface="Helvetica Neue Light"/>
                      </a:endParaRPr>
                    </a:p>
                  </a:txBody>
                  <a:tcPr marL="365760" marR="365760" marT="182880" marB="182880"/>
                </a:tc>
                <a:extLst>
                  <a:ext uri="{0D108BD9-81ED-4DB2-BD59-A6C34878D82A}">
                    <a16:rowId xmlns:a16="http://schemas.microsoft.com/office/drawing/2014/main" val="3515847342"/>
                  </a:ext>
                </a:extLst>
              </a:tr>
            </a:tbl>
          </a:graphicData>
        </a:graphic>
      </p:graphicFrame>
    </p:spTree>
    <p:extLst>
      <p:ext uri="{BB962C8B-B14F-4D97-AF65-F5344CB8AC3E}">
        <p14:creationId xmlns:p14="http://schemas.microsoft.com/office/powerpoint/2010/main" val="30056425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FA87FC-356F-4CBE-82AE-420A3CDF9961}"/>
              </a:ext>
            </a:extLst>
          </p:cNvPr>
          <p:cNvSpPr>
            <a:spLocks noGrp="1"/>
          </p:cNvSpPr>
          <p:nvPr>
            <p:ph type="title"/>
          </p:nvPr>
        </p:nvSpPr>
        <p:spPr/>
        <p:txBody>
          <a:bodyPr/>
          <a:lstStyle/>
          <a:p>
            <a:r>
              <a:rPr lang="en-US" altLang="zh-CN" dirty="0"/>
              <a:t>Summary</a:t>
            </a:r>
            <a:endParaRPr lang="zh-CN" altLang="en-US" dirty="0"/>
          </a:p>
        </p:txBody>
      </p:sp>
      <p:sp>
        <p:nvSpPr>
          <p:cNvPr id="3" name="文本占位符 2">
            <a:extLst>
              <a:ext uri="{FF2B5EF4-FFF2-40B4-BE49-F238E27FC236}">
                <a16:creationId xmlns:a16="http://schemas.microsoft.com/office/drawing/2014/main" id="{69DCFFD0-E452-4F54-AA56-C9A01EBB20FF}"/>
              </a:ext>
            </a:extLst>
          </p:cNvPr>
          <p:cNvSpPr>
            <a:spLocks noGrp="1"/>
          </p:cNvSpPr>
          <p:nvPr>
            <p:ph idx="1"/>
          </p:nvPr>
        </p:nvSpPr>
        <p:spPr/>
        <p:txBody>
          <a:bodyPr/>
          <a:lstStyle/>
          <a:p>
            <a:pPr marL="685800" indent="-685800">
              <a:buFont typeface="Arial" panose="020B0604020202020204" pitchFamily="34" charset="0"/>
              <a:buChar char="•"/>
            </a:pPr>
            <a:r>
              <a:rPr lang="en-US" altLang="zh-CN" sz="5400" i="1" dirty="0"/>
              <a:t>WID Proposal</a:t>
            </a:r>
            <a:r>
              <a:rPr lang="en-US" altLang="zh-CN" sz="5400" dirty="0"/>
              <a:t>:  </a:t>
            </a:r>
            <a:r>
              <a:rPr lang="en-US" altLang="zh-CN" sz="5400" u="sng" dirty="0"/>
              <a:t>RWS-210045</a:t>
            </a:r>
          </a:p>
          <a:p>
            <a:pPr marL="685800" indent="-685800">
              <a:buFont typeface="Arial" panose="020B0604020202020204" pitchFamily="34" charset="0"/>
              <a:buChar char="•"/>
            </a:pPr>
            <a:r>
              <a:rPr lang="en-US" altLang="zh-CN" sz="5400" dirty="0"/>
              <a:t>R18 Enhancement aims at a </a:t>
            </a:r>
            <a:r>
              <a:rPr lang="en-US" altLang="zh-CN" sz="5400" i="1" dirty="0"/>
              <a:t>UE-based</a:t>
            </a:r>
            <a:r>
              <a:rPr lang="en-US" altLang="zh-CN" sz="5400" dirty="0"/>
              <a:t> relay architecture which is </a:t>
            </a:r>
          </a:p>
          <a:p>
            <a:pPr lvl="1">
              <a:buFont typeface="Wingdings" panose="05000000000000000000" pitchFamily="2" charset="2"/>
              <a:buChar char="ü"/>
            </a:pPr>
            <a:r>
              <a:rPr lang="en-US" altLang="zh-CN" dirty="0"/>
              <a:t>Compatible with various network architecture (EPS, DC, inter-gNB mobility, group-mobility)</a:t>
            </a:r>
          </a:p>
          <a:p>
            <a:pPr lvl="1">
              <a:buFont typeface="Wingdings" panose="05000000000000000000" pitchFamily="2" charset="2"/>
              <a:buChar char="ü"/>
            </a:pPr>
            <a:r>
              <a:rPr lang="en-US" altLang="zh-CN" dirty="0"/>
              <a:t>With enough scalability (UE-to-UE relay, single/multi-hop relay, single/multi-path relay)</a:t>
            </a:r>
          </a:p>
          <a:p>
            <a:pPr lvl="1">
              <a:buFont typeface="Wingdings" panose="05000000000000000000" pitchFamily="2" charset="2"/>
              <a:buChar char="ü"/>
            </a:pPr>
            <a:r>
              <a:rPr lang="en-US" altLang="zh-CN" dirty="0"/>
              <a:t>Support various traffic types (eMBB/URLLC/MTC, unicast/groupcast)</a:t>
            </a:r>
          </a:p>
        </p:txBody>
      </p:sp>
    </p:spTree>
    <p:extLst>
      <p:ext uri="{BB962C8B-B14F-4D97-AF65-F5344CB8AC3E}">
        <p14:creationId xmlns:p14="http://schemas.microsoft.com/office/powerpoint/2010/main" val="25771236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3200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Sidelink</a:t>
            </a:r>
            <a:r>
              <a:rPr lang="en-US" altLang="zh-CN" dirty="0"/>
              <a:t> and Uu</a:t>
            </a:r>
            <a:endParaRPr lang="zh-CN" altLang="en-US" dirty="0"/>
          </a:p>
        </p:txBody>
      </p:sp>
      <p:sp>
        <p:nvSpPr>
          <p:cNvPr id="3" name="内容占位符 2"/>
          <p:cNvSpPr>
            <a:spLocks noGrp="1"/>
          </p:cNvSpPr>
          <p:nvPr>
            <p:ph idx="1"/>
          </p:nvPr>
        </p:nvSpPr>
        <p:spPr>
          <a:xfrm>
            <a:off x="1676401" y="2617077"/>
            <a:ext cx="15605143" cy="5220638"/>
          </a:xfrm>
        </p:spPr>
        <p:txBody>
          <a:bodyPr>
            <a:normAutofit fontScale="70000" lnSpcReduction="20000"/>
          </a:bodyPr>
          <a:lstStyle/>
          <a:p>
            <a:r>
              <a:rPr lang="en-US" altLang="zh-CN" dirty="0"/>
              <a:t>Advantage of </a:t>
            </a:r>
            <a:r>
              <a:rPr lang="en-US" altLang="zh-CN" dirty="0" err="1"/>
              <a:t>sidelink</a:t>
            </a:r>
            <a:r>
              <a:rPr lang="en-US" altLang="zh-CN" dirty="0"/>
              <a:t> communication</a:t>
            </a:r>
          </a:p>
          <a:p>
            <a:pPr lvl="1"/>
            <a:r>
              <a:rPr lang="en-US" altLang="zh-CN" dirty="0"/>
              <a:t>Latency reduction: Direct instead of indirect communication</a:t>
            </a:r>
          </a:p>
          <a:p>
            <a:pPr lvl="1"/>
            <a:r>
              <a:rPr lang="en-US" altLang="zh-CN" dirty="0"/>
              <a:t>Traffic offloading: Traffic over Uu interface is offloaded to sidelink to avoid congestion</a:t>
            </a:r>
          </a:p>
          <a:p>
            <a:pPr lvl="1"/>
            <a:r>
              <a:rPr lang="en-US" altLang="zh-CN" dirty="0"/>
              <a:t>Higher spectrum efficiency: Only one instead of two sets of radio resources</a:t>
            </a:r>
          </a:p>
          <a:p>
            <a:pPr lvl="1"/>
            <a:r>
              <a:rPr lang="en-US" altLang="zh-CN" dirty="0"/>
              <a:t>Coverage extension</a:t>
            </a:r>
          </a:p>
          <a:p>
            <a:pPr lvl="2"/>
            <a:r>
              <a:rPr lang="en-US" altLang="zh-CN" dirty="0"/>
              <a:t>UE can connect to network via relay (U2N) or</a:t>
            </a:r>
          </a:p>
          <a:p>
            <a:pPr lvl="2"/>
            <a:r>
              <a:rPr lang="en-US" altLang="zh-CN" dirty="0"/>
              <a:t>UE can connect with each other out of coverage (U2U)</a:t>
            </a:r>
          </a:p>
        </p:txBody>
      </p:sp>
      <p:grpSp>
        <p:nvGrpSpPr>
          <p:cNvPr id="21" name="组合 20"/>
          <p:cNvGrpSpPr/>
          <p:nvPr/>
        </p:nvGrpSpPr>
        <p:grpSpPr>
          <a:xfrm>
            <a:off x="17597430" y="3918495"/>
            <a:ext cx="4921134" cy="6639586"/>
            <a:chOff x="8520545" y="2152997"/>
            <a:chExt cx="2460567" cy="3319793"/>
          </a:xfrm>
        </p:grpSpPr>
        <p:sp>
          <p:nvSpPr>
            <p:cNvPr id="4" name="等腰三角形 3"/>
            <p:cNvSpPr/>
            <p:nvPr/>
          </p:nvSpPr>
          <p:spPr>
            <a:xfrm>
              <a:off x="9376756" y="2152997"/>
              <a:ext cx="665018" cy="1438101"/>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sp>
          <p:nvSpPr>
            <p:cNvPr id="5" name="矩形 4"/>
            <p:cNvSpPr/>
            <p:nvPr/>
          </p:nvSpPr>
          <p:spPr>
            <a:xfrm>
              <a:off x="9534699" y="2244436"/>
              <a:ext cx="74815" cy="2327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sp>
          <p:nvSpPr>
            <p:cNvPr id="6" name="矩形 5"/>
            <p:cNvSpPr/>
            <p:nvPr/>
          </p:nvSpPr>
          <p:spPr>
            <a:xfrm>
              <a:off x="9809019" y="2244435"/>
              <a:ext cx="74815" cy="2327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sp>
          <p:nvSpPr>
            <p:cNvPr id="7" name="圆角矩形 6"/>
            <p:cNvSpPr/>
            <p:nvPr/>
          </p:nvSpPr>
          <p:spPr>
            <a:xfrm>
              <a:off x="9609514" y="2302629"/>
              <a:ext cx="199505" cy="4571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sp>
          <p:nvSpPr>
            <p:cNvPr id="8" name="圆角矩形 7"/>
            <p:cNvSpPr/>
            <p:nvPr/>
          </p:nvSpPr>
          <p:spPr>
            <a:xfrm>
              <a:off x="8520545" y="2963487"/>
              <a:ext cx="166255" cy="30341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sp>
          <p:nvSpPr>
            <p:cNvPr id="9" name="圆角矩形 8"/>
            <p:cNvSpPr/>
            <p:nvPr/>
          </p:nvSpPr>
          <p:spPr>
            <a:xfrm>
              <a:off x="10731730" y="2963487"/>
              <a:ext cx="166255" cy="30341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cxnSp>
          <p:nvCxnSpPr>
            <p:cNvPr id="11" name="直接箭头连接符 10"/>
            <p:cNvCxnSpPr/>
            <p:nvPr/>
          </p:nvCxnSpPr>
          <p:spPr>
            <a:xfrm flipV="1">
              <a:off x="8686800" y="2360813"/>
              <a:ext cx="689956" cy="511234"/>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10008524" y="2348349"/>
              <a:ext cx="723206" cy="523698"/>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8603672" y="5169375"/>
              <a:ext cx="166255" cy="30341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sp>
          <p:nvSpPr>
            <p:cNvPr id="16" name="圆角矩形 15"/>
            <p:cNvSpPr/>
            <p:nvPr/>
          </p:nvSpPr>
          <p:spPr>
            <a:xfrm>
              <a:off x="10814857" y="5169375"/>
              <a:ext cx="166255" cy="30341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cxnSp>
          <p:nvCxnSpPr>
            <p:cNvPr id="17" name="直接箭头连接符 16"/>
            <p:cNvCxnSpPr/>
            <p:nvPr/>
          </p:nvCxnSpPr>
          <p:spPr>
            <a:xfrm>
              <a:off x="8952069" y="5321082"/>
              <a:ext cx="1713900" cy="0"/>
            </a:xfrm>
            <a:prstGeom prst="straightConnector1">
              <a:avLst/>
            </a:prstGeom>
            <a:ln w="15875">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下箭头 18"/>
            <p:cNvSpPr/>
            <p:nvPr/>
          </p:nvSpPr>
          <p:spPr>
            <a:xfrm>
              <a:off x="9434945" y="4279248"/>
              <a:ext cx="255593" cy="338233"/>
            </a:xfrm>
            <a:prstGeom prst="down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sp>
          <p:nvSpPr>
            <p:cNvPr id="20" name="上箭头 19"/>
            <p:cNvSpPr/>
            <p:nvPr/>
          </p:nvSpPr>
          <p:spPr>
            <a:xfrm>
              <a:off x="10008524" y="4267200"/>
              <a:ext cx="260083" cy="334831"/>
            </a:xfrm>
            <a:prstGeom prst="up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p>
          </p:txBody>
        </p:sp>
      </p:grpSp>
      <p:sp>
        <p:nvSpPr>
          <p:cNvPr id="18" name="内容占位符 2"/>
          <p:cNvSpPr txBox="1">
            <a:spLocks/>
          </p:cNvSpPr>
          <p:nvPr/>
        </p:nvSpPr>
        <p:spPr>
          <a:xfrm>
            <a:off x="1676400" y="8082649"/>
            <a:ext cx="15451312" cy="4490356"/>
          </a:xfrm>
          <a:prstGeom prst="rect">
            <a:avLst/>
          </a:prstGeom>
        </p:spPr>
        <p:txBody>
          <a:bodyPr vert="horz" lIns="91440" tIns="45720" rIns="91440" bIns="45720" rtlCol="0">
            <a:normAutofit fontScale="70000" lnSpcReduction="20000"/>
          </a:bodyPr>
          <a:lst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Arial" panose="020B0604020202020204" pitchFamily="34" charset="0"/>
                <a:ea typeface="微软雅黑" panose="020B0503020204020204" pitchFamily="34" charset="-122"/>
                <a:cs typeface="Arial" panose="020B0604020202020204" pitchFamily="34" charset="0"/>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Arial" panose="020B0604020202020204" pitchFamily="34" charset="0"/>
                <a:ea typeface="微软雅黑" panose="020B0503020204020204" pitchFamily="34" charset="-122"/>
                <a:cs typeface="Arial" panose="020B0604020202020204" pitchFamily="34" charset="0"/>
                <a:sym typeface="OPPOSans M"/>
              </a:defRPr>
            </a:lvl2pPr>
            <a:lvl3pPr marL="1905000" marR="0" indent="-635000" algn="l" defTabSz="825500" latinLnBrk="0">
              <a:lnSpc>
                <a:spcPct val="150000"/>
              </a:lnSpc>
              <a:spcBef>
                <a:spcPts val="0"/>
              </a:spcBef>
              <a:spcAft>
                <a:spcPts val="0"/>
              </a:spcAft>
              <a:buClrTx/>
              <a:buSzPct val="75000"/>
              <a:buFont typeface="Wingdings" panose="05000000000000000000" pitchFamily="2" charset="2"/>
              <a:buChar char="ü"/>
              <a:tabLst/>
              <a:defRPr sz="4000" b="0" i="0" u="none" strike="noStrike" cap="none" spc="0" baseline="0">
                <a:ln>
                  <a:noFill/>
                </a:ln>
                <a:solidFill>
                  <a:srgbClr val="5E5E5E"/>
                </a:solidFill>
                <a:uFillTx/>
                <a:latin typeface="Arial" panose="020B0604020202020204" pitchFamily="34" charset="0"/>
                <a:ea typeface="微软雅黑" panose="020B0503020204020204" pitchFamily="34" charset="-122"/>
                <a:cs typeface="Arial" panose="020B0604020202020204" pitchFamily="34" charset="0"/>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Arial" panose="020B0604020202020204" pitchFamily="34" charset="0"/>
                <a:ea typeface="微软雅黑" panose="020B0503020204020204" pitchFamily="34" charset="-122"/>
                <a:cs typeface="Arial" panose="020B0604020202020204" pitchFamily="34" charset="0"/>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Arial" panose="020B0604020202020204" pitchFamily="34" charset="0"/>
                <a:ea typeface="微软雅黑" panose="020B0503020204020204" pitchFamily="34" charset="-122"/>
                <a:cs typeface="Arial" panose="020B0604020202020204" pitchFamily="34" charset="0"/>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a:lstStyle>
          <a:p>
            <a:pPr hangingPunct="1"/>
            <a:r>
              <a:rPr lang="en-US" altLang="zh-CN" dirty="0"/>
              <a:t>Integration between </a:t>
            </a:r>
            <a:r>
              <a:rPr lang="en-US" altLang="zh-CN" dirty="0" err="1"/>
              <a:t>Sidelink</a:t>
            </a:r>
            <a:r>
              <a:rPr lang="en-US" altLang="zh-CN" dirty="0"/>
              <a:t> and </a:t>
            </a:r>
            <a:r>
              <a:rPr lang="en-US" altLang="zh-CN" dirty="0" err="1"/>
              <a:t>Uu</a:t>
            </a:r>
            <a:endParaRPr lang="en-US" altLang="zh-CN" dirty="0"/>
          </a:p>
          <a:p>
            <a:pPr lvl="1" hangingPunct="1"/>
            <a:r>
              <a:rPr lang="en-US" altLang="zh-CN" dirty="0"/>
              <a:t>Smooth mobility and service continuity</a:t>
            </a:r>
          </a:p>
          <a:p>
            <a:pPr lvl="2" hangingPunct="1"/>
            <a:r>
              <a:rPr lang="en-US" altLang="zh-CN" dirty="0"/>
              <a:t>Service can continue with normal indirect communication when a pair of UEs can’t reach with each other directly and vice versa</a:t>
            </a:r>
          </a:p>
          <a:p>
            <a:pPr lvl="1" hangingPunct="1"/>
            <a:r>
              <a:rPr lang="en-US" altLang="zh-CN" dirty="0"/>
              <a:t>Coordination</a:t>
            </a:r>
          </a:p>
          <a:p>
            <a:pPr lvl="2" hangingPunct="1"/>
            <a:r>
              <a:rPr lang="en-US" altLang="zh-CN" dirty="0"/>
              <a:t>For some use cases e.g. C-V2X, </a:t>
            </a:r>
            <a:r>
              <a:rPr lang="en-US" altLang="zh-CN" dirty="0" err="1"/>
              <a:t>IIoT</a:t>
            </a:r>
            <a:r>
              <a:rPr lang="en-US" altLang="zh-CN" dirty="0"/>
              <a:t>, NCIS, </a:t>
            </a:r>
            <a:r>
              <a:rPr lang="en-US" altLang="zh-CN" dirty="0" err="1"/>
              <a:t>Uu</a:t>
            </a:r>
            <a:r>
              <a:rPr lang="en-US" altLang="zh-CN" dirty="0"/>
              <a:t> link and </a:t>
            </a:r>
            <a:r>
              <a:rPr lang="en-US" altLang="zh-CN" dirty="0" err="1"/>
              <a:t>sidelink</a:t>
            </a:r>
            <a:r>
              <a:rPr lang="en-US" altLang="zh-CN" dirty="0"/>
              <a:t> communications are organic part of one system i.e. they collaborating with each other</a:t>
            </a:r>
          </a:p>
        </p:txBody>
      </p:sp>
    </p:spTree>
    <p:extLst>
      <p:ext uri="{BB962C8B-B14F-4D97-AF65-F5344CB8AC3E}">
        <p14:creationId xmlns:p14="http://schemas.microsoft.com/office/powerpoint/2010/main" val="2708885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Sidelink for NR Rel-18 and beyond</a:t>
            </a:r>
            <a:endParaRPr lang="zh-CN" altLang="en-US" dirty="0"/>
          </a:p>
        </p:txBody>
      </p:sp>
      <p:sp>
        <p:nvSpPr>
          <p:cNvPr id="3" name="内容占位符 2"/>
          <p:cNvSpPr>
            <a:spLocks noGrp="1"/>
          </p:cNvSpPr>
          <p:nvPr>
            <p:ph idx="1"/>
          </p:nvPr>
        </p:nvSpPr>
        <p:spPr>
          <a:xfrm>
            <a:off x="1797267" y="2333297"/>
            <a:ext cx="21992899" cy="10294881"/>
          </a:xfrm>
        </p:spPr>
        <p:txBody>
          <a:bodyPr>
            <a:normAutofit fontScale="92500" lnSpcReduction="10000"/>
          </a:bodyPr>
          <a:lstStyle/>
          <a:p>
            <a:r>
              <a:rPr lang="en-US" altLang="zh-CN" sz="3200" dirty="0"/>
              <a:t>Wider support of applications and services (refer to appendix for detailed use cases and requirement)</a:t>
            </a:r>
          </a:p>
          <a:p>
            <a:pPr lvl="1"/>
            <a:r>
              <a:rPr lang="en-US" altLang="zh-CN" sz="3200" dirty="0"/>
              <a:t>Vehicle communication</a:t>
            </a:r>
          </a:p>
          <a:p>
            <a:pPr lvl="2"/>
            <a:r>
              <a:rPr lang="en-US" altLang="zh-CN" sz="2800" dirty="0"/>
              <a:t>Better support for V2X to reach high data rate 1Gbps and high reliability of 10</a:t>
            </a:r>
            <a:r>
              <a:rPr lang="en-US" altLang="zh-CN" sz="2800" baseline="30000" dirty="0"/>
              <a:t>-5</a:t>
            </a:r>
          </a:p>
          <a:p>
            <a:pPr lvl="2"/>
            <a:r>
              <a:rPr lang="en-US" altLang="zh-CN" sz="2800" dirty="0"/>
              <a:t>Inter- and intra-vehicle communications enabling wider range of applications and services</a:t>
            </a:r>
          </a:p>
          <a:p>
            <a:pPr lvl="1"/>
            <a:r>
              <a:rPr lang="en-US" altLang="zh-CN" sz="3200" dirty="0"/>
              <a:t>Smart home IoT network</a:t>
            </a:r>
          </a:p>
          <a:p>
            <a:pPr lvl="2"/>
            <a:r>
              <a:rPr lang="en-US" altLang="zh-CN" sz="2800" dirty="0"/>
              <a:t>High throughput, Internet connectivity and control via smartphone or CPE</a:t>
            </a:r>
          </a:p>
          <a:p>
            <a:pPr lvl="2"/>
            <a:r>
              <a:rPr lang="en-US" altLang="zh-CN" sz="2800" dirty="0"/>
              <a:t>Direct / mesh connectivity between home devices to exchange contents and share resources (e.g., video/music, playing games, AR/VR experiences, printing, security and </a:t>
            </a:r>
            <a:r>
              <a:rPr lang="en-US" altLang="zh-CN" sz="2800" dirty="0" err="1"/>
              <a:t>etc</a:t>
            </a:r>
            <a:r>
              <a:rPr lang="en-US" altLang="zh-CN" sz="2800" dirty="0"/>
              <a:t>)</a:t>
            </a:r>
          </a:p>
          <a:p>
            <a:pPr lvl="1"/>
            <a:r>
              <a:rPr lang="en-US" altLang="zh-CN" sz="3200" dirty="0"/>
              <a:t>IIoT / smart factories and warehouses</a:t>
            </a:r>
          </a:p>
          <a:p>
            <a:pPr lvl="2"/>
            <a:r>
              <a:rPr lang="en-US" altLang="zh-CN" sz="2800" dirty="0"/>
              <a:t>Offload traffic from traditional centralized node (Uu communication) to PLC (sidelink communication)</a:t>
            </a:r>
          </a:p>
          <a:p>
            <a:pPr lvl="2"/>
            <a:r>
              <a:rPr lang="en-US" altLang="zh-CN" sz="2800" dirty="0"/>
              <a:t>Shortened latency, improved reliability and reduced radio resource usage from direct short range communication</a:t>
            </a:r>
          </a:p>
          <a:p>
            <a:pPr lvl="1"/>
            <a:r>
              <a:rPr lang="en-US" altLang="zh-CN" sz="3200" dirty="0"/>
              <a:t>Drones / UAV / Robots</a:t>
            </a:r>
          </a:p>
          <a:p>
            <a:pPr lvl="2"/>
            <a:r>
              <a:rPr lang="en-US" altLang="zh-CN" sz="2800" dirty="0"/>
              <a:t>Direct communication and control among devices in areas without network coverage for commercial and public safety uses (e.g. tunnels, mines, coastal and rural areas)</a:t>
            </a:r>
          </a:p>
          <a:p>
            <a:pPr lvl="1"/>
            <a:r>
              <a:rPr lang="en-US" altLang="zh-CN" sz="3200" dirty="0"/>
              <a:t>Healthcare sector</a:t>
            </a:r>
          </a:p>
          <a:p>
            <a:pPr lvl="2"/>
            <a:r>
              <a:rPr lang="en-US" altLang="zh-CN" sz="2800" dirty="0"/>
              <a:t>Direct relaying of patient measurement / warning information from monitoring device to healthcare server via smartphone</a:t>
            </a:r>
          </a:p>
          <a:p>
            <a:pPr lvl="2"/>
            <a:r>
              <a:rPr lang="en-US" altLang="zh-CN" sz="2800" dirty="0"/>
              <a:t>Redcap for sidelink: Better support for wearable and healthcare devices (e.g. reduced Tx/Rx antennas and SL bandwidth)</a:t>
            </a:r>
          </a:p>
        </p:txBody>
      </p:sp>
    </p:spTree>
    <p:extLst>
      <p:ext uri="{BB962C8B-B14F-4D97-AF65-F5344CB8AC3E}">
        <p14:creationId xmlns:p14="http://schemas.microsoft.com/office/powerpoint/2010/main" val="21967542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Sidelink in NR Rel-18</a:t>
            </a:r>
            <a:endParaRPr lang="zh-CN" altLang="en-US" dirty="0"/>
          </a:p>
        </p:txBody>
      </p:sp>
      <p:sp>
        <p:nvSpPr>
          <p:cNvPr id="3" name="内容占位符 2"/>
          <p:cNvSpPr>
            <a:spLocks noGrp="1"/>
          </p:cNvSpPr>
          <p:nvPr>
            <p:ph idx="1"/>
          </p:nvPr>
        </p:nvSpPr>
        <p:spPr>
          <a:xfrm>
            <a:off x="1797267" y="2333297"/>
            <a:ext cx="21031201" cy="10294881"/>
          </a:xfrm>
        </p:spPr>
        <p:txBody>
          <a:bodyPr>
            <a:normAutofit/>
          </a:bodyPr>
          <a:lstStyle/>
          <a:p>
            <a:r>
              <a:rPr lang="en-US" altLang="zh-CN" sz="3200" dirty="0"/>
              <a:t>Enabling features for NR sidelink (RAN1 focus):</a:t>
            </a:r>
          </a:p>
          <a:p>
            <a:pPr lvl="1"/>
            <a:r>
              <a:rPr lang="en-US" altLang="zh-CN" sz="3200" dirty="0"/>
              <a:t>Wider frequency spectrum support</a:t>
            </a:r>
          </a:p>
          <a:p>
            <a:pPr lvl="2"/>
            <a:r>
              <a:rPr lang="en-US" altLang="zh-CN" sz="2800" dirty="0"/>
              <a:t>Unlicensed frequency bands (FR1 and FR2), 5 / 6 / 60GHz (refer to appendix for unlicensed spectrum allocation and coexistence evaluation results between SL-U and Wi-Fi)</a:t>
            </a:r>
          </a:p>
          <a:p>
            <a:pPr lvl="2"/>
            <a:r>
              <a:rPr lang="en-US" altLang="zh-CN" sz="2800" dirty="0"/>
              <a:t>Licensed frequency band (FR1 and FR2), additional bands depend on operator interests</a:t>
            </a:r>
          </a:p>
          <a:p>
            <a:pPr lvl="1"/>
            <a:r>
              <a:rPr lang="en-US" altLang="zh-CN" sz="3200" dirty="0"/>
              <a:t>Higher data rate support</a:t>
            </a:r>
          </a:p>
          <a:p>
            <a:pPr lvl="2"/>
            <a:r>
              <a:rPr lang="en-US" altLang="zh-CN" sz="2800" dirty="0"/>
              <a:t>Carrier aggregation / multi-carrier operation ((un)licensed + (un)licensed, FR1+FR2)</a:t>
            </a:r>
          </a:p>
          <a:p>
            <a:pPr lvl="2"/>
            <a:r>
              <a:rPr lang="en-US" altLang="zh-CN" sz="2800" dirty="0"/>
              <a:t>Higher order MIMO (with enhanced CSI reporting)</a:t>
            </a:r>
          </a:p>
          <a:p>
            <a:pPr lvl="1"/>
            <a:r>
              <a:rPr lang="en-US" altLang="zh-CN" sz="3200" dirty="0"/>
              <a:t>Reliability and coverage</a:t>
            </a:r>
          </a:p>
          <a:p>
            <a:pPr lvl="2"/>
            <a:r>
              <a:rPr lang="en-US" altLang="zh-CN" sz="2800" dirty="0"/>
              <a:t>Beamforming in high frequency bands (FR2 and beyond)</a:t>
            </a:r>
          </a:p>
          <a:p>
            <a:pPr lvl="2"/>
            <a:r>
              <a:rPr lang="en-US" altLang="zh-CN" sz="2800" dirty="0"/>
              <a:t>Packet duplication via multi-carrier operation</a:t>
            </a:r>
          </a:p>
          <a:p>
            <a:pPr lvl="1"/>
            <a:r>
              <a:rPr lang="en-US" altLang="zh-CN" sz="3200" dirty="0"/>
              <a:t>Enhanced power saving</a:t>
            </a:r>
          </a:p>
          <a:p>
            <a:pPr lvl="2"/>
            <a:r>
              <a:rPr lang="en-US" altLang="zh-CN" sz="2800" dirty="0"/>
              <a:t>WUS/GTS for SL DRX</a:t>
            </a:r>
          </a:p>
          <a:p>
            <a:pPr lvl="2"/>
            <a:r>
              <a:rPr lang="en-US" altLang="zh-CN" sz="2800" dirty="0"/>
              <a:t>Power control enhancement for SL groupcast and/or unicast (including PSFCH)</a:t>
            </a:r>
          </a:p>
          <a:p>
            <a:pPr marL="0" lvl="2" indent="0">
              <a:buNone/>
            </a:pPr>
            <a:r>
              <a:rPr lang="en-US" altLang="zh-CN" sz="3200" dirty="0"/>
              <a:t>Refer to RWS-210047 for draft new WID on further enhancement for sidelink in R18</a:t>
            </a:r>
          </a:p>
          <a:p>
            <a:pPr lvl="2"/>
            <a:endParaRPr lang="en-US" altLang="zh-CN" sz="2800" dirty="0"/>
          </a:p>
        </p:txBody>
      </p:sp>
    </p:spTree>
    <p:extLst>
      <p:ext uri="{BB962C8B-B14F-4D97-AF65-F5344CB8AC3E}">
        <p14:creationId xmlns:p14="http://schemas.microsoft.com/office/powerpoint/2010/main" val="33421866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F196E7B-F009-421C-90BA-D3073DB941AE}"/>
              </a:ext>
            </a:extLst>
          </p:cNvPr>
          <p:cNvSpPr>
            <a:spLocks noGrp="1"/>
          </p:cNvSpPr>
          <p:nvPr>
            <p:ph type="title"/>
          </p:nvPr>
        </p:nvSpPr>
        <p:spPr/>
        <p:txBody>
          <a:bodyPr/>
          <a:lstStyle/>
          <a:p>
            <a:r>
              <a:rPr lang="en-US" altLang="zh-CN" dirty="0"/>
              <a:t>Part-2: Enhanced SL Relay</a:t>
            </a:r>
            <a:endParaRPr lang="zh-CN" altLang="en-US" dirty="0"/>
          </a:p>
        </p:txBody>
      </p:sp>
    </p:spTree>
    <p:extLst>
      <p:ext uri="{BB962C8B-B14F-4D97-AF65-F5344CB8AC3E}">
        <p14:creationId xmlns:p14="http://schemas.microsoft.com/office/powerpoint/2010/main" val="31937971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Sidelink Relay in R18: U2U Relay</a:t>
            </a:r>
            <a:endParaRPr lang="zh-CN" altLang="en-US" dirty="0"/>
          </a:p>
        </p:txBody>
      </p:sp>
      <p:sp>
        <p:nvSpPr>
          <p:cNvPr id="3" name="内容占位符 2"/>
          <p:cNvSpPr>
            <a:spLocks noGrp="1"/>
          </p:cNvSpPr>
          <p:nvPr>
            <p:ph idx="1"/>
          </p:nvPr>
        </p:nvSpPr>
        <p:spPr>
          <a:xfrm>
            <a:off x="1676400" y="2973916"/>
            <a:ext cx="21031200" cy="2577798"/>
          </a:xfrm>
        </p:spPr>
        <p:txBody>
          <a:bodyPr>
            <a:normAutofit/>
          </a:bodyPr>
          <a:lstStyle/>
          <a:p>
            <a:pPr lvl="1"/>
            <a:r>
              <a:rPr lang="en-US" altLang="zh-CN" sz="3200" dirty="0"/>
              <a:t>R17 study phase (in both RAN and SA) and concluded the feasibility of U2U relay (L2, L3)</a:t>
            </a:r>
          </a:p>
          <a:p>
            <a:pPr lvl="1"/>
            <a:r>
              <a:rPr lang="en-US" altLang="zh-CN" sz="3200" dirty="0"/>
              <a:t>But U2U has been excluded from normative phase due to the limited capacity</a:t>
            </a:r>
          </a:p>
          <a:p>
            <a:pPr lvl="1"/>
            <a:r>
              <a:rPr lang="en-US" altLang="zh-CN" sz="3200" dirty="0"/>
              <a:t>U2U Relay is clearly motivated for public safety use case, and thus have to supported in R18</a:t>
            </a:r>
          </a:p>
        </p:txBody>
      </p:sp>
      <p:graphicFrame>
        <p:nvGraphicFramePr>
          <p:cNvPr id="4" name="表格 4">
            <a:extLst>
              <a:ext uri="{FF2B5EF4-FFF2-40B4-BE49-F238E27FC236}">
                <a16:creationId xmlns:a16="http://schemas.microsoft.com/office/drawing/2014/main" id="{0F6E8E1B-766A-4ADB-B205-9639A99D7147}"/>
              </a:ext>
            </a:extLst>
          </p:cNvPr>
          <p:cNvGraphicFramePr>
            <a:graphicFrameLocks noGrp="1"/>
          </p:cNvGraphicFramePr>
          <p:nvPr>
            <p:extLst>
              <p:ext uri="{D42A27DB-BD31-4B8C-83A1-F6EECF244321}">
                <p14:modId xmlns:p14="http://schemas.microsoft.com/office/powerpoint/2010/main" val="3375364072"/>
              </p:ext>
            </p:extLst>
          </p:nvPr>
        </p:nvGraphicFramePr>
        <p:xfrm>
          <a:off x="6158594" y="5892948"/>
          <a:ext cx="16549006" cy="6593970"/>
        </p:xfrm>
        <a:graphic>
          <a:graphicData uri="http://schemas.openxmlformats.org/drawingml/2006/table">
            <a:tbl>
              <a:tblPr firstRow="1" bandRow="1">
                <a:tableStyleId>{69012ECD-51FC-41F1-AA8D-1B2483CD663E}</a:tableStyleId>
              </a:tblPr>
              <a:tblGrid>
                <a:gridCol w="3309801">
                  <a:extLst>
                    <a:ext uri="{9D8B030D-6E8A-4147-A177-3AD203B41FA5}">
                      <a16:colId xmlns:a16="http://schemas.microsoft.com/office/drawing/2014/main" val="3122442632"/>
                    </a:ext>
                  </a:extLst>
                </a:gridCol>
                <a:gridCol w="3569060">
                  <a:extLst>
                    <a:ext uri="{9D8B030D-6E8A-4147-A177-3AD203B41FA5}">
                      <a16:colId xmlns:a16="http://schemas.microsoft.com/office/drawing/2014/main" val="568605661"/>
                    </a:ext>
                  </a:extLst>
                </a:gridCol>
                <a:gridCol w="3050543">
                  <a:extLst>
                    <a:ext uri="{9D8B030D-6E8A-4147-A177-3AD203B41FA5}">
                      <a16:colId xmlns:a16="http://schemas.microsoft.com/office/drawing/2014/main" val="3855701073"/>
                    </a:ext>
                  </a:extLst>
                </a:gridCol>
                <a:gridCol w="3309801">
                  <a:extLst>
                    <a:ext uri="{9D8B030D-6E8A-4147-A177-3AD203B41FA5}">
                      <a16:colId xmlns:a16="http://schemas.microsoft.com/office/drawing/2014/main" val="305373452"/>
                    </a:ext>
                  </a:extLst>
                </a:gridCol>
                <a:gridCol w="3309801">
                  <a:extLst>
                    <a:ext uri="{9D8B030D-6E8A-4147-A177-3AD203B41FA5}">
                      <a16:colId xmlns:a16="http://schemas.microsoft.com/office/drawing/2014/main" val="794938617"/>
                    </a:ext>
                  </a:extLst>
                </a:gridCol>
              </a:tblGrid>
              <a:tr h="444376">
                <a:tc>
                  <a:txBody>
                    <a:bodyPr/>
                    <a:lstStyle/>
                    <a:p>
                      <a:pPr algn="l">
                        <a:spcAft>
                          <a:spcPts val="600"/>
                        </a:spcAft>
                      </a:pPr>
                      <a:endParaRPr lang="zh-CN" altLang="en-US" sz="2400" b="1" i="1" dirty="0">
                        <a:solidFill>
                          <a:schemeClr val="tx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indent="0" algn="l" defTabSz="825500" eaLnBrk="1" latinLnBrk="0" hangingPunct="1">
                        <a:lnSpc>
                          <a:spcPct val="100000"/>
                        </a:lnSpc>
                        <a:spcBef>
                          <a:spcPts val="0"/>
                        </a:spcBef>
                        <a:spcAft>
                          <a:spcPts val="600"/>
                        </a:spcAft>
                        <a:buClrTx/>
                        <a:buSzTx/>
                        <a:buFontTx/>
                        <a:buNone/>
                        <a:tabLst/>
                      </a:pPr>
                      <a:r>
                        <a:rPr lang="en-US" altLang="zh-CN" sz="2400" i="1" u="none" strike="noStrike" cap="none" spc="0" baseline="0" dirty="0">
                          <a:ln>
                            <a:noFill/>
                          </a:ln>
                          <a:uFillTx/>
                          <a:latin typeface="Arial" panose="020B0604020202020204" pitchFamily="34" charset="0"/>
                          <a:cs typeface="Arial" panose="020B0604020202020204" pitchFamily="34" charset="0"/>
                          <a:sym typeface="Helvetica Neue Light"/>
                        </a:rPr>
                        <a:t>RAN2</a:t>
                      </a:r>
                      <a:endParaRPr lang="zh-CN" altLang="en-US" sz="2400" b="1" i="1" u="none" strike="noStrike" cap="none" spc="0" baseline="0" dirty="0">
                        <a:ln>
                          <a:noFill/>
                        </a:ln>
                        <a:solidFill>
                          <a:schemeClr val="bg1"/>
                        </a:solidFill>
                        <a:uFillTx/>
                        <a:latin typeface="Arial" panose="020B0604020202020204" pitchFamily="34" charset="0"/>
                        <a:ea typeface="+mn-ea"/>
                        <a:cs typeface="Arial" panose="020B0604020202020204" pitchFamily="34" charset="0"/>
                        <a:sym typeface="Helvetica Neue Light"/>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indent="0" algn="l" defTabSz="825500" eaLnBrk="1" latinLnBrk="0" hangingPunct="1">
                        <a:lnSpc>
                          <a:spcPct val="100000"/>
                        </a:lnSpc>
                        <a:spcBef>
                          <a:spcPts val="0"/>
                        </a:spcBef>
                        <a:spcAft>
                          <a:spcPts val="600"/>
                        </a:spcAft>
                        <a:buClrTx/>
                        <a:buSzTx/>
                        <a:buFontTx/>
                        <a:buNone/>
                        <a:tabLst/>
                      </a:pPr>
                      <a:endParaRPr lang="zh-CN" altLang="en-US" sz="2400" b="1" i="1" u="none" strike="noStrike" cap="none" spc="0" baseline="0" dirty="0">
                        <a:ln>
                          <a:noFill/>
                        </a:ln>
                        <a:solidFill>
                          <a:schemeClr val="bg1"/>
                        </a:solidFill>
                        <a:uFillTx/>
                        <a:latin typeface="Arial" panose="020B0604020202020204" pitchFamily="34" charset="0"/>
                        <a:ea typeface="+mn-ea"/>
                        <a:cs typeface="Arial" panose="020B0604020202020204" pitchFamily="34" charset="0"/>
                        <a:sym typeface="Helvetica Neue Light"/>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a:spcAft>
                          <a:spcPts val="600"/>
                        </a:spcAft>
                      </a:pPr>
                      <a:r>
                        <a:rPr lang="en-US" altLang="zh-CN" sz="2400" i="1" dirty="0">
                          <a:latin typeface="Arial" panose="020B0604020202020204" pitchFamily="34" charset="0"/>
                          <a:cs typeface="Arial" panose="020B0604020202020204" pitchFamily="34" charset="0"/>
                        </a:rPr>
                        <a:t>SA2</a:t>
                      </a:r>
                      <a:endParaRPr lang="zh-CN" altLang="en-US" sz="2400" b="1" i="1" dirty="0">
                        <a:solidFill>
                          <a:schemeClr val="bg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a:endParaRPr lang="zh-CN" altLang="en-US" sz="2800" b="1" dirty="0">
                        <a:solidFill>
                          <a:schemeClr val="bg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10005232"/>
                  </a:ext>
                </a:extLst>
              </a:tr>
              <a:tr h="444376">
                <a:tc>
                  <a:txBody>
                    <a:bodyPr/>
                    <a:lstStyle/>
                    <a:p>
                      <a:pPr algn="l">
                        <a:spcAft>
                          <a:spcPts val="600"/>
                        </a:spcAft>
                      </a:pPr>
                      <a:endParaRPr lang="zh-CN" altLang="en-US" sz="2400" b="1" i="1" dirty="0">
                        <a:solidFill>
                          <a:schemeClr val="tx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825500" eaLnBrk="1" latinLnBrk="0" hangingPunct="1">
                        <a:lnSpc>
                          <a:spcPct val="100000"/>
                        </a:lnSpc>
                        <a:spcBef>
                          <a:spcPts val="0"/>
                        </a:spcBef>
                        <a:spcAft>
                          <a:spcPts val="600"/>
                        </a:spcAft>
                        <a:buClrTx/>
                        <a:buSzTx/>
                        <a:buFontTx/>
                        <a:buNone/>
                        <a:tabLst/>
                      </a:pPr>
                      <a:r>
                        <a:rPr lang="en-US" altLang="zh-CN" sz="2400" i="1" u="none" strike="noStrike" cap="none" spc="0" baseline="0" dirty="0">
                          <a:ln>
                            <a:noFill/>
                          </a:ln>
                          <a:uFillTx/>
                          <a:latin typeface="Arial" panose="020B0604020202020204" pitchFamily="34" charset="0"/>
                          <a:cs typeface="Arial" panose="020B0604020202020204" pitchFamily="34" charset="0"/>
                          <a:sym typeface="Helvetica Neue Light"/>
                        </a:rPr>
                        <a:t>L2</a:t>
                      </a:r>
                      <a:endParaRPr lang="zh-CN" altLang="en-US" sz="2400" b="1" i="1" u="none" strike="noStrike" cap="none" spc="0" baseline="0" dirty="0">
                        <a:ln>
                          <a:noFill/>
                        </a:ln>
                        <a:solidFill>
                          <a:schemeClr val="bg1"/>
                        </a:solidFill>
                        <a:uFillTx/>
                        <a:latin typeface="Arial" panose="020B0604020202020204" pitchFamily="34" charset="0"/>
                        <a:ea typeface="+mn-ea"/>
                        <a:cs typeface="Arial" panose="020B0604020202020204" pitchFamily="34" charset="0"/>
                        <a:sym typeface="Helvetica Neue Light"/>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i="1" dirty="0">
                          <a:latin typeface="Arial" panose="020B0604020202020204" pitchFamily="34" charset="0"/>
                          <a:cs typeface="Arial" panose="020B0604020202020204" pitchFamily="34" charset="0"/>
                        </a:rPr>
                        <a:t>L3</a:t>
                      </a:r>
                      <a:endParaRPr lang="zh-CN" altLang="en-US" sz="2400" b="1" i="1" dirty="0">
                        <a:solidFill>
                          <a:schemeClr val="bg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i="1" dirty="0">
                          <a:latin typeface="Arial" panose="020B0604020202020204" pitchFamily="34" charset="0"/>
                          <a:cs typeface="Arial" panose="020B0604020202020204" pitchFamily="34" charset="0"/>
                        </a:rPr>
                        <a:t>L2</a:t>
                      </a:r>
                      <a:endParaRPr lang="zh-CN" altLang="en-US" sz="2400" b="1" i="1" dirty="0">
                        <a:solidFill>
                          <a:schemeClr val="bg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i="1" dirty="0">
                          <a:latin typeface="Arial" panose="020B0604020202020204" pitchFamily="34" charset="0"/>
                          <a:cs typeface="Arial" panose="020B0604020202020204" pitchFamily="34" charset="0"/>
                        </a:rPr>
                        <a:t>L3</a:t>
                      </a:r>
                      <a:endParaRPr lang="zh-CN" altLang="en-US" sz="2400" b="1" i="1" dirty="0">
                        <a:solidFill>
                          <a:schemeClr val="bg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7243167"/>
                  </a:ext>
                </a:extLst>
              </a:tr>
              <a:tr h="444376">
                <a:tc>
                  <a:txBody>
                    <a:bodyPr/>
                    <a:lstStyle/>
                    <a:p>
                      <a:pPr algn="l" hangingPunct="0">
                        <a:spcAft>
                          <a:spcPts val="600"/>
                        </a:spcAft>
                      </a:pPr>
                      <a:r>
                        <a:rPr lang="en-GB" sz="2400" i="1" dirty="0">
                          <a:effectLst/>
                          <a:latin typeface="Arial" panose="020B0604020202020204" pitchFamily="34" charset="0"/>
                          <a:cs typeface="Arial" panose="020B0604020202020204" pitchFamily="34" charset="0"/>
                        </a:rPr>
                        <a:t>Discovery</a:t>
                      </a:r>
                      <a:endParaRPr lang="zh-CN" sz="2400" b="1" i="1"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17145" marR="171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a:spcAft>
                          <a:spcPts val="600"/>
                        </a:spcAft>
                      </a:pPr>
                      <a:r>
                        <a:rPr lang="en-US" altLang="zh-CN" sz="2400" b="1" i="1" dirty="0">
                          <a:solidFill>
                            <a:srgbClr val="FF0000"/>
                          </a:solidFill>
                          <a:latin typeface="Arial" panose="020B0604020202020204" pitchFamily="34" charset="0"/>
                          <a:cs typeface="Arial" panose="020B0604020202020204" pitchFamily="34" charset="0"/>
                        </a:rPr>
                        <a:t>Studied</a:t>
                      </a:r>
                      <a:endParaRPr lang="zh-CN" altLang="en-US" sz="2400" b="1" i="1" dirty="0">
                        <a:solidFill>
                          <a:srgbClr val="FF0000"/>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a:spcAft>
                          <a:spcPts val="600"/>
                        </a:spcAft>
                      </a:pPr>
                      <a:endParaRPr lang="zh-CN" altLang="en-US" sz="2400" b="1" i="1" dirty="0">
                        <a:solidFill>
                          <a:srgbClr val="FF0000"/>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lvl="0" indent="0" algn="l" defTabSz="825500" eaLnBrk="1" fontAlgn="auto" latinLnBrk="0" hangingPunct="1">
                        <a:lnSpc>
                          <a:spcPct val="100000"/>
                        </a:lnSpc>
                        <a:spcBef>
                          <a:spcPts val="0"/>
                        </a:spcBef>
                        <a:spcAft>
                          <a:spcPts val="600"/>
                        </a:spcAft>
                        <a:buClrTx/>
                        <a:buSzTx/>
                        <a:buFontTx/>
                        <a:buNone/>
                        <a:tabLst/>
                        <a:defRPr/>
                      </a:pPr>
                      <a:r>
                        <a:rPr lang="en-US" altLang="zh-CN" sz="2400" b="1" i="1" kern="1200" dirty="0">
                          <a:solidFill>
                            <a:srgbClr val="FF0000"/>
                          </a:solidFill>
                          <a:latin typeface="Arial" panose="020B0604020202020204" pitchFamily="34" charset="0"/>
                          <a:ea typeface="+mn-ea"/>
                          <a:cs typeface="Arial" panose="020B0604020202020204" pitchFamily="34" charset="0"/>
                          <a:sym typeface="Helvetica Neue Light"/>
                        </a:rPr>
                        <a:t>Model A, Model B</a:t>
                      </a:r>
                      <a:endParaRPr lang="zh-CN" altLang="en-US" sz="2400" b="1" i="1" kern="1200" dirty="0">
                        <a:solidFill>
                          <a:srgbClr val="FF0000"/>
                        </a:solidFill>
                        <a:latin typeface="Arial" panose="020B0604020202020204" pitchFamily="34" charset="0"/>
                        <a:ea typeface="+mn-ea"/>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a:endParaRPr lang="zh-CN" altLang="en-US" sz="28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374813950"/>
                  </a:ext>
                </a:extLst>
              </a:tr>
              <a:tr h="444376">
                <a:tc>
                  <a:txBody>
                    <a:bodyPr/>
                    <a:lstStyle/>
                    <a:p>
                      <a:pPr algn="l" hangingPunct="0">
                        <a:spcAft>
                          <a:spcPts val="600"/>
                        </a:spcAft>
                      </a:pPr>
                      <a:r>
                        <a:rPr lang="en-GB" sz="2400" i="1" dirty="0">
                          <a:effectLst/>
                          <a:latin typeface="Arial" panose="020B0604020202020204" pitchFamily="34" charset="0"/>
                          <a:cs typeface="Arial" panose="020B0604020202020204" pitchFamily="34" charset="0"/>
                        </a:rPr>
                        <a:t>(re-)selection</a:t>
                      </a:r>
                      <a:endParaRPr lang="zh-CN" sz="2400" b="1" i="1"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17145" marR="171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a:spcAft>
                          <a:spcPts val="600"/>
                        </a:spcAft>
                      </a:pPr>
                      <a:r>
                        <a:rPr lang="en-US" altLang="zh-CN" sz="2400" b="1" i="1" kern="1200" dirty="0">
                          <a:solidFill>
                            <a:srgbClr val="FF0000"/>
                          </a:solidFill>
                          <a:latin typeface="Arial" panose="020B0604020202020204" pitchFamily="34" charset="0"/>
                          <a:ea typeface="+mn-ea"/>
                          <a:cs typeface="Arial" panose="020B0604020202020204" pitchFamily="34" charset="0"/>
                        </a:rPr>
                        <a:t>Studied</a:t>
                      </a:r>
                      <a:endParaRPr lang="zh-CN" altLang="en-US" sz="2400" b="1" i="1" kern="1200" dirty="0">
                        <a:solidFill>
                          <a:srgbClr val="FF0000"/>
                        </a:solidFill>
                        <a:latin typeface="Arial" panose="020B0604020202020204" pitchFamily="34" charset="0"/>
                        <a:ea typeface="+mn-ea"/>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a:spcAft>
                          <a:spcPts val="600"/>
                        </a:spcAft>
                      </a:pPr>
                      <a:endParaRPr lang="zh-CN" altLang="en-US" sz="2400" b="1" i="1" kern="1200" dirty="0">
                        <a:solidFill>
                          <a:srgbClr val="FF0000"/>
                        </a:solidFill>
                        <a:latin typeface="+mn-lt"/>
                        <a:ea typeface="+mn-ea"/>
                        <a:cs typeface="+mn-cs"/>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a:spcAft>
                          <a:spcPts val="600"/>
                        </a:spcAft>
                      </a:pPr>
                      <a:r>
                        <a:rPr lang="en-US" altLang="zh-CN" sz="2400" b="1" i="1" kern="1200" dirty="0">
                          <a:solidFill>
                            <a:srgbClr val="FF0000"/>
                          </a:solidFill>
                          <a:latin typeface="Arial" panose="020B0604020202020204" pitchFamily="34" charset="0"/>
                          <a:ea typeface="+mn-ea"/>
                          <a:cs typeface="Arial" panose="020B0604020202020204" pitchFamily="34" charset="0"/>
                        </a:rPr>
                        <a:t>Studied (Sol#8, Sol#50)</a:t>
                      </a:r>
                      <a:endParaRPr lang="zh-CN" altLang="en-US" sz="2400" b="1" i="1" kern="1200" dirty="0">
                        <a:solidFill>
                          <a:srgbClr val="FF0000"/>
                        </a:solidFill>
                        <a:latin typeface="Arial" panose="020B0604020202020204" pitchFamily="34" charset="0"/>
                        <a:ea typeface="+mn-ea"/>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a:endParaRPr lang="zh-CN" altLang="en-US" sz="28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506835021"/>
                  </a:ext>
                </a:extLst>
              </a:tr>
              <a:tr h="444376">
                <a:tc>
                  <a:txBody>
                    <a:bodyPr/>
                    <a:lstStyle/>
                    <a:p>
                      <a:pPr algn="l" hangingPunct="0">
                        <a:spcAft>
                          <a:spcPts val="600"/>
                        </a:spcAft>
                      </a:pPr>
                      <a:r>
                        <a:rPr lang="en-GB" sz="2400" i="1" dirty="0">
                          <a:effectLst/>
                          <a:latin typeface="Arial" panose="020B0604020202020204" pitchFamily="34" charset="0"/>
                          <a:cs typeface="Arial" panose="020B0604020202020204" pitchFamily="34" charset="0"/>
                        </a:rPr>
                        <a:t>Authorization</a:t>
                      </a:r>
                      <a:endParaRPr lang="zh-CN" sz="2400" b="1" i="1"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17145" marR="171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l">
                        <a:spcAft>
                          <a:spcPts val="600"/>
                        </a:spcAft>
                      </a:pPr>
                      <a:r>
                        <a:rPr lang="en-US" altLang="zh-CN" sz="2400" i="1" dirty="0">
                          <a:latin typeface="Arial" panose="020B0604020202020204" pitchFamily="34" charset="0"/>
                          <a:cs typeface="Arial" panose="020B0604020202020204" pitchFamily="34" charset="0"/>
                        </a:rPr>
                        <a:t>No RAN2 impact</a:t>
                      </a:r>
                      <a:endParaRPr lang="zh-CN" altLang="en-US" sz="2400" b="1" i="1" dirty="0">
                        <a:solidFill>
                          <a:schemeClr val="tx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l">
                        <a:spcAft>
                          <a:spcPts val="600"/>
                        </a:spcAft>
                      </a:pPr>
                      <a:endParaRPr lang="zh-CN" altLang="en-US" sz="2400" b="1" i="1" dirty="0">
                        <a:solidFill>
                          <a:schemeClr val="tx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lvl="0" indent="0" algn="l" defTabSz="825500" eaLnBrk="1" fontAlgn="auto" latinLnBrk="0" hangingPunct="1">
                        <a:lnSpc>
                          <a:spcPct val="100000"/>
                        </a:lnSpc>
                        <a:spcBef>
                          <a:spcPts val="0"/>
                        </a:spcBef>
                        <a:spcAft>
                          <a:spcPts val="600"/>
                        </a:spcAft>
                        <a:buClrTx/>
                        <a:buSzTx/>
                        <a:buFontTx/>
                        <a:buNone/>
                        <a:tabLst/>
                        <a:defRPr/>
                      </a:pPr>
                      <a:endParaRPr lang="en-US" altLang="zh-CN" sz="2400" b="1" i="1" dirty="0">
                        <a:solidFill>
                          <a:srgbClr val="FF0000"/>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l" defTabSz="825500" eaLnBrk="1" fontAlgn="auto" latinLnBrk="0" hangingPunct="1">
                        <a:lnSpc>
                          <a:spcPct val="100000"/>
                        </a:lnSpc>
                        <a:spcBef>
                          <a:spcPts val="0"/>
                        </a:spcBef>
                        <a:spcAft>
                          <a:spcPts val="0"/>
                        </a:spcAft>
                        <a:buClrTx/>
                        <a:buSzTx/>
                        <a:buFontTx/>
                        <a:buNone/>
                        <a:tabLst/>
                        <a:defRPr/>
                      </a:pPr>
                      <a:endParaRPr lang="zh-CN" altLang="en-US" sz="28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832408827"/>
                  </a:ext>
                </a:extLst>
              </a:tr>
              <a:tr h="989096">
                <a:tc>
                  <a:txBody>
                    <a:bodyPr/>
                    <a:lstStyle/>
                    <a:p>
                      <a:pPr algn="l" hangingPunct="0">
                        <a:spcAft>
                          <a:spcPts val="600"/>
                        </a:spcAft>
                      </a:pPr>
                      <a:r>
                        <a:rPr lang="en-GB" sz="2400" i="1" dirty="0">
                          <a:effectLst/>
                          <a:latin typeface="Arial" panose="020B0604020202020204" pitchFamily="34" charset="0"/>
                          <a:cs typeface="Arial" panose="020B0604020202020204" pitchFamily="34" charset="0"/>
                        </a:rPr>
                        <a:t>Protocol Stack</a:t>
                      </a:r>
                      <a:endParaRPr lang="zh-CN" sz="2400" b="1" i="1"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17145" marR="171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b="1" i="1" kern="1200" dirty="0">
                          <a:solidFill>
                            <a:srgbClr val="FF0000"/>
                          </a:solidFill>
                          <a:latin typeface="Arial" panose="020B0604020202020204" pitchFamily="34" charset="0"/>
                          <a:ea typeface="+mn-ea"/>
                          <a:cs typeface="Arial" panose="020B0604020202020204" pitchFamily="34" charset="0"/>
                        </a:rPr>
                        <a:t>Studied</a:t>
                      </a:r>
                      <a:endParaRPr lang="zh-CN" altLang="en-US" sz="2400" b="1" i="1" kern="1200" dirty="0">
                        <a:solidFill>
                          <a:srgbClr val="FF0000"/>
                        </a:solidFill>
                        <a:latin typeface="Arial" panose="020B0604020202020204" pitchFamily="34" charset="0"/>
                        <a:ea typeface="+mn-ea"/>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i="1">
                          <a:latin typeface="Arial" panose="020B0604020202020204" pitchFamily="34" charset="0"/>
                          <a:cs typeface="Arial" panose="020B0604020202020204" pitchFamily="34" charset="0"/>
                        </a:rPr>
                        <a:t>Up to SA2</a:t>
                      </a:r>
                      <a:endParaRPr lang="zh-CN" altLang="en-US" sz="2400" b="1" i="1" dirty="0">
                        <a:solidFill>
                          <a:schemeClr val="tx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825500" eaLnBrk="1" fontAlgn="auto" latinLnBrk="0" hangingPunct="1">
                        <a:lnSpc>
                          <a:spcPct val="100000"/>
                        </a:lnSpc>
                        <a:spcBef>
                          <a:spcPts val="0"/>
                        </a:spcBef>
                        <a:spcAft>
                          <a:spcPts val="600"/>
                        </a:spcAft>
                        <a:buClrTx/>
                        <a:buSzTx/>
                        <a:buFontTx/>
                        <a:buNone/>
                        <a:tabLst/>
                        <a:defRPr/>
                      </a:pPr>
                      <a:r>
                        <a:rPr lang="en-US" altLang="zh-CN" sz="2400" b="1" i="1" kern="1200" dirty="0">
                          <a:solidFill>
                            <a:srgbClr val="FF0000"/>
                          </a:solidFill>
                          <a:latin typeface="Arial" panose="020B0604020202020204" pitchFamily="34" charset="0"/>
                          <a:ea typeface="+mn-ea"/>
                          <a:cs typeface="Arial" panose="020B0604020202020204" pitchFamily="34" charset="0"/>
                        </a:rPr>
                        <a:t>Studied (Sol#9)</a:t>
                      </a:r>
                      <a:endParaRPr lang="zh-CN" altLang="en-US" sz="2400" b="1" i="1" kern="1200" dirty="0">
                        <a:solidFill>
                          <a:srgbClr val="FF0000"/>
                        </a:solidFill>
                        <a:latin typeface="Arial" panose="020B0604020202020204" pitchFamily="34" charset="0"/>
                        <a:ea typeface="+mn-ea"/>
                        <a:cs typeface="Arial" panose="020B0604020202020204" pitchFamily="34" charset="0"/>
                      </a:endParaRPr>
                    </a:p>
                    <a:p>
                      <a:pPr algn="l">
                        <a:spcAft>
                          <a:spcPts val="600"/>
                        </a:spcAft>
                      </a:pPr>
                      <a:endParaRPr lang="zh-CN" altLang="en-US" sz="2400" b="1" i="1" kern="1200" dirty="0">
                        <a:solidFill>
                          <a:srgbClr val="FF0000"/>
                        </a:solidFill>
                        <a:latin typeface="Arial" panose="020B0604020202020204" pitchFamily="34" charset="0"/>
                        <a:ea typeface="+mn-ea"/>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b="1" i="1" kern="1200" dirty="0">
                          <a:solidFill>
                            <a:srgbClr val="FF0000"/>
                          </a:solidFill>
                          <a:latin typeface="Arial" panose="020B0604020202020204" pitchFamily="34" charset="0"/>
                          <a:ea typeface="+mn-ea"/>
                          <a:cs typeface="Arial" panose="020B0604020202020204" pitchFamily="34" charset="0"/>
                          <a:sym typeface="Helvetica Neue Light"/>
                        </a:rPr>
                        <a:t>Studied (Sol#10, Sol#32, Sol#49)</a:t>
                      </a:r>
                      <a:endParaRPr lang="zh-CN" altLang="en-US" sz="2400" b="1" i="1" kern="1200" dirty="0">
                        <a:solidFill>
                          <a:srgbClr val="FF0000"/>
                        </a:solidFill>
                        <a:latin typeface="Arial" panose="020B0604020202020204" pitchFamily="34" charset="0"/>
                        <a:ea typeface="+mn-ea"/>
                        <a:cs typeface="Arial" panose="020B0604020202020204" pitchFamily="34" charset="0"/>
                        <a:sym typeface="Helvetica Neue Light"/>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1997500"/>
                  </a:ext>
                </a:extLst>
              </a:tr>
              <a:tr h="845749">
                <a:tc>
                  <a:txBody>
                    <a:bodyPr/>
                    <a:lstStyle/>
                    <a:p>
                      <a:pPr algn="l" hangingPunct="0">
                        <a:spcAft>
                          <a:spcPts val="600"/>
                        </a:spcAft>
                      </a:pPr>
                      <a:r>
                        <a:rPr lang="en-GB" sz="2400" i="1" dirty="0">
                          <a:effectLst/>
                          <a:latin typeface="Arial" panose="020B0604020202020204" pitchFamily="34" charset="0"/>
                          <a:cs typeface="Arial" panose="020B0604020202020204" pitchFamily="34" charset="0"/>
                        </a:rPr>
                        <a:t>QoS</a:t>
                      </a:r>
                      <a:endParaRPr lang="zh-CN" sz="2400" b="1" i="1"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17145" marR="171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825500" eaLnBrk="1" fontAlgn="auto" latinLnBrk="0" hangingPunct="1">
                        <a:lnSpc>
                          <a:spcPct val="100000"/>
                        </a:lnSpc>
                        <a:spcBef>
                          <a:spcPts val="0"/>
                        </a:spcBef>
                        <a:spcAft>
                          <a:spcPts val="600"/>
                        </a:spcAft>
                        <a:buClrTx/>
                        <a:buSzTx/>
                        <a:buFontTx/>
                        <a:buNone/>
                        <a:tabLst/>
                        <a:defRPr/>
                      </a:pPr>
                      <a:r>
                        <a:rPr lang="en-US" altLang="zh-CN" sz="2400" i="1" dirty="0">
                          <a:latin typeface="Arial" panose="020B0604020202020204" pitchFamily="34" charset="0"/>
                          <a:cs typeface="Arial" panose="020B0604020202020204" pitchFamily="34" charset="0"/>
                        </a:rPr>
                        <a:t>No AS impact</a:t>
                      </a:r>
                      <a:endParaRPr lang="zh-CN" altLang="en-US" sz="2400" b="1" i="1" dirty="0">
                        <a:solidFill>
                          <a:schemeClr val="tx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i="1">
                          <a:latin typeface="Arial" panose="020B0604020202020204" pitchFamily="34" charset="0"/>
                          <a:cs typeface="Arial" panose="020B0604020202020204" pitchFamily="34" charset="0"/>
                        </a:rPr>
                        <a:t>Up to SA2</a:t>
                      </a:r>
                      <a:endParaRPr lang="zh-CN" altLang="en-US" sz="2400" b="1" i="1" dirty="0">
                        <a:solidFill>
                          <a:schemeClr val="tx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825500" eaLnBrk="1" fontAlgn="auto" latinLnBrk="0" hangingPunct="1">
                        <a:lnSpc>
                          <a:spcPct val="100000"/>
                        </a:lnSpc>
                        <a:spcBef>
                          <a:spcPts val="0"/>
                        </a:spcBef>
                        <a:spcAft>
                          <a:spcPts val="600"/>
                        </a:spcAft>
                        <a:buClrTx/>
                        <a:buSzTx/>
                        <a:buFontTx/>
                        <a:buNone/>
                        <a:tabLst/>
                        <a:defRPr/>
                      </a:pPr>
                      <a:r>
                        <a:rPr lang="en-US" altLang="zh-CN" sz="2400" b="1" i="1" kern="1200" dirty="0">
                          <a:solidFill>
                            <a:srgbClr val="FF0000"/>
                          </a:solidFill>
                          <a:latin typeface="Arial" panose="020B0604020202020204" pitchFamily="34" charset="0"/>
                          <a:ea typeface="+mn-ea"/>
                          <a:cs typeface="Arial" panose="020B0604020202020204" pitchFamily="34" charset="0"/>
                        </a:rPr>
                        <a:t>Studied (Sol#31, Concluded)</a:t>
                      </a:r>
                      <a:endParaRPr lang="zh-CN" altLang="en-US" sz="2400" b="1" i="1" kern="1200" dirty="0">
                        <a:solidFill>
                          <a:srgbClr val="FF0000"/>
                        </a:solidFill>
                        <a:latin typeface="Arial" panose="020B0604020202020204" pitchFamily="34" charset="0"/>
                        <a:ea typeface="+mn-ea"/>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b="1" i="1" kern="1200" dirty="0">
                          <a:solidFill>
                            <a:srgbClr val="FF0000"/>
                          </a:solidFill>
                          <a:latin typeface="Arial" panose="020B0604020202020204" pitchFamily="34" charset="0"/>
                          <a:ea typeface="+mn-ea"/>
                          <a:cs typeface="Arial" panose="020B0604020202020204" pitchFamily="34" charset="0"/>
                        </a:rPr>
                        <a:t>Studied (Sol#31)</a:t>
                      </a:r>
                      <a:endParaRPr lang="zh-CN" altLang="en-US" sz="2400" b="1" i="1" kern="1200" dirty="0">
                        <a:solidFill>
                          <a:srgbClr val="FF0000"/>
                        </a:solidFill>
                        <a:latin typeface="Arial" panose="020B0604020202020204" pitchFamily="34" charset="0"/>
                        <a:ea typeface="+mn-ea"/>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70994458"/>
                  </a:ext>
                </a:extLst>
              </a:tr>
              <a:tr h="845749">
                <a:tc>
                  <a:txBody>
                    <a:bodyPr/>
                    <a:lstStyle/>
                    <a:p>
                      <a:pPr algn="l" hangingPunct="0">
                        <a:spcAft>
                          <a:spcPts val="600"/>
                        </a:spcAft>
                      </a:pPr>
                      <a:r>
                        <a:rPr lang="en-GB" sz="2400" i="1" dirty="0">
                          <a:effectLst/>
                          <a:latin typeface="Arial" panose="020B0604020202020204" pitchFamily="34" charset="0"/>
                          <a:cs typeface="Arial" panose="020B0604020202020204" pitchFamily="34" charset="0"/>
                        </a:rPr>
                        <a:t>Security</a:t>
                      </a:r>
                      <a:endParaRPr lang="zh-CN" sz="2400" b="1" i="1"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17145" marR="171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825500" eaLnBrk="1" fontAlgn="auto" latinLnBrk="0" hangingPunct="1">
                        <a:lnSpc>
                          <a:spcPct val="100000"/>
                        </a:lnSpc>
                        <a:spcBef>
                          <a:spcPts val="0"/>
                        </a:spcBef>
                        <a:spcAft>
                          <a:spcPts val="600"/>
                        </a:spcAft>
                        <a:buClrTx/>
                        <a:buSzTx/>
                        <a:buFontTx/>
                        <a:buNone/>
                        <a:tabLst/>
                        <a:defRPr/>
                      </a:pPr>
                      <a:r>
                        <a:rPr lang="en-US" altLang="zh-CN" sz="2400" i="1" dirty="0">
                          <a:latin typeface="Arial" panose="020B0604020202020204" pitchFamily="34" charset="0"/>
                          <a:cs typeface="Arial" panose="020B0604020202020204" pitchFamily="34" charset="0"/>
                        </a:rPr>
                        <a:t>Studied</a:t>
                      </a:r>
                      <a:endParaRPr lang="zh-CN" altLang="en-US" sz="2400" b="1" i="1" dirty="0">
                        <a:solidFill>
                          <a:schemeClr val="tx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i="1">
                          <a:latin typeface="Arial" panose="020B0604020202020204" pitchFamily="34" charset="0"/>
                          <a:cs typeface="Arial" panose="020B0604020202020204" pitchFamily="34" charset="0"/>
                        </a:rPr>
                        <a:t>Up to SA2</a:t>
                      </a:r>
                      <a:endParaRPr lang="zh-CN" altLang="en-US" sz="2400" b="1" i="1" dirty="0">
                        <a:solidFill>
                          <a:schemeClr val="tx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i="1" dirty="0">
                          <a:latin typeface="Arial" panose="020B0604020202020204" pitchFamily="34" charset="0"/>
                          <a:cs typeface="Arial" panose="020B0604020202020204" pitchFamily="34" charset="0"/>
                        </a:rPr>
                        <a:t>Up to RAN2 and SA3</a:t>
                      </a:r>
                      <a:endParaRPr lang="zh-CN" altLang="en-US" sz="2400" b="1" i="1" dirty="0">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b="1" i="1" kern="1200" dirty="0">
                          <a:solidFill>
                            <a:srgbClr val="FF0000"/>
                          </a:solidFill>
                          <a:latin typeface="Arial" panose="020B0604020202020204" pitchFamily="34" charset="0"/>
                          <a:ea typeface="+mn-ea"/>
                          <a:cs typeface="Arial" panose="020B0604020202020204" pitchFamily="34" charset="0"/>
                          <a:sym typeface="Helvetica Neue Light"/>
                        </a:rPr>
                        <a:t>Up to SA3</a:t>
                      </a:r>
                      <a:endParaRPr lang="zh-CN" altLang="en-US" sz="2400" b="1" i="1" kern="1200" dirty="0">
                        <a:solidFill>
                          <a:srgbClr val="FF0000"/>
                        </a:solidFill>
                        <a:latin typeface="Arial" panose="020B0604020202020204" pitchFamily="34" charset="0"/>
                        <a:ea typeface="+mn-ea"/>
                        <a:cs typeface="Arial" panose="020B0604020202020204" pitchFamily="34" charset="0"/>
                        <a:sym typeface="Helvetica Neue Light"/>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35600901"/>
                  </a:ext>
                </a:extLst>
              </a:tr>
              <a:tr h="444376">
                <a:tc>
                  <a:txBody>
                    <a:bodyPr/>
                    <a:lstStyle/>
                    <a:p>
                      <a:pPr algn="l" hangingPunct="0">
                        <a:spcAft>
                          <a:spcPts val="600"/>
                        </a:spcAft>
                      </a:pPr>
                      <a:r>
                        <a:rPr lang="en-GB" sz="2400" i="1" dirty="0">
                          <a:effectLst/>
                          <a:latin typeface="Arial" panose="020B0604020202020204" pitchFamily="34" charset="0"/>
                          <a:cs typeface="Arial" panose="020B0604020202020204" pitchFamily="34" charset="0"/>
                        </a:rPr>
                        <a:t>Service Continuity</a:t>
                      </a:r>
                      <a:endParaRPr lang="zh-CN" sz="2400" b="1" i="1"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17145" marR="171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i="1" dirty="0">
                          <a:latin typeface="Arial" panose="020B0604020202020204" pitchFamily="34" charset="0"/>
                          <a:cs typeface="Arial" panose="020B0604020202020204" pitchFamily="34" charset="0"/>
                        </a:rPr>
                        <a:t>N.A.</a:t>
                      </a:r>
                      <a:endParaRPr lang="zh-CN" altLang="en-US" sz="2400" b="1" i="1" dirty="0">
                        <a:solidFill>
                          <a:schemeClr val="tx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i="1">
                          <a:latin typeface="Arial" panose="020B0604020202020204" pitchFamily="34" charset="0"/>
                          <a:cs typeface="Arial" panose="020B0604020202020204" pitchFamily="34" charset="0"/>
                        </a:rPr>
                        <a:t>N.A.</a:t>
                      </a:r>
                      <a:endParaRPr lang="zh-CN" altLang="en-US" sz="2400" b="1" i="1" dirty="0">
                        <a:solidFill>
                          <a:schemeClr val="tx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i="1" dirty="0">
                          <a:latin typeface="Arial" panose="020B0604020202020204" pitchFamily="34" charset="0"/>
                          <a:cs typeface="Arial" panose="020B0604020202020204" pitchFamily="34" charset="0"/>
                        </a:rPr>
                        <a:t>N.A.</a:t>
                      </a:r>
                      <a:endParaRPr lang="zh-CN" altLang="en-US" sz="2400" b="1" i="1" dirty="0">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825500" eaLnBrk="1" fontAlgn="auto" latinLnBrk="0" hangingPunct="1">
                        <a:lnSpc>
                          <a:spcPct val="100000"/>
                        </a:lnSpc>
                        <a:spcBef>
                          <a:spcPts val="0"/>
                        </a:spcBef>
                        <a:spcAft>
                          <a:spcPts val="600"/>
                        </a:spcAft>
                        <a:buClrTx/>
                        <a:buSzTx/>
                        <a:buFontTx/>
                        <a:buNone/>
                        <a:tabLst/>
                        <a:defRPr/>
                      </a:pPr>
                      <a:r>
                        <a:rPr lang="en-US" altLang="zh-CN" sz="2400" i="1" dirty="0">
                          <a:latin typeface="Arial" panose="020B0604020202020204" pitchFamily="34" charset="0"/>
                          <a:cs typeface="Arial" panose="020B0604020202020204" pitchFamily="34" charset="0"/>
                        </a:rPr>
                        <a:t>N.A.</a:t>
                      </a:r>
                      <a:endParaRPr lang="zh-CN" altLang="en-US" sz="2400" b="1" i="1" dirty="0">
                        <a:solidFill>
                          <a:schemeClr val="tx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0247727"/>
                  </a:ext>
                </a:extLst>
              </a:tr>
              <a:tr h="1247120">
                <a:tc>
                  <a:txBody>
                    <a:bodyPr/>
                    <a:lstStyle/>
                    <a:p>
                      <a:pPr algn="l" hangingPunct="0">
                        <a:spcAft>
                          <a:spcPts val="600"/>
                        </a:spcAft>
                      </a:pPr>
                      <a:r>
                        <a:rPr lang="en-GB" sz="2400" i="1" dirty="0">
                          <a:effectLst/>
                          <a:latin typeface="Arial" panose="020B0604020202020204" pitchFamily="34" charset="0"/>
                          <a:cs typeface="Arial" panose="020B0604020202020204" pitchFamily="34" charset="0"/>
                        </a:rPr>
                        <a:t>CP</a:t>
                      </a:r>
                      <a:endParaRPr lang="zh-CN" sz="2400" b="1" i="1"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17145" marR="171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b="1" i="1" kern="1200" dirty="0">
                          <a:solidFill>
                            <a:srgbClr val="FF0000"/>
                          </a:solidFill>
                          <a:latin typeface="Arial" panose="020B0604020202020204" pitchFamily="34" charset="0"/>
                          <a:ea typeface="+mn-ea"/>
                          <a:cs typeface="Arial" panose="020B0604020202020204" pitchFamily="34" charset="0"/>
                        </a:rPr>
                        <a:t>Dependent on PC5-S design by SA2</a:t>
                      </a:r>
                      <a:endParaRPr lang="zh-CN" altLang="en-US" sz="2400" b="1" i="1" kern="1200" dirty="0">
                        <a:solidFill>
                          <a:srgbClr val="FF0000"/>
                        </a:solidFill>
                        <a:latin typeface="Arial" panose="020B0604020202020204" pitchFamily="34" charset="0"/>
                        <a:ea typeface="+mn-ea"/>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i="1" dirty="0">
                          <a:latin typeface="Arial" panose="020B0604020202020204" pitchFamily="34" charset="0"/>
                          <a:cs typeface="Arial" panose="020B0604020202020204" pitchFamily="34" charset="0"/>
                        </a:rPr>
                        <a:t>Up to SA2</a:t>
                      </a:r>
                      <a:endParaRPr lang="zh-CN" altLang="en-US" sz="2400" b="1" i="1" dirty="0">
                        <a:solidFill>
                          <a:schemeClr val="tx1"/>
                        </a:solidFill>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825500" eaLnBrk="1" fontAlgn="auto" latinLnBrk="0" hangingPunct="1">
                        <a:lnSpc>
                          <a:spcPct val="100000"/>
                        </a:lnSpc>
                        <a:spcBef>
                          <a:spcPts val="0"/>
                        </a:spcBef>
                        <a:spcAft>
                          <a:spcPts val="600"/>
                        </a:spcAft>
                        <a:buClrTx/>
                        <a:buSzTx/>
                        <a:buFontTx/>
                        <a:buNone/>
                        <a:tabLst/>
                        <a:defRPr/>
                      </a:pPr>
                      <a:r>
                        <a:rPr lang="en-US" altLang="zh-CN" sz="2400" b="1" i="1" kern="1200" dirty="0">
                          <a:solidFill>
                            <a:srgbClr val="FF0000"/>
                          </a:solidFill>
                          <a:latin typeface="Arial" panose="020B0604020202020204" pitchFamily="34" charset="0"/>
                          <a:ea typeface="+mn-ea"/>
                          <a:cs typeface="Arial" panose="020B0604020202020204" pitchFamily="34" charset="0"/>
                        </a:rPr>
                        <a:t>Studied (Sol#9)</a:t>
                      </a:r>
                      <a:endParaRPr lang="zh-CN" altLang="en-US" sz="2400" b="1" i="1" kern="1200" dirty="0">
                        <a:solidFill>
                          <a:srgbClr val="FF0000"/>
                        </a:solidFill>
                        <a:latin typeface="Arial" panose="020B0604020202020204" pitchFamily="34" charset="0"/>
                        <a:ea typeface="+mn-ea"/>
                        <a:cs typeface="Arial" panose="020B0604020202020204" pitchFamily="34" charset="0"/>
                      </a:endParaRPr>
                    </a:p>
                    <a:p>
                      <a:pPr algn="l">
                        <a:spcAft>
                          <a:spcPts val="600"/>
                        </a:spcAft>
                      </a:pPr>
                      <a:endParaRPr lang="zh-CN" altLang="en-US" sz="2400" b="1" i="1" dirty="0">
                        <a:latin typeface="Arial" panose="020B0604020202020204" pitchFamily="34" charset="0"/>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600"/>
                        </a:spcAft>
                      </a:pPr>
                      <a:r>
                        <a:rPr lang="en-US" altLang="zh-CN" sz="2400" b="1" i="1" kern="1200" dirty="0">
                          <a:solidFill>
                            <a:srgbClr val="FF0000"/>
                          </a:solidFill>
                          <a:latin typeface="Arial" panose="020B0604020202020204" pitchFamily="34" charset="0"/>
                          <a:ea typeface="+mn-ea"/>
                          <a:cs typeface="Arial" panose="020B0604020202020204" pitchFamily="34" charset="0"/>
                        </a:rPr>
                        <a:t>Studied (Sol#8, Concluded)</a:t>
                      </a:r>
                      <a:endParaRPr lang="zh-CN" altLang="en-US" sz="2400" b="1" i="1" kern="1200" dirty="0">
                        <a:solidFill>
                          <a:srgbClr val="FF0000"/>
                        </a:solidFill>
                        <a:latin typeface="Arial" panose="020B0604020202020204" pitchFamily="34" charset="0"/>
                        <a:ea typeface="+mn-ea"/>
                        <a:cs typeface="Arial" panose="020B0604020202020204" pitchFamily="34" charset="0"/>
                      </a:endParaRPr>
                    </a:p>
                  </a:txBody>
                  <a:tcPr marL="22860" marR="22860" marT="11430" marB="114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079994"/>
                  </a:ext>
                </a:extLst>
              </a:tr>
            </a:tbl>
          </a:graphicData>
        </a:graphic>
      </p:graphicFrame>
    </p:spTree>
    <p:extLst>
      <p:ext uri="{BB962C8B-B14F-4D97-AF65-F5344CB8AC3E}">
        <p14:creationId xmlns:p14="http://schemas.microsoft.com/office/powerpoint/2010/main" val="28747420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Sidelink Relay in R18: R17 Leftovers for U2N</a:t>
            </a:r>
            <a:endParaRPr lang="zh-CN" altLang="en-US" dirty="0"/>
          </a:p>
        </p:txBody>
      </p:sp>
      <p:sp>
        <p:nvSpPr>
          <p:cNvPr id="3" name="内容占位符 2"/>
          <p:cNvSpPr>
            <a:spLocks noGrp="1"/>
          </p:cNvSpPr>
          <p:nvPr>
            <p:ph idx="1"/>
          </p:nvPr>
        </p:nvSpPr>
        <p:spPr>
          <a:xfrm>
            <a:off x="1676400" y="2973916"/>
            <a:ext cx="21031200" cy="3900413"/>
          </a:xfrm>
        </p:spPr>
        <p:txBody>
          <a:bodyPr>
            <a:normAutofit/>
          </a:bodyPr>
          <a:lstStyle/>
          <a:p>
            <a:pPr lvl="1"/>
            <a:r>
              <a:rPr lang="en-US" altLang="zh-CN" sz="3600" dirty="0"/>
              <a:t>Enhanced service-continuity: to improve L2 U2N relay performance</a:t>
            </a:r>
          </a:p>
          <a:p>
            <a:pPr lvl="2"/>
            <a:r>
              <a:rPr lang="en-US" altLang="zh-CN" sz="3600" dirty="0"/>
              <a:t>inter-gNB, direct/direct switching, Group-mobility</a:t>
            </a:r>
          </a:p>
          <a:p>
            <a:pPr lvl="1"/>
            <a:r>
              <a:rPr lang="en-US" altLang="zh-CN" sz="3600" dirty="0"/>
              <a:t>Architecture enhancement: to extend L23 U2N Relay applicable scenarios</a:t>
            </a:r>
          </a:p>
          <a:p>
            <a:pPr lvl="2"/>
            <a:r>
              <a:rPr lang="en-US" altLang="zh-CN" sz="3600" dirty="0"/>
              <a:t>X-RAT control, MR-DC</a:t>
            </a:r>
          </a:p>
        </p:txBody>
      </p:sp>
      <p:graphicFrame>
        <p:nvGraphicFramePr>
          <p:cNvPr id="5" name="表格 4">
            <a:extLst>
              <a:ext uri="{FF2B5EF4-FFF2-40B4-BE49-F238E27FC236}">
                <a16:creationId xmlns:a16="http://schemas.microsoft.com/office/drawing/2014/main" id="{1A95E0F3-58A2-4D5B-AEF0-4FE469FFA255}"/>
              </a:ext>
            </a:extLst>
          </p:cNvPr>
          <p:cNvGraphicFramePr>
            <a:graphicFrameLocks noGrp="1"/>
          </p:cNvGraphicFramePr>
          <p:nvPr>
            <p:extLst>
              <p:ext uri="{D42A27DB-BD31-4B8C-83A1-F6EECF244321}">
                <p14:modId xmlns:p14="http://schemas.microsoft.com/office/powerpoint/2010/main" val="1496595814"/>
              </p:ext>
            </p:extLst>
          </p:nvPr>
        </p:nvGraphicFramePr>
        <p:xfrm>
          <a:off x="4705459" y="6770064"/>
          <a:ext cx="17418272" cy="4788030"/>
        </p:xfrm>
        <a:graphic>
          <a:graphicData uri="http://schemas.openxmlformats.org/drawingml/2006/table">
            <a:tbl>
              <a:tblPr firstRow="1" bandRow="1">
                <a:tableStyleId>{5C22544A-7EE6-4342-B048-85BDC9FD1C3A}</a:tableStyleId>
              </a:tblPr>
              <a:tblGrid>
                <a:gridCol w="8709136">
                  <a:extLst>
                    <a:ext uri="{9D8B030D-6E8A-4147-A177-3AD203B41FA5}">
                      <a16:colId xmlns:a16="http://schemas.microsoft.com/office/drawing/2014/main" val="3530739612"/>
                    </a:ext>
                  </a:extLst>
                </a:gridCol>
                <a:gridCol w="8709136">
                  <a:extLst>
                    <a:ext uri="{9D8B030D-6E8A-4147-A177-3AD203B41FA5}">
                      <a16:colId xmlns:a16="http://schemas.microsoft.com/office/drawing/2014/main" val="1438758329"/>
                    </a:ext>
                  </a:extLst>
                </a:gridCol>
              </a:tblGrid>
              <a:tr h="744246">
                <a:tc>
                  <a:txBody>
                    <a:bodyPr/>
                    <a:lstStyle/>
                    <a:p>
                      <a:pPr algn="ctr"/>
                      <a:r>
                        <a:rPr lang="en-US" altLang="zh-CN" sz="3200" i="1" dirty="0">
                          <a:latin typeface="Arial" panose="020B0604020202020204" pitchFamily="34" charset="0"/>
                          <a:cs typeface="Arial" panose="020B0604020202020204" pitchFamily="34" charset="0"/>
                        </a:rPr>
                        <a:t>R17</a:t>
                      </a:r>
                      <a:endParaRPr lang="zh-CN" altLang="en-US" sz="3200" i="1" dirty="0">
                        <a:latin typeface="Arial" panose="020B0604020202020204" pitchFamily="34" charset="0"/>
                        <a:cs typeface="Arial" panose="020B0604020202020204" pitchFamily="34" charset="0"/>
                      </a:endParaRPr>
                    </a:p>
                  </a:txBody>
                  <a:tcPr/>
                </a:tc>
                <a:tc>
                  <a:txBody>
                    <a:bodyPr/>
                    <a:lstStyle/>
                    <a:p>
                      <a:pPr algn="ctr"/>
                      <a:r>
                        <a:rPr lang="en-US" altLang="zh-CN" sz="3200" i="1" dirty="0">
                          <a:latin typeface="Arial" panose="020B0604020202020204" pitchFamily="34" charset="0"/>
                          <a:cs typeface="Arial" panose="020B0604020202020204" pitchFamily="34" charset="0"/>
                        </a:rPr>
                        <a:t>R18</a:t>
                      </a:r>
                      <a:endParaRPr lang="zh-CN" altLang="en-US" sz="320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178644184"/>
                  </a:ext>
                </a:extLst>
              </a:tr>
              <a:tr h="744246">
                <a:tc>
                  <a:txBody>
                    <a:bodyPr/>
                    <a:lstStyle/>
                    <a:p>
                      <a:pPr algn="l"/>
                      <a:r>
                        <a:rPr lang="en-US" altLang="zh-CN" sz="3200" i="1" dirty="0">
                          <a:latin typeface="Arial" panose="020B0604020202020204" pitchFamily="34" charset="0"/>
                          <a:cs typeface="Arial" panose="020B0604020202020204" pitchFamily="34" charset="0"/>
                        </a:rPr>
                        <a:t>Intra-</a:t>
                      </a:r>
                      <a:r>
                        <a:rPr lang="en-US" altLang="zh-CN" sz="3200" i="1" dirty="0" err="1">
                          <a:latin typeface="Arial" panose="020B0604020202020204" pitchFamily="34" charset="0"/>
                          <a:cs typeface="Arial" panose="020B0604020202020204" pitchFamily="34" charset="0"/>
                        </a:rPr>
                        <a:t>gNB</a:t>
                      </a:r>
                      <a:r>
                        <a:rPr lang="en-US" altLang="zh-CN" sz="3200" i="1" dirty="0">
                          <a:latin typeface="Arial" panose="020B0604020202020204" pitchFamily="34" charset="0"/>
                          <a:cs typeface="Arial" panose="020B0604020202020204" pitchFamily="34" charset="0"/>
                        </a:rPr>
                        <a:t> mobility for U2N</a:t>
                      </a:r>
                      <a:endParaRPr lang="zh-CN" altLang="en-US" sz="3200" i="1" dirty="0">
                        <a:latin typeface="Arial" panose="020B0604020202020204" pitchFamily="34" charset="0"/>
                        <a:cs typeface="Arial" panose="020B0604020202020204" pitchFamily="34" charset="0"/>
                      </a:endParaRPr>
                    </a:p>
                  </a:txBody>
                  <a:tcPr/>
                </a:tc>
                <a:tc>
                  <a:txBody>
                    <a:bodyPr/>
                    <a:lstStyle/>
                    <a:p>
                      <a:pPr algn="l"/>
                      <a:r>
                        <a:rPr lang="en-US" altLang="zh-CN" sz="3200" i="1" dirty="0">
                          <a:latin typeface="Arial" panose="020B0604020202020204" pitchFamily="34" charset="0"/>
                          <a:cs typeface="Arial" panose="020B0604020202020204" pitchFamily="34" charset="0"/>
                        </a:rPr>
                        <a:t>Inter-</a:t>
                      </a:r>
                      <a:r>
                        <a:rPr lang="en-US" altLang="zh-CN" sz="3200" i="1" dirty="0" err="1">
                          <a:latin typeface="Arial" panose="020B0604020202020204" pitchFamily="34" charset="0"/>
                          <a:cs typeface="Arial" panose="020B0604020202020204" pitchFamily="34" charset="0"/>
                        </a:rPr>
                        <a:t>gNB</a:t>
                      </a:r>
                      <a:r>
                        <a:rPr lang="en-US" altLang="zh-CN" sz="3200" i="1" dirty="0">
                          <a:latin typeface="Arial" panose="020B0604020202020204" pitchFamily="34" charset="0"/>
                          <a:cs typeface="Arial" panose="020B0604020202020204" pitchFamily="34" charset="0"/>
                        </a:rPr>
                        <a:t> mobility for U2N</a:t>
                      </a:r>
                      <a:endParaRPr lang="zh-CN" altLang="en-US" sz="320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270979819"/>
                  </a:ext>
                </a:extLst>
              </a:tr>
              <a:tr h="744246">
                <a:tc>
                  <a:txBody>
                    <a:bodyPr/>
                    <a:lstStyle/>
                    <a:p>
                      <a:pPr algn="l"/>
                      <a:r>
                        <a:rPr lang="en-US" altLang="zh-CN" sz="3200" i="1" dirty="0">
                          <a:latin typeface="Arial" panose="020B0604020202020204" pitchFamily="34" charset="0"/>
                          <a:cs typeface="Arial" panose="020B0604020202020204" pitchFamily="34" charset="0"/>
                        </a:rPr>
                        <a:t>Service continuity between direct and indirect</a:t>
                      </a:r>
                      <a:endParaRPr lang="zh-CN" altLang="en-US" sz="3200" i="1" dirty="0">
                        <a:latin typeface="Arial" panose="020B0604020202020204" pitchFamily="34" charset="0"/>
                        <a:cs typeface="Arial" panose="020B0604020202020204" pitchFamily="34" charset="0"/>
                      </a:endParaRPr>
                    </a:p>
                  </a:txBody>
                  <a:tcPr/>
                </a:tc>
                <a:tc>
                  <a:txBody>
                    <a:bodyPr/>
                    <a:lstStyle/>
                    <a:p>
                      <a:pPr algn="l"/>
                      <a:r>
                        <a:rPr lang="en-US" altLang="zh-CN" sz="3200" i="1" dirty="0">
                          <a:latin typeface="Arial" panose="020B0604020202020204" pitchFamily="34" charset="0"/>
                          <a:cs typeface="Arial" panose="020B0604020202020204" pitchFamily="34" charset="0"/>
                        </a:rPr>
                        <a:t>Service continuity between indirect1 and indirect2</a:t>
                      </a:r>
                      <a:endParaRPr lang="zh-CN" altLang="en-US" sz="320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435253999"/>
                  </a:ext>
                </a:extLst>
              </a:tr>
              <a:tr h="744246">
                <a:tc>
                  <a:txBody>
                    <a:bodyPr/>
                    <a:lstStyle/>
                    <a:p>
                      <a:pPr algn="l"/>
                      <a:r>
                        <a:rPr lang="en-US" altLang="zh-CN" sz="3200" i="1" dirty="0">
                          <a:latin typeface="Arial" panose="020B0604020202020204" pitchFamily="34" charset="0"/>
                          <a:cs typeface="Arial" panose="020B0604020202020204" pitchFamily="34" charset="0"/>
                        </a:rPr>
                        <a:t>No support for group-mobility</a:t>
                      </a:r>
                      <a:endParaRPr lang="zh-CN" altLang="en-US" sz="3200" i="1" dirty="0">
                        <a:latin typeface="Arial" panose="020B0604020202020204" pitchFamily="34" charset="0"/>
                        <a:cs typeface="Arial" panose="020B0604020202020204" pitchFamily="34" charset="0"/>
                      </a:endParaRPr>
                    </a:p>
                  </a:txBody>
                  <a:tcPr/>
                </a:tc>
                <a:tc>
                  <a:txBody>
                    <a:bodyPr/>
                    <a:lstStyle/>
                    <a:p>
                      <a:pPr algn="l"/>
                      <a:r>
                        <a:rPr lang="en-US" altLang="zh-CN" sz="3200" i="1" dirty="0">
                          <a:latin typeface="Arial" panose="020B0604020202020204" pitchFamily="34" charset="0"/>
                          <a:cs typeface="Arial" panose="020B0604020202020204" pitchFamily="34" charset="0"/>
                        </a:rPr>
                        <a:t>Support for group-mobility</a:t>
                      </a:r>
                      <a:endParaRPr lang="zh-CN" altLang="en-US" sz="320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840020113"/>
                  </a:ext>
                </a:extLst>
              </a:tr>
              <a:tr h="744246">
                <a:tc>
                  <a:txBody>
                    <a:bodyPr/>
                    <a:lstStyle/>
                    <a:p>
                      <a:pPr algn="l"/>
                      <a:r>
                        <a:rPr lang="en-US" altLang="zh-CN" sz="3200" i="1" dirty="0" err="1">
                          <a:latin typeface="Arial" panose="020B0604020202020204" pitchFamily="34" charset="0"/>
                          <a:cs typeface="Arial" panose="020B0604020202020204" pitchFamily="34" charset="0"/>
                        </a:rPr>
                        <a:t>gNB</a:t>
                      </a:r>
                      <a:r>
                        <a:rPr lang="en-US" altLang="zh-CN" sz="3200" i="1" dirty="0">
                          <a:latin typeface="Arial" panose="020B0604020202020204" pitchFamily="34" charset="0"/>
                          <a:cs typeface="Arial" panose="020B0604020202020204" pitchFamily="34" charset="0"/>
                        </a:rPr>
                        <a:t> only, i.e., NR-</a:t>
                      </a:r>
                      <a:r>
                        <a:rPr lang="en-US" altLang="zh-CN" sz="3200" i="1" dirty="0" err="1">
                          <a:latin typeface="Arial" panose="020B0604020202020204" pitchFamily="34" charset="0"/>
                          <a:cs typeface="Arial" panose="020B0604020202020204" pitchFamily="34" charset="0"/>
                        </a:rPr>
                        <a:t>Uu</a:t>
                      </a:r>
                      <a:r>
                        <a:rPr lang="en-US" altLang="zh-CN" sz="3200" i="1" dirty="0">
                          <a:latin typeface="Arial" panose="020B0604020202020204" pitchFamily="34" charset="0"/>
                          <a:cs typeface="Arial" panose="020B0604020202020204" pitchFamily="34" charset="0"/>
                        </a:rPr>
                        <a:t> only</a:t>
                      </a:r>
                      <a:endParaRPr lang="zh-CN" altLang="en-US" sz="3200" i="1" dirty="0">
                        <a:latin typeface="Arial" panose="020B0604020202020204" pitchFamily="34" charset="0"/>
                        <a:cs typeface="Arial" panose="020B0604020202020204" pitchFamily="34" charset="0"/>
                      </a:endParaRPr>
                    </a:p>
                  </a:txBody>
                  <a:tcPr/>
                </a:tc>
                <a:tc>
                  <a:txBody>
                    <a:bodyPr/>
                    <a:lstStyle/>
                    <a:p>
                      <a:pPr algn="l"/>
                      <a:r>
                        <a:rPr lang="en-US" altLang="zh-CN" sz="3200" i="1" dirty="0">
                          <a:latin typeface="Arial" panose="020B0604020202020204" pitchFamily="34" charset="0"/>
                          <a:cs typeface="Arial" panose="020B0604020202020204" pitchFamily="34" charset="0"/>
                        </a:rPr>
                        <a:t>Cross-RAT control for </a:t>
                      </a:r>
                      <a:r>
                        <a:rPr lang="en-US" altLang="zh-CN" sz="3200" i="1" dirty="0" err="1">
                          <a:latin typeface="Arial" panose="020B0604020202020204" pitchFamily="34" charset="0"/>
                          <a:cs typeface="Arial" panose="020B0604020202020204" pitchFamily="34" charset="0"/>
                        </a:rPr>
                        <a:t>eNB</a:t>
                      </a:r>
                      <a:r>
                        <a:rPr lang="en-US" altLang="zh-CN" sz="3200" i="1" dirty="0">
                          <a:latin typeface="Arial" panose="020B0604020202020204" pitchFamily="34" charset="0"/>
                          <a:cs typeface="Arial" panose="020B0604020202020204" pitchFamily="34" charset="0"/>
                        </a:rPr>
                        <a:t>, i.e., LTE-</a:t>
                      </a:r>
                      <a:r>
                        <a:rPr lang="en-US" altLang="zh-CN" sz="3200" i="1" dirty="0" err="1">
                          <a:latin typeface="Arial" panose="020B0604020202020204" pitchFamily="34" charset="0"/>
                          <a:cs typeface="Arial" panose="020B0604020202020204" pitchFamily="34" charset="0"/>
                        </a:rPr>
                        <a:t>Uu</a:t>
                      </a:r>
                      <a:endParaRPr lang="zh-CN" altLang="en-US" sz="320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909444809"/>
                  </a:ext>
                </a:extLst>
              </a:tr>
              <a:tr h="744246">
                <a:tc>
                  <a:txBody>
                    <a:bodyPr/>
                    <a:lstStyle/>
                    <a:p>
                      <a:pPr algn="l"/>
                      <a:r>
                        <a:rPr lang="en-US" altLang="zh-CN" sz="3200" i="1" dirty="0">
                          <a:latin typeface="Arial" panose="020B0604020202020204" pitchFamily="34" charset="0"/>
                          <a:cs typeface="Arial" panose="020B0604020202020204" pitchFamily="34" charset="0"/>
                        </a:rPr>
                        <a:t>NR SA, i.e., no support on DC</a:t>
                      </a:r>
                      <a:endParaRPr lang="zh-CN" altLang="en-US" sz="3200" i="1" dirty="0">
                        <a:latin typeface="Arial" panose="020B0604020202020204" pitchFamily="34" charset="0"/>
                        <a:cs typeface="Arial" panose="020B0604020202020204" pitchFamily="34" charset="0"/>
                      </a:endParaRPr>
                    </a:p>
                  </a:txBody>
                  <a:tcPr/>
                </a:tc>
                <a:tc>
                  <a:txBody>
                    <a:bodyPr/>
                    <a:lstStyle/>
                    <a:p>
                      <a:pPr algn="l"/>
                      <a:r>
                        <a:rPr lang="en-US" altLang="zh-CN" sz="3200" i="1" dirty="0">
                          <a:latin typeface="Arial" panose="020B0604020202020204" pitchFamily="34" charset="0"/>
                          <a:cs typeface="Arial" panose="020B0604020202020204" pitchFamily="34" charset="0"/>
                        </a:rPr>
                        <a:t>DC-compatible, i.e., (NG)EN/NE/NR-DC</a:t>
                      </a:r>
                      <a:endParaRPr lang="zh-CN" altLang="en-US" sz="320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573660116"/>
                  </a:ext>
                </a:extLst>
              </a:tr>
            </a:tbl>
          </a:graphicData>
        </a:graphic>
      </p:graphicFrame>
    </p:spTree>
    <p:extLst>
      <p:ext uri="{BB962C8B-B14F-4D97-AF65-F5344CB8AC3E}">
        <p14:creationId xmlns:p14="http://schemas.microsoft.com/office/powerpoint/2010/main" val="364822451"/>
      </p:ext>
    </p:extLst>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9690</TotalTime>
  <Words>4152</Words>
  <Application>Microsoft Office PowerPoint</Application>
  <PresentationFormat>Custom</PresentationFormat>
  <Paragraphs>609</Paragraphs>
  <Slides>39</Slides>
  <Notes>3</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2</vt:i4>
      </vt:variant>
      <vt:variant>
        <vt:lpstr>Slide Titles</vt:lpstr>
      </vt:variant>
      <vt:variant>
        <vt:i4>39</vt:i4>
      </vt:variant>
    </vt:vector>
  </HeadingPairs>
  <TitlesOfParts>
    <vt:vector size="50" baseType="lpstr">
      <vt:lpstr>Helvetica Neue</vt:lpstr>
      <vt:lpstr>Helvetica Neue Medium</vt:lpstr>
      <vt:lpstr>OPPOSans B</vt:lpstr>
      <vt:lpstr>OPPOSans M</vt:lpstr>
      <vt:lpstr>OPPOSans R</vt:lpstr>
      <vt:lpstr>Arial</vt:lpstr>
      <vt:lpstr>Wingdings</vt:lpstr>
      <vt:lpstr>White 白底</vt:lpstr>
      <vt:lpstr>Black 黑底</vt:lpstr>
      <vt:lpstr>Picture</vt:lpstr>
      <vt:lpstr>Visio</vt:lpstr>
      <vt:lpstr>An overview of SL enhancement work in Rel-18</vt:lpstr>
      <vt:lpstr>Outline</vt:lpstr>
      <vt:lpstr>Part-1: General SL Enhancement</vt:lpstr>
      <vt:lpstr>Sidelink and Uu</vt:lpstr>
      <vt:lpstr>Sidelink for NR Rel-18 and beyond</vt:lpstr>
      <vt:lpstr>Sidelink in NR Rel-18</vt:lpstr>
      <vt:lpstr>Part-2: Enhanced SL Relay</vt:lpstr>
      <vt:lpstr>Sidelink Relay in R18: U2U Relay</vt:lpstr>
      <vt:lpstr>Sidelink Relay in R18: R17 Leftovers for U2N</vt:lpstr>
      <vt:lpstr>Sidelink Relay in R18: New enablers</vt:lpstr>
      <vt:lpstr>Part-3: SL Positioning</vt:lpstr>
      <vt:lpstr>Sidelink positioning</vt:lpstr>
      <vt:lpstr>Annex</vt:lpstr>
      <vt:lpstr>Appendix</vt:lpstr>
      <vt:lpstr>Sidelink in LTE</vt:lpstr>
      <vt:lpstr>Sidelink in NR</vt:lpstr>
      <vt:lpstr>Unlicensed spectrum</vt:lpstr>
      <vt:lpstr>Co-existence simulation result</vt:lpstr>
      <vt:lpstr>NCIS use cases</vt:lpstr>
      <vt:lpstr>NCIS Requirement(s)</vt:lpstr>
      <vt:lpstr>IIOT use case(1/2)</vt:lpstr>
      <vt:lpstr>IIOT use case(2/2)</vt:lpstr>
      <vt:lpstr>CV2X use case</vt:lpstr>
      <vt:lpstr>Smart home</vt:lpstr>
      <vt:lpstr>Healthcare use case</vt:lpstr>
      <vt:lpstr>Appendix</vt:lpstr>
      <vt:lpstr>Background: R13 eD2D L3 Relay</vt:lpstr>
      <vt:lpstr>Background: R15 FeD2D L2 Relay</vt:lpstr>
      <vt:lpstr>Background</vt:lpstr>
      <vt:lpstr>R17 SL-Relay: L2/L3 Relay</vt:lpstr>
      <vt:lpstr>R17 SL-Relay: L2/L3 Relay</vt:lpstr>
      <vt:lpstr>R18 SL-Relay</vt:lpstr>
      <vt:lpstr>R18 SL Relay: UE-to-UE relay</vt:lpstr>
      <vt:lpstr>R18 SL Relay: Multi-Hop</vt:lpstr>
      <vt:lpstr>R18 SL Relay: Multi-Path</vt:lpstr>
      <vt:lpstr>R18 SL Relay: MBS-oriented</vt:lpstr>
      <vt:lpstr>R18 SL Relay: Other R17 left-overs</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Zhongda Du</dc:creator>
  <cp:lastModifiedBy>Kevin Lin</cp:lastModifiedBy>
  <cp:revision>766</cp:revision>
  <dcterms:modified xsi:type="dcterms:W3CDTF">2021-06-07T09:51:39Z</dcterms:modified>
</cp:coreProperties>
</file>