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40"/>
  </p:notesMasterIdLst>
  <p:sldIdLst>
    <p:sldId id="256" r:id="rId3"/>
    <p:sldId id="409" r:id="rId4"/>
    <p:sldId id="451" r:id="rId5"/>
    <p:sldId id="469" r:id="rId6"/>
    <p:sldId id="413" r:id="rId7"/>
    <p:sldId id="432" r:id="rId8"/>
    <p:sldId id="389" r:id="rId9"/>
    <p:sldId id="476" r:id="rId10"/>
    <p:sldId id="434" r:id="rId11"/>
    <p:sldId id="435" r:id="rId12"/>
    <p:sldId id="436" r:id="rId13"/>
    <p:sldId id="477" r:id="rId14"/>
    <p:sldId id="457" r:id="rId15"/>
    <p:sldId id="478" r:id="rId16"/>
    <p:sldId id="423" r:id="rId17"/>
    <p:sldId id="479" r:id="rId18"/>
    <p:sldId id="454" r:id="rId19"/>
    <p:sldId id="455" r:id="rId20"/>
    <p:sldId id="480" r:id="rId21"/>
    <p:sldId id="359" r:id="rId22"/>
    <p:sldId id="422" r:id="rId23"/>
    <p:sldId id="443" r:id="rId24"/>
    <p:sldId id="452" r:id="rId25"/>
    <p:sldId id="453" r:id="rId26"/>
    <p:sldId id="481" r:id="rId27"/>
    <p:sldId id="346" r:id="rId28"/>
    <p:sldId id="458" r:id="rId29"/>
    <p:sldId id="459" r:id="rId30"/>
    <p:sldId id="354" r:id="rId31"/>
    <p:sldId id="482" r:id="rId32"/>
    <p:sldId id="460" r:id="rId33"/>
    <p:sldId id="461" r:id="rId34"/>
    <p:sldId id="462" r:id="rId35"/>
    <p:sldId id="483" r:id="rId36"/>
    <p:sldId id="429" r:id="rId37"/>
    <p:sldId id="430" r:id="rId38"/>
    <p:sldId id="269" r:id="rId3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09"/>
            <p14:sldId id="451"/>
            <p14:sldId id="469"/>
            <p14:sldId id="413"/>
            <p14:sldId id="432"/>
            <p14:sldId id="389"/>
            <p14:sldId id="476"/>
            <p14:sldId id="434"/>
            <p14:sldId id="435"/>
            <p14:sldId id="436"/>
            <p14:sldId id="477"/>
            <p14:sldId id="457"/>
            <p14:sldId id="478"/>
            <p14:sldId id="423"/>
            <p14:sldId id="479"/>
            <p14:sldId id="454"/>
            <p14:sldId id="455"/>
            <p14:sldId id="480"/>
            <p14:sldId id="359"/>
            <p14:sldId id="422"/>
            <p14:sldId id="443"/>
            <p14:sldId id="452"/>
            <p14:sldId id="453"/>
            <p14:sldId id="481"/>
            <p14:sldId id="346"/>
            <p14:sldId id="458"/>
            <p14:sldId id="459"/>
            <p14:sldId id="354"/>
            <p14:sldId id="482"/>
            <p14:sldId id="460"/>
            <p14:sldId id="461"/>
            <p14:sldId id="462"/>
            <p14:sldId id="483"/>
            <p14:sldId id="429"/>
            <p14:sldId id="43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ED7C2E"/>
    <a:srgbClr val="FFFFFF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3" autoAdjust="0"/>
    <p:restoredTop sz="91114" autoAdjust="0"/>
  </p:normalViewPr>
  <p:slideViewPr>
    <p:cSldViewPr snapToGrid="0" snapToObjects="1">
      <p:cViewPr varScale="1">
        <p:scale>
          <a:sx n="34" d="100"/>
          <a:sy n="34" d="100"/>
        </p:scale>
        <p:origin x="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0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0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0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5DBA06D-A71C-47BE-A6F2-A34DD26DCBBF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4CAF6E92-C2E3-4C4B-A636-DF46F031F98F}">
      <dgm:prSet phldrT="[文本]" custT="1"/>
      <dgm:spPr/>
      <dgm:t>
        <a:bodyPr/>
        <a:lstStyle/>
        <a:p>
          <a:r>
            <a:rPr lang="en-US" altLang="zh-CN" sz="48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4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783412-D30B-47AE-9156-95C1518DCF64}" type="parTrans" cxnId="{5BACB905-B9A7-4264-BBF6-C7668A1922C0}">
      <dgm:prSet/>
      <dgm:spPr/>
      <dgm:t>
        <a:bodyPr/>
        <a:lstStyle/>
        <a:p>
          <a:endParaRPr lang="zh-CN" altLang="en-US" sz="1200"/>
        </a:p>
      </dgm:t>
    </dgm:pt>
    <dgm:pt modelId="{39182230-91C7-4094-A49B-B03BC614CE61}" type="sibTrans" cxnId="{5BACB905-B9A7-4264-BBF6-C7668A1922C0}">
      <dgm:prSet/>
      <dgm:spPr/>
      <dgm:t>
        <a:bodyPr/>
        <a:lstStyle/>
        <a:p>
          <a:endParaRPr lang="zh-CN" altLang="en-US" sz="1200"/>
        </a:p>
      </dgm:t>
    </dgm:pt>
    <dgm:pt modelId="{BB1B5B20-8D02-4585-970B-003E35C7DB04}">
      <dgm:prSet phldrT="[文本]" custT="1"/>
      <dgm:spPr/>
      <dgm:t>
        <a:bodyPr/>
        <a:lstStyle/>
        <a:p>
          <a:r>
            <a:rPr lang="en-US" altLang="zh-CN" sz="48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4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515396-923F-42B7-87BC-E4D392085747}" type="parTrans" cxnId="{BC51B328-2626-4CC7-809E-EAAD44D19F75}">
      <dgm:prSet/>
      <dgm:spPr/>
      <dgm:t>
        <a:bodyPr/>
        <a:lstStyle/>
        <a:p>
          <a:endParaRPr lang="zh-CN" altLang="en-US" sz="1200"/>
        </a:p>
      </dgm:t>
    </dgm:pt>
    <dgm:pt modelId="{DE7B9AA2-CE05-4E02-97CF-B839789166F2}" type="sibTrans" cxnId="{BC51B328-2626-4CC7-809E-EAAD44D19F75}">
      <dgm:prSet/>
      <dgm:spPr/>
      <dgm:t>
        <a:bodyPr/>
        <a:lstStyle/>
        <a:p>
          <a:endParaRPr lang="zh-CN" altLang="en-US" sz="1200"/>
        </a:p>
      </dgm:t>
    </dgm:pt>
    <dgm:pt modelId="{47CE530A-E32D-4237-8376-08327C3FD5CF}">
      <dgm:prSet phldrT="[文本]" custT="1"/>
      <dgm:spPr/>
      <dgm:t>
        <a:bodyPr/>
        <a:lstStyle/>
        <a:p>
          <a:r>
            <a:rPr lang="en-US" altLang="zh-CN" sz="48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48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4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1D45EB-A8FD-4F97-A452-A97337E84725}" type="parTrans" cxnId="{65055ADD-4C81-4B1E-84BF-1A1E733F0754}">
      <dgm:prSet/>
      <dgm:spPr/>
      <dgm:t>
        <a:bodyPr/>
        <a:lstStyle/>
        <a:p>
          <a:endParaRPr lang="zh-CN" altLang="en-US" sz="1200"/>
        </a:p>
      </dgm:t>
    </dgm:pt>
    <dgm:pt modelId="{BB6D8D2E-D0EF-4422-9DB9-A9745866CE5B}" type="sibTrans" cxnId="{65055ADD-4C81-4B1E-84BF-1A1E733F0754}">
      <dgm:prSet/>
      <dgm:spPr/>
      <dgm:t>
        <a:bodyPr/>
        <a:lstStyle/>
        <a:p>
          <a:endParaRPr lang="zh-CN" altLang="en-US" sz="1200"/>
        </a:p>
      </dgm:t>
    </dgm:pt>
    <dgm:pt modelId="{89078ACD-27E4-4122-AD6C-F513E4CFEF3B}" type="pres">
      <dgm:prSet presAssocID="{25DBA06D-A71C-47BE-A6F2-A34DD26DCBBF}" presName="compositeShape" presStyleCnt="0">
        <dgm:presLayoutVars>
          <dgm:chMax val="7"/>
          <dgm:dir/>
          <dgm:resizeHandles val="exact"/>
        </dgm:presLayoutVars>
      </dgm:prSet>
      <dgm:spPr/>
    </dgm:pt>
    <dgm:pt modelId="{4B43D7C6-103D-477A-AE5F-B0E17FB23080}" type="pres">
      <dgm:prSet presAssocID="{25DBA06D-A71C-47BE-A6F2-A34DD26DCBBF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DEAECF76-C35B-4AE1-B160-4A6D2CA6627D}" type="pres">
      <dgm:prSet presAssocID="{25DBA06D-A71C-47BE-A6F2-A34DD26DCBBF}" presName="dummy1a" presStyleCnt="0"/>
      <dgm:spPr/>
    </dgm:pt>
    <dgm:pt modelId="{23738295-C329-447F-AEB0-EC3BC11CB95D}" type="pres">
      <dgm:prSet presAssocID="{25DBA06D-A71C-47BE-A6F2-A34DD26DCBBF}" presName="dummy1b" presStyleCnt="0"/>
      <dgm:spPr/>
    </dgm:pt>
    <dgm:pt modelId="{40BC29EA-114D-41D5-A39D-9762A3902E7F}" type="pres">
      <dgm:prSet presAssocID="{25DBA06D-A71C-47BE-A6F2-A34DD26DCBB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F41CAC-502D-4BF7-AC22-ABAEEAD3573A}" type="pres">
      <dgm:prSet presAssocID="{25DBA06D-A71C-47BE-A6F2-A34DD26DCBBF}" presName="wedge2" presStyleLbl="node1" presStyleIdx="1" presStyleCnt="3"/>
      <dgm:spPr/>
    </dgm:pt>
    <dgm:pt modelId="{10481C18-E7BB-4B42-85FC-0C9367E7A78F}" type="pres">
      <dgm:prSet presAssocID="{25DBA06D-A71C-47BE-A6F2-A34DD26DCBBF}" presName="dummy2a" presStyleCnt="0"/>
      <dgm:spPr/>
    </dgm:pt>
    <dgm:pt modelId="{C9AC70EE-D594-45A8-B3EE-2F611060562E}" type="pres">
      <dgm:prSet presAssocID="{25DBA06D-A71C-47BE-A6F2-A34DD26DCBBF}" presName="dummy2b" presStyleCnt="0"/>
      <dgm:spPr/>
    </dgm:pt>
    <dgm:pt modelId="{B9312399-4D92-47F8-9DED-73DCBD21B17C}" type="pres">
      <dgm:prSet presAssocID="{25DBA06D-A71C-47BE-A6F2-A34DD26DCBB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7F71E8-3D12-4266-86F8-B7F124CCED86}" type="pres">
      <dgm:prSet presAssocID="{25DBA06D-A71C-47BE-A6F2-A34DD26DCBBF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BC069FF9-4189-4ADC-B27F-4C54E10AE788}" type="pres">
      <dgm:prSet presAssocID="{25DBA06D-A71C-47BE-A6F2-A34DD26DCBBF}" presName="dummy3a" presStyleCnt="0"/>
      <dgm:spPr/>
    </dgm:pt>
    <dgm:pt modelId="{6F9FFB5C-19A4-4FA3-AC41-41FA89647CF8}" type="pres">
      <dgm:prSet presAssocID="{25DBA06D-A71C-47BE-A6F2-A34DD26DCBBF}" presName="dummy3b" presStyleCnt="0"/>
      <dgm:spPr/>
    </dgm:pt>
    <dgm:pt modelId="{521D9B70-A714-4D8E-AE3F-4AA266C8A09F}" type="pres">
      <dgm:prSet presAssocID="{25DBA06D-A71C-47BE-A6F2-A34DD26DCBB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567E2-1726-48B9-8968-F835F5B3752E}" type="pres">
      <dgm:prSet presAssocID="{39182230-91C7-4094-A49B-B03BC614CE61}" presName="arrowWedge1" presStyleLbl="fgSibTrans2D1" presStyleIdx="0" presStyleCnt="3"/>
      <dgm:spPr/>
    </dgm:pt>
    <dgm:pt modelId="{102AEF17-6BA0-47CA-A9EF-EF8C3C0D63CE}" type="pres">
      <dgm:prSet presAssocID="{DE7B9AA2-CE05-4E02-97CF-B839789166F2}" presName="arrowWedge2" presStyleLbl="fgSibTrans2D1" presStyleIdx="1" presStyleCnt="3"/>
      <dgm:spPr/>
    </dgm:pt>
    <dgm:pt modelId="{CAEDD9CC-78C7-4C05-A032-9D82DC55DA47}" type="pres">
      <dgm:prSet presAssocID="{BB6D8D2E-D0EF-4422-9DB9-A9745866CE5B}" presName="arrowWedge3" presStyleLbl="fgSibTrans2D1" presStyleIdx="2" presStyleCnt="3"/>
      <dgm:spPr/>
    </dgm:pt>
  </dgm:ptLst>
  <dgm:cxnLst>
    <dgm:cxn modelId="{A3F46337-459F-483E-88EF-D1AF618C64AE}" type="presOf" srcId="{BB1B5B20-8D02-4585-970B-003E35C7DB04}" destId="{6BF41CAC-502D-4BF7-AC22-ABAEEAD3573A}" srcOrd="0" destOrd="0" presId="urn:microsoft.com/office/officeart/2005/8/layout/cycle8"/>
    <dgm:cxn modelId="{2380FA4D-334F-4A0F-A62D-6860EF91683A}" type="presOf" srcId="{4CAF6E92-C2E3-4C4B-A636-DF46F031F98F}" destId="{40BC29EA-114D-41D5-A39D-9762A3902E7F}" srcOrd="1" destOrd="0" presId="urn:microsoft.com/office/officeart/2005/8/layout/cycle8"/>
    <dgm:cxn modelId="{BC51B328-2626-4CC7-809E-EAAD44D19F75}" srcId="{25DBA06D-A71C-47BE-A6F2-A34DD26DCBBF}" destId="{BB1B5B20-8D02-4585-970B-003E35C7DB04}" srcOrd="1" destOrd="0" parTransId="{7E515396-923F-42B7-87BC-E4D392085747}" sibTransId="{DE7B9AA2-CE05-4E02-97CF-B839789166F2}"/>
    <dgm:cxn modelId="{65055ADD-4C81-4B1E-84BF-1A1E733F0754}" srcId="{25DBA06D-A71C-47BE-A6F2-A34DD26DCBBF}" destId="{47CE530A-E32D-4237-8376-08327C3FD5CF}" srcOrd="2" destOrd="0" parTransId="{EE1D45EB-A8FD-4F97-A452-A97337E84725}" sibTransId="{BB6D8D2E-D0EF-4422-9DB9-A9745866CE5B}"/>
    <dgm:cxn modelId="{B227A467-07A1-4DB8-B1AC-A124ED7B5DDA}" type="presOf" srcId="{BB1B5B20-8D02-4585-970B-003E35C7DB04}" destId="{B9312399-4D92-47F8-9DED-73DCBD21B17C}" srcOrd="1" destOrd="0" presId="urn:microsoft.com/office/officeart/2005/8/layout/cycle8"/>
    <dgm:cxn modelId="{6994F3C3-7223-4DD5-BD7C-F19BDD7729E2}" type="presOf" srcId="{47CE530A-E32D-4237-8376-08327C3FD5CF}" destId="{A37F71E8-3D12-4266-86F8-B7F124CCED86}" srcOrd="0" destOrd="0" presId="urn:microsoft.com/office/officeart/2005/8/layout/cycle8"/>
    <dgm:cxn modelId="{09C0A508-5C98-43D6-B482-331380FE5FC2}" type="presOf" srcId="{4CAF6E92-C2E3-4C4B-A636-DF46F031F98F}" destId="{4B43D7C6-103D-477A-AE5F-B0E17FB23080}" srcOrd="0" destOrd="0" presId="urn:microsoft.com/office/officeart/2005/8/layout/cycle8"/>
    <dgm:cxn modelId="{5BACB905-B9A7-4264-BBF6-C7668A1922C0}" srcId="{25DBA06D-A71C-47BE-A6F2-A34DD26DCBBF}" destId="{4CAF6E92-C2E3-4C4B-A636-DF46F031F98F}" srcOrd="0" destOrd="0" parTransId="{BD783412-D30B-47AE-9156-95C1518DCF64}" sibTransId="{39182230-91C7-4094-A49B-B03BC614CE61}"/>
    <dgm:cxn modelId="{D8D5DA80-BD01-461C-8129-0240538E6F6F}" type="presOf" srcId="{47CE530A-E32D-4237-8376-08327C3FD5CF}" destId="{521D9B70-A714-4D8E-AE3F-4AA266C8A09F}" srcOrd="1" destOrd="0" presId="urn:microsoft.com/office/officeart/2005/8/layout/cycle8"/>
    <dgm:cxn modelId="{7C523F9A-471D-4ED6-A79A-D38C700F40BE}" type="presOf" srcId="{25DBA06D-A71C-47BE-A6F2-A34DD26DCBBF}" destId="{89078ACD-27E4-4122-AD6C-F513E4CFEF3B}" srcOrd="0" destOrd="0" presId="urn:microsoft.com/office/officeart/2005/8/layout/cycle8"/>
    <dgm:cxn modelId="{A78C0117-7739-4F36-8FEC-C92ED6AEEA3A}" type="presParOf" srcId="{89078ACD-27E4-4122-AD6C-F513E4CFEF3B}" destId="{4B43D7C6-103D-477A-AE5F-B0E17FB23080}" srcOrd="0" destOrd="0" presId="urn:microsoft.com/office/officeart/2005/8/layout/cycle8"/>
    <dgm:cxn modelId="{9F8CE8B7-1BBE-4C61-B65F-FB735DE0BF60}" type="presParOf" srcId="{89078ACD-27E4-4122-AD6C-F513E4CFEF3B}" destId="{DEAECF76-C35B-4AE1-B160-4A6D2CA6627D}" srcOrd="1" destOrd="0" presId="urn:microsoft.com/office/officeart/2005/8/layout/cycle8"/>
    <dgm:cxn modelId="{48CAE5EB-95C7-48C9-AE45-13D048E342DE}" type="presParOf" srcId="{89078ACD-27E4-4122-AD6C-F513E4CFEF3B}" destId="{23738295-C329-447F-AEB0-EC3BC11CB95D}" srcOrd="2" destOrd="0" presId="urn:microsoft.com/office/officeart/2005/8/layout/cycle8"/>
    <dgm:cxn modelId="{7B783ECE-EB7C-4DD7-AF3C-82AF9E427697}" type="presParOf" srcId="{89078ACD-27E4-4122-AD6C-F513E4CFEF3B}" destId="{40BC29EA-114D-41D5-A39D-9762A3902E7F}" srcOrd="3" destOrd="0" presId="urn:microsoft.com/office/officeart/2005/8/layout/cycle8"/>
    <dgm:cxn modelId="{30237986-66B9-4B6D-B3ED-0E1F680C935C}" type="presParOf" srcId="{89078ACD-27E4-4122-AD6C-F513E4CFEF3B}" destId="{6BF41CAC-502D-4BF7-AC22-ABAEEAD3573A}" srcOrd="4" destOrd="0" presId="urn:microsoft.com/office/officeart/2005/8/layout/cycle8"/>
    <dgm:cxn modelId="{C8FF4409-39C5-40BB-940B-A7520934C592}" type="presParOf" srcId="{89078ACD-27E4-4122-AD6C-F513E4CFEF3B}" destId="{10481C18-E7BB-4B42-85FC-0C9367E7A78F}" srcOrd="5" destOrd="0" presId="urn:microsoft.com/office/officeart/2005/8/layout/cycle8"/>
    <dgm:cxn modelId="{BD901EB9-87B5-4EB0-881A-DD2730E813E2}" type="presParOf" srcId="{89078ACD-27E4-4122-AD6C-F513E4CFEF3B}" destId="{C9AC70EE-D594-45A8-B3EE-2F611060562E}" srcOrd="6" destOrd="0" presId="urn:microsoft.com/office/officeart/2005/8/layout/cycle8"/>
    <dgm:cxn modelId="{FC057783-3C28-4AA6-A918-D99611DB04F0}" type="presParOf" srcId="{89078ACD-27E4-4122-AD6C-F513E4CFEF3B}" destId="{B9312399-4D92-47F8-9DED-73DCBD21B17C}" srcOrd="7" destOrd="0" presId="urn:microsoft.com/office/officeart/2005/8/layout/cycle8"/>
    <dgm:cxn modelId="{F4FB534F-D69B-40F3-A4EF-7E0F3471BC3A}" type="presParOf" srcId="{89078ACD-27E4-4122-AD6C-F513E4CFEF3B}" destId="{A37F71E8-3D12-4266-86F8-B7F124CCED86}" srcOrd="8" destOrd="0" presId="urn:microsoft.com/office/officeart/2005/8/layout/cycle8"/>
    <dgm:cxn modelId="{732CB87E-20AC-46E8-9BE6-576930716482}" type="presParOf" srcId="{89078ACD-27E4-4122-AD6C-F513E4CFEF3B}" destId="{BC069FF9-4189-4ADC-B27F-4C54E10AE788}" srcOrd="9" destOrd="0" presId="urn:microsoft.com/office/officeart/2005/8/layout/cycle8"/>
    <dgm:cxn modelId="{5AA0590A-927A-40D0-B662-F885A940611B}" type="presParOf" srcId="{89078ACD-27E4-4122-AD6C-F513E4CFEF3B}" destId="{6F9FFB5C-19A4-4FA3-AC41-41FA89647CF8}" srcOrd="10" destOrd="0" presId="urn:microsoft.com/office/officeart/2005/8/layout/cycle8"/>
    <dgm:cxn modelId="{48B3A189-CED6-4658-9B9F-139D57722366}" type="presParOf" srcId="{89078ACD-27E4-4122-AD6C-F513E4CFEF3B}" destId="{521D9B70-A714-4D8E-AE3F-4AA266C8A09F}" srcOrd="11" destOrd="0" presId="urn:microsoft.com/office/officeart/2005/8/layout/cycle8"/>
    <dgm:cxn modelId="{A1386CC8-D6A8-4836-B1E4-9B528C36DDCF}" type="presParOf" srcId="{89078ACD-27E4-4122-AD6C-F513E4CFEF3B}" destId="{B0B567E2-1726-48B9-8968-F835F5B3752E}" srcOrd="12" destOrd="0" presId="urn:microsoft.com/office/officeart/2005/8/layout/cycle8"/>
    <dgm:cxn modelId="{C8C77A0E-6447-4C82-9649-7F64A667A3F0}" type="presParOf" srcId="{89078ACD-27E4-4122-AD6C-F513E4CFEF3B}" destId="{102AEF17-6BA0-47CA-A9EF-EF8C3C0D63CE}" srcOrd="13" destOrd="0" presId="urn:microsoft.com/office/officeart/2005/8/layout/cycle8"/>
    <dgm:cxn modelId="{43AA01E1-B6CB-405B-9799-BC79B133F5B8}" type="presParOf" srcId="{89078ACD-27E4-4122-AD6C-F513E4CFEF3B}" destId="{CAEDD9CC-78C7-4C05-A032-9D82DC55DA4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617392" y="296492"/>
          <a:ext cx="3831589" cy="383158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636731" y="1108424"/>
        <a:ext cx="1368424" cy="1140354"/>
      </dsp:txXfrm>
    </dsp:sp>
    <dsp:sp modelId="{6BF41CAC-502D-4BF7-AC22-ABAEEAD3573A}">
      <dsp:nvSpPr>
        <dsp:cNvPr id="0" name=""/>
        <dsp:cNvSpPr/>
      </dsp:nvSpPr>
      <dsp:spPr>
        <a:xfrm>
          <a:off x="538480" y="433334"/>
          <a:ext cx="3831589" cy="383158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450763" y="2919306"/>
        <a:ext cx="2052637" cy="1003511"/>
      </dsp:txXfrm>
    </dsp:sp>
    <dsp:sp modelId="{A37F71E8-3D12-4266-86F8-B7F124CCED86}">
      <dsp:nvSpPr>
        <dsp:cNvPr id="0" name=""/>
        <dsp:cNvSpPr/>
      </dsp:nvSpPr>
      <dsp:spPr>
        <a:xfrm>
          <a:off x="459567" y="296492"/>
          <a:ext cx="3831589" cy="383158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36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3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3393" y="1108424"/>
        <a:ext cx="1368424" cy="1140354"/>
      </dsp:txXfrm>
    </dsp:sp>
    <dsp:sp modelId="{B0B567E2-1726-48B9-8968-F835F5B3752E}">
      <dsp:nvSpPr>
        <dsp:cNvPr id="0" name=""/>
        <dsp:cNvSpPr/>
      </dsp:nvSpPr>
      <dsp:spPr>
        <a:xfrm>
          <a:off x="380515" y="59298"/>
          <a:ext cx="4305976" cy="4305976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301286" y="195898"/>
          <a:ext cx="4305976" cy="4305976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222057" y="59298"/>
          <a:ext cx="4305976" cy="4305976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43D7C6-103D-477A-AE5F-B0E17FB23080}">
      <dsp:nvSpPr>
        <dsp:cNvPr id="0" name=""/>
        <dsp:cNvSpPr/>
      </dsp:nvSpPr>
      <dsp:spPr>
        <a:xfrm>
          <a:off x="2185064" y="424737"/>
          <a:ext cx="5488911" cy="5488911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8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4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077851" y="1587863"/>
        <a:ext cx="1960325" cy="1633604"/>
      </dsp:txXfrm>
    </dsp:sp>
    <dsp:sp modelId="{6BF41CAC-502D-4BF7-AC22-ABAEEAD3573A}">
      <dsp:nvSpPr>
        <dsp:cNvPr id="0" name=""/>
        <dsp:cNvSpPr/>
      </dsp:nvSpPr>
      <dsp:spPr>
        <a:xfrm>
          <a:off x="2072019" y="620769"/>
          <a:ext cx="5488911" cy="5488911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800" kern="1200" dirty="0" smtClean="0">
              <a:latin typeface="Arial" panose="020B0604020202020204" pitchFamily="34" charset="0"/>
              <a:cs typeface="Arial" panose="020B0604020202020204" pitchFamily="34" charset="0"/>
            </a:rPr>
            <a:t>New area</a:t>
          </a:r>
          <a:endParaRPr lang="zh-CN" altLang="en-US" sz="4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78903" y="4182027"/>
        <a:ext cx="2940488" cy="1437571"/>
      </dsp:txXfrm>
    </dsp:sp>
    <dsp:sp modelId="{A37F71E8-3D12-4266-86F8-B7F124CCED86}">
      <dsp:nvSpPr>
        <dsp:cNvPr id="0" name=""/>
        <dsp:cNvSpPr/>
      </dsp:nvSpPr>
      <dsp:spPr>
        <a:xfrm>
          <a:off x="1958974" y="424737"/>
          <a:ext cx="5488911" cy="5488911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800" kern="1200" dirty="0" smtClean="0">
              <a:latin typeface="Arial" panose="020B0604020202020204" pitchFamily="34" charset="0"/>
              <a:cs typeface="Arial" panose="020B0604020202020204" pitchFamily="34" charset="0"/>
            </a:rPr>
            <a:t>Non-</a:t>
          </a:r>
          <a:r>
            <a:rPr lang="en-US" altLang="zh-CN" sz="48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eMBB</a:t>
          </a:r>
          <a:endParaRPr lang="zh-CN" altLang="en-US" sz="4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94772" y="1587863"/>
        <a:ext cx="1960325" cy="1633604"/>
      </dsp:txXfrm>
    </dsp:sp>
    <dsp:sp modelId="{B0B567E2-1726-48B9-8968-F835F5B3752E}">
      <dsp:nvSpPr>
        <dsp:cNvPr id="0" name=""/>
        <dsp:cNvSpPr/>
      </dsp:nvSpPr>
      <dsp:spPr>
        <a:xfrm>
          <a:off x="1845728" y="84947"/>
          <a:ext cx="6168490" cy="6168490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2AEF17-6BA0-47CA-A9EF-EF8C3C0D63CE}">
      <dsp:nvSpPr>
        <dsp:cNvPr id="0" name=""/>
        <dsp:cNvSpPr/>
      </dsp:nvSpPr>
      <dsp:spPr>
        <a:xfrm>
          <a:off x="1732229" y="280632"/>
          <a:ext cx="6168490" cy="6168490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DD9CC-78C7-4C05-A032-9D82DC55DA47}">
      <dsp:nvSpPr>
        <dsp:cNvPr id="0" name=""/>
        <dsp:cNvSpPr/>
      </dsp:nvSpPr>
      <dsp:spPr>
        <a:xfrm>
          <a:off x="1618731" y="84947"/>
          <a:ext cx="6168490" cy="6168490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9639081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2021/6/6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0" y="598666"/>
            <a:ext cx="21031200" cy="1564924"/>
          </a:xfrm>
        </p:spPr>
        <p:txBody>
          <a:bodyPr>
            <a:normAutofit/>
          </a:bodyPr>
          <a:lstStyle>
            <a:lvl1pPr>
              <a:defRPr sz="5600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0" y="2973916"/>
            <a:ext cx="21031200" cy="8702676"/>
          </a:xfrm>
        </p:spPr>
        <p:txBody>
          <a:bodyPr/>
          <a:lstStyle>
            <a:lvl1pPr>
              <a:defRPr i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i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905000" indent="-635000">
              <a:buSzPct val="75000"/>
              <a:buFont typeface="Wingdings" panose="05000000000000000000" pitchFamily="2" charset="2"/>
              <a:buChar char="ü"/>
              <a:defRPr i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i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i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/>
              <a:t>2021/6/6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0A001-8AAE-4FF4-AF18-D00CB472186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676400" y="2163590"/>
            <a:ext cx="210312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30728" r="6825" b="34424"/>
          <a:stretch>
            <a:fillRect/>
          </a:stretch>
        </p:blipFill>
        <p:spPr>
          <a:xfrm>
            <a:off x="19409434" y="981512"/>
            <a:ext cx="3019244" cy="90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13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编辑母版文本样式</a:t>
            </a:r>
          </a:p>
          <a:p>
            <a:pPr lvl="1"/>
            <a:r>
              <a:rPr kumimoji="1" lang="zh-CN" altLang="en-US"/>
              <a:t>第二级</a:t>
            </a:r>
          </a:p>
          <a:p>
            <a:pPr lvl="2"/>
            <a:r>
              <a:rPr kumimoji="1" lang="zh-CN" altLang="en-US"/>
              <a:t>第三级</a:t>
            </a:r>
          </a:p>
          <a:p>
            <a:pPr lvl="3"/>
            <a:r>
              <a:rPr kumimoji="1" lang="zh-CN" altLang="en-US"/>
              <a:t>第四级</a:t>
            </a:r>
          </a:p>
          <a:p>
            <a:pPr lvl="4"/>
            <a:r>
              <a:rPr kumimoji="1" lang="zh-CN" altLang="en-US"/>
              <a:t>第五级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211151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2021/6/6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 marL="1270000" indent="-635000">
              <a:buSzPct val="75000"/>
              <a:buFont typeface="Wingdings" panose="05000000000000000000" pitchFamily="2" charset="2"/>
              <a:buChar char="ü"/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</a:t>
            </a:r>
            <a:r>
              <a:rPr kumimoji="1" lang="zh-CN" altLang="en-US" dirty="0" smtClean="0"/>
              <a:t>文本</a:t>
            </a:r>
            <a:endParaRPr kumimoji="1" lang="en-US" altLang="zh-CN" dirty="0" smtClean="0"/>
          </a:p>
          <a:p>
            <a:pPr lvl="1"/>
            <a:endParaRPr kumimoji="1"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684834"/>
            <a:ext cx="22841774" cy="9939543"/>
          </a:xfrm>
          <a:prstGeom prst="rect">
            <a:avLst/>
          </a:prstGeo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398651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2879387"/>
            <a:ext cx="10111452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 hasCustomPrompt="1"/>
          </p:nvPr>
        </p:nvSpPr>
        <p:spPr>
          <a:xfrm>
            <a:off x="13163550" y="2879387"/>
            <a:ext cx="10454729" cy="9744413"/>
          </a:xfrm>
        </p:spPr>
        <p:txBody>
          <a:bodyPr/>
          <a:lstStyle>
            <a:lvl3pPr marL="1905000" indent="-635000">
              <a:buSzPct val="75000"/>
              <a:buFont typeface="Wingdings" panose="05000000000000000000" pitchFamily="2" charset="2"/>
              <a:buChar char="Ø"/>
              <a:defRPr/>
            </a:lvl3pPr>
            <a:lvl4pPr marL="2540000" indent="-635000">
              <a:buSzPct val="75000"/>
              <a:buFont typeface="Wingdings" panose="05000000000000000000" pitchFamily="2" charset="2"/>
              <a:buChar char="ü"/>
              <a:defRPr/>
            </a:lvl4pPr>
            <a:lvl5pPr marL="3175000" indent="-635000">
              <a:buSzPct val="75000"/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295847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  <p:sldLayoutId id="2147483692" r:id="rId8"/>
    <p:sldLayoutId id="2147483693" r:id="rId9"/>
    <p:sldLayoutId id="2147483694" r:id="rId10"/>
    <p:sldLayoutId id="2147483695" r:id="rId11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6" Type="http://schemas.microsoft.com/office/2007/relationships/hdphoto" Target="../media/hdphoto1.wdp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45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020365" y="6051552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OPPO views on Rel-18 package</a:t>
            </a:r>
            <a:endParaRPr kumimoji="1" lang="zh-CN" altLang="en-US" dirty="0"/>
          </a:p>
        </p:txBody>
      </p:sp>
      <p:sp>
        <p:nvSpPr>
          <p:cNvPr id="3" name="标题 4"/>
          <p:cNvSpPr txBox="1">
            <a:spLocks/>
          </p:cNvSpPr>
          <p:nvPr/>
        </p:nvSpPr>
        <p:spPr>
          <a:xfrm>
            <a:off x="758284" y="319155"/>
            <a:ext cx="23016116" cy="31688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GB" sz="3600" dirty="0"/>
              <a:t>3GPP TSG RAN Rel-18 Workshop														</a:t>
            </a:r>
            <a:r>
              <a:rPr lang="en-US" altLang="zh-CN" sz="3600" dirty="0" smtClean="0"/>
              <a:t>RWS-210041</a:t>
            </a:r>
            <a:endParaRPr lang="en-US" altLang="zh-CN" sz="3600" dirty="0"/>
          </a:p>
          <a:p>
            <a:pPr hangingPunct="1"/>
            <a:r>
              <a:rPr kumimoji="1" lang="en-US" altLang="zh-CN" sz="3600" dirty="0"/>
              <a:t>Electronic Meeting, 22 June – 02 July, 2021</a:t>
            </a:r>
          </a:p>
          <a:p>
            <a:pPr hangingPunct="1"/>
            <a:endParaRPr kumimoji="1" lang="en-US" altLang="zh-CN" sz="3600" dirty="0"/>
          </a:p>
          <a:p>
            <a:pPr hangingPunct="1"/>
            <a:r>
              <a:rPr kumimoji="1" lang="en-US" altLang="zh-CN" sz="3600" dirty="0"/>
              <a:t>Agenda Item: </a:t>
            </a:r>
            <a:r>
              <a:rPr kumimoji="1" lang="en-US" altLang="zh-CN" sz="3600" dirty="0" smtClean="0"/>
              <a:t>4</a:t>
            </a:r>
            <a:endParaRPr kumimoji="1" lang="en-US" altLang="zh-CN" sz="3600" dirty="0"/>
          </a:p>
          <a:p>
            <a:pPr hangingPunct="1"/>
            <a:r>
              <a:rPr kumimoji="1" lang="en-US" altLang="zh-CN" sz="3600" dirty="0"/>
              <a:t>Document for: Discussion</a:t>
            </a:r>
            <a:endParaRPr kumimoji="1"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Relay:</a:t>
            </a:r>
            <a:r>
              <a:rPr lang="zh-CN" altLang="en-US" dirty="0"/>
              <a:t> </a:t>
            </a:r>
            <a:r>
              <a:rPr lang="en-US" altLang="zh-CN" dirty="0"/>
              <a:t>R17</a:t>
            </a:r>
            <a:r>
              <a:rPr lang="zh-CN" altLang="en-US" dirty="0"/>
              <a:t> </a:t>
            </a:r>
            <a:r>
              <a:rPr lang="en-US" altLang="zh-CN" dirty="0"/>
              <a:t>Leftovers for</a:t>
            </a:r>
            <a:r>
              <a:rPr lang="zh-CN" altLang="en-US" dirty="0"/>
              <a:t> </a:t>
            </a:r>
            <a:r>
              <a:rPr lang="en-US" altLang="zh-CN" dirty="0"/>
              <a:t>U2N</a:t>
            </a:r>
            <a:r>
              <a:rPr lang="zh-CN" altLang="en-US" dirty="0"/>
              <a:t> </a:t>
            </a:r>
            <a:r>
              <a:rPr lang="en-US" altLang="zh-CN" dirty="0"/>
              <a:t>Relay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399" y="2973916"/>
            <a:ext cx="21528657" cy="4531065"/>
          </a:xfrm>
        </p:spPr>
        <p:txBody>
          <a:bodyPr/>
          <a:lstStyle/>
          <a:p>
            <a:r>
              <a:rPr lang="en-US" altLang="zh-CN" dirty="0" smtClean="0"/>
              <a:t>Enhanced </a:t>
            </a:r>
            <a:r>
              <a:rPr lang="en-US" altLang="zh-CN" dirty="0"/>
              <a:t>service-continuity : to improve L2 U2N relay performance</a:t>
            </a:r>
          </a:p>
          <a:p>
            <a:pPr lvl="1"/>
            <a:r>
              <a:rPr lang="en-US" altLang="zh-CN" dirty="0"/>
              <a:t>inter-</a:t>
            </a:r>
            <a:r>
              <a:rPr lang="en-US" altLang="zh-CN" dirty="0" err="1"/>
              <a:t>gNB</a:t>
            </a:r>
            <a:r>
              <a:rPr lang="en-US" altLang="zh-CN" dirty="0"/>
              <a:t>, direct/direct switching, Group-mobility</a:t>
            </a:r>
          </a:p>
          <a:p>
            <a:r>
              <a:rPr lang="en-US" altLang="zh-CN" dirty="0"/>
              <a:t>Architecture enhancement): to extend L23 U2N Relay applicable scenarios</a:t>
            </a:r>
          </a:p>
          <a:p>
            <a:pPr lvl="1"/>
            <a:r>
              <a:rPr lang="en-US" altLang="zh-CN" dirty="0"/>
              <a:t>X-RAT control, MR-DC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BE889-5CF7-40CF-AD8E-51D2FDD31A30}" type="datetime1">
              <a:rPr lang="zh-CN" altLang="en-US" smtClean="0"/>
              <a:t>2021/6/6</a:t>
            </a:fld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721227D-3005-4231-BF42-720DE23D6C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886742"/>
              </p:ext>
            </p:extLst>
          </p:nvPr>
        </p:nvGraphicFramePr>
        <p:xfrm>
          <a:off x="6248398" y="8026119"/>
          <a:ext cx="16459202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1">
                  <a:extLst>
                    <a:ext uri="{9D8B030D-6E8A-4147-A177-3AD203B41FA5}">
                      <a16:colId xmlns:a16="http://schemas.microsoft.com/office/drawing/2014/main" val="3530739612"/>
                    </a:ext>
                  </a:extLst>
                </a:gridCol>
                <a:gridCol w="8229601">
                  <a:extLst>
                    <a:ext uri="{9D8B030D-6E8A-4147-A177-3AD203B41FA5}">
                      <a16:colId xmlns:a16="http://schemas.microsoft.com/office/drawing/2014/main" val="1438758329"/>
                    </a:ext>
                  </a:extLst>
                </a:gridCol>
              </a:tblGrid>
              <a:tr h="29419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R17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R18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4178644184"/>
                  </a:ext>
                </a:extLst>
              </a:tr>
              <a:tr h="52955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</a:t>
                      </a:r>
                      <a:r>
                        <a:rPr lang="en-US" altLang="zh-CN" sz="32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mobility for U2N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</a:t>
                      </a:r>
                      <a:r>
                        <a:rPr lang="en-US" altLang="zh-CN" sz="32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mobility for U2N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3270979819"/>
                  </a:ext>
                </a:extLst>
              </a:tr>
              <a:tr h="52955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continuity between direct and indirect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continuity between indirect1 and indirect2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2435253999"/>
                  </a:ext>
                </a:extLst>
              </a:tr>
              <a:tr h="52955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support for group-mobility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for group-mobility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840020113"/>
                  </a:ext>
                </a:extLst>
              </a:tr>
              <a:tr h="29419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only, i.e., NR-</a:t>
                      </a:r>
                      <a:r>
                        <a:rPr lang="en-US" altLang="zh-CN" sz="32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Uu</a:t>
                      </a:r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only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Cross-RAT control for </a:t>
                      </a:r>
                      <a:r>
                        <a:rPr lang="en-US" altLang="zh-CN" sz="32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i.e., LTE-</a:t>
                      </a:r>
                      <a:r>
                        <a:rPr lang="en-US" altLang="zh-CN" sz="32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Uu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909444809"/>
                  </a:ext>
                </a:extLst>
              </a:tr>
              <a:tr h="29419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SA, i.e., no support on DC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DC-compatible, i.e., (NG)EN/NE/NR-DC</a:t>
                      </a:r>
                      <a:endParaRPr lang="zh-CN" altLang="en-US" sz="32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2880" marR="182880" marT="91440" marB="91440"/>
                </a:tc>
                <a:extLst>
                  <a:ext uri="{0D108BD9-81ED-4DB2-BD59-A6C34878D82A}">
                    <a16:rowId xmlns:a16="http://schemas.microsoft.com/office/drawing/2014/main" val="1573660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16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Relay:</a:t>
            </a:r>
            <a:r>
              <a:rPr lang="zh-CN" altLang="en-US" dirty="0"/>
              <a:t> </a:t>
            </a:r>
            <a:r>
              <a:rPr lang="en-US" altLang="zh-CN" dirty="0"/>
              <a:t>New enablers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1" y="3172090"/>
            <a:ext cx="14479751" cy="7853817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Multi-hop</a:t>
            </a:r>
            <a:r>
              <a:rPr lang="en-US" altLang="zh-CN" dirty="0"/>
              <a:t>: In 22.261 (as shown in the table), KPI for multi-hop UE-to-Network Relay has been provided</a:t>
            </a:r>
          </a:p>
          <a:p>
            <a:r>
              <a:rPr lang="en-US" altLang="zh-CN" sz="4900" b="1" dirty="0">
                <a:solidFill>
                  <a:srgbClr val="FF0000"/>
                </a:solidFill>
              </a:rPr>
              <a:t>Multi-path </a:t>
            </a:r>
            <a:r>
              <a:rPr lang="en-US" altLang="zh-CN" dirty="0"/>
              <a:t>(UP and/or CP): Of major interest in general during R17 SI phase</a:t>
            </a:r>
          </a:p>
          <a:p>
            <a:r>
              <a:rPr lang="en-US" altLang="zh-CN" dirty="0"/>
              <a:t>The benefit can be scheme/scenario-dependent, i.e., robustness/throughput</a:t>
            </a:r>
          </a:p>
          <a:p>
            <a:r>
              <a:rPr lang="en-US" altLang="zh-CN" sz="4900" b="1" dirty="0">
                <a:solidFill>
                  <a:srgbClr val="FF0000"/>
                </a:solidFill>
              </a:rPr>
              <a:t>MBS-based </a:t>
            </a:r>
            <a:r>
              <a:rPr lang="en-US" altLang="zh-CN" dirty="0"/>
              <a:t>Relay: </a:t>
            </a:r>
          </a:p>
          <a:p>
            <a:pPr lvl="1"/>
            <a:r>
              <a:rPr lang="en-US" altLang="zh-CN" dirty="0"/>
              <a:t>MBS-oriented Relaying helps at least Public Safety and V2X use case </a:t>
            </a:r>
          </a:p>
          <a:p>
            <a:pPr lvl="1"/>
            <a:r>
              <a:rPr lang="en-US" altLang="zh-CN" dirty="0"/>
              <a:t>Although in LTE UE-based Relay from Day-1, but not in R17 due to the parallel MBS work in </a:t>
            </a:r>
            <a:r>
              <a:rPr lang="en-US" altLang="zh-CN" dirty="0" smtClean="0"/>
              <a:t>R17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C8AE7-EC08-44EC-9FE6-D594842508D9}" type="datetime1">
              <a:rPr lang="zh-CN" altLang="en-US" smtClean="0"/>
              <a:t>2021/6/6</a:t>
            </a:fld>
            <a:endParaRPr lang="zh-CN" altLang="en-US"/>
          </a:p>
        </p:txBody>
      </p:sp>
      <p:graphicFrame>
        <p:nvGraphicFramePr>
          <p:cNvPr id="6" name="内容占位符 3">
            <a:extLst>
              <a:ext uri="{FF2B5EF4-FFF2-40B4-BE49-F238E27FC236}">
                <a16:creationId xmlns:a16="http://schemas.microsoft.com/office/drawing/2014/main" id="{212FBD18-A9D8-4CB6-B8CA-E313CDFA3D9A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7673566" y="3181932"/>
          <a:ext cx="5338834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9417">
                  <a:extLst>
                    <a:ext uri="{9D8B030D-6E8A-4147-A177-3AD203B41FA5}">
                      <a16:colId xmlns:a16="http://schemas.microsoft.com/office/drawing/2014/main" val="1960469564"/>
                    </a:ext>
                  </a:extLst>
                </a:gridCol>
                <a:gridCol w="2669417">
                  <a:extLst>
                    <a:ext uri="{9D8B030D-6E8A-4147-A177-3AD203B41FA5}">
                      <a16:colId xmlns:a16="http://schemas.microsoft.com/office/drawing/2014/main" val="141681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>
                          <a:effectLst/>
                        </a:rPr>
                        <a:t>Scenario</a:t>
                      </a:r>
                      <a:endParaRPr lang="zh-CN" sz="3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>
                          <a:effectLst/>
                        </a:rPr>
                        <a:t>Estimated number of hops </a:t>
                      </a:r>
                      <a:endParaRPr lang="zh-CN" sz="3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632879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 err="1">
                          <a:effectLst/>
                        </a:rPr>
                        <a:t>InHome</a:t>
                      </a:r>
                      <a:r>
                        <a:rPr lang="en-GB" sz="2800" i="1" dirty="0">
                          <a:effectLst/>
                        </a:rPr>
                        <a:t> </a:t>
                      </a:r>
                      <a:r>
                        <a:rPr lang="en-GB" sz="2800" i="1" dirty="0" smtClean="0">
                          <a:effectLst/>
                        </a:rPr>
                        <a:t>Scenario</a:t>
                      </a:r>
                      <a:endParaRPr lang="zh-CN" sz="3200" i="1" dirty="0">
                        <a:effectLst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 to 3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859304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>
                          <a:effectLst/>
                        </a:rPr>
                        <a:t>Factory </a:t>
                      </a:r>
                      <a:r>
                        <a:rPr lang="en-GB" sz="2800" i="1" dirty="0" smtClean="0">
                          <a:effectLst/>
                        </a:rPr>
                        <a:t>Sensors</a:t>
                      </a:r>
                      <a:endParaRPr lang="zh-CN" sz="3200" i="1" dirty="0">
                        <a:effectLst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 to 3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4137897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>
                          <a:effectLst/>
                        </a:rPr>
                        <a:t>Smart </a:t>
                      </a:r>
                      <a:r>
                        <a:rPr lang="en-GB" sz="2800" i="1" dirty="0" smtClean="0">
                          <a:effectLst/>
                        </a:rPr>
                        <a:t>Metering</a:t>
                      </a:r>
                      <a:endParaRPr lang="zh-CN" sz="3200" i="1" dirty="0">
                        <a:effectLst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 to 5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290003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 smtClean="0">
                          <a:effectLst/>
                        </a:rPr>
                        <a:t>Containers</a:t>
                      </a:r>
                      <a:endParaRPr lang="zh-CN" sz="3200" i="1" dirty="0">
                        <a:effectLst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 to 9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892456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>
                          <a:effectLst/>
                        </a:rPr>
                        <a:t>Freight Wagons</a:t>
                      </a:r>
                      <a:endParaRPr lang="zh-CN" sz="3200" b="1" i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 to 15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1525482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>
                          <a:effectLst/>
                        </a:rPr>
                        <a:t>Public </a:t>
                      </a:r>
                      <a:r>
                        <a:rPr lang="en-GB" sz="2800" i="1" dirty="0" smtClean="0">
                          <a:effectLst/>
                        </a:rPr>
                        <a:t>Safety</a:t>
                      </a:r>
                      <a:endParaRPr lang="zh-CN" sz="3200" i="1" dirty="0">
                        <a:effectLst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 to 4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3436178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2800" i="1" dirty="0" smtClean="0">
                          <a:effectLst/>
                        </a:rPr>
                        <a:t>Wearables</a:t>
                      </a:r>
                      <a:endParaRPr lang="zh-CN" sz="3200" i="1" dirty="0">
                        <a:effectLst/>
                      </a:endParaRPr>
                    </a:p>
                  </a:txBody>
                  <a:tcPr marL="34290" marR="3429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800" b="0" i="1" u="none" strike="noStrike" cap="none" spc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 to 2</a:t>
                      </a:r>
                      <a:endParaRPr lang="zh-CN" sz="2800" b="0" i="1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34290" marR="34290" marT="0" marB="0"/>
                </a:tc>
                <a:extLst>
                  <a:ext uri="{0D108BD9-81ED-4DB2-BD59-A6C34878D82A}">
                    <a16:rowId xmlns:a16="http://schemas.microsoft.com/office/drawing/2014/main" val="261476814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16580485" y="8730020"/>
            <a:ext cx="6127115" cy="3513408"/>
            <a:chOff x="17228845" y="8049550"/>
            <a:chExt cx="6127115" cy="3513408"/>
          </a:xfrm>
        </p:grpSpPr>
        <p:pic>
          <p:nvPicPr>
            <p:cNvPr id="34" name="图片 7">
              <a:extLst>
                <a:ext uri="{FF2B5EF4-FFF2-40B4-BE49-F238E27FC236}">
                  <a16:creationId xmlns:a16="http://schemas.microsoft.com/office/drawing/2014/main" id="{F451E7D8-FFB2-4BD0-BDFD-E90DC5F6C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78511" y="8049550"/>
              <a:ext cx="576942" cy="694928"/>
            </a:xfrm>
            <a:prstGeom prst="rect">
              <a:avLst/>
            </a:prstGeom>
          </p:spPr>
        </p:pic>
        <p:pic>
          <p:nvPicPr>
            <p:cNvPr id="35" name="图片 8">
              <a:extLst>
                <a:ext uri="{FF2B5EF4-FFF2-40B4-BE49-F238E27FC236}">
                  <a16:creationId xmlns:a16="http://schemas.microsoft.com/office/drawing/2014/main" id="{A5AE2DEA-ED4F-4B13-9DB6-9037FE0B25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04051" y="9678344"/>
              <a:ext cx="583471" cy="702791"/>
            </a:xfrm>
            <a:prstGeom prst="rect">
              <a:avLst/>
            </a:prstGeom>
          </p:spPr>
        </p:pic>
        <p:pic>
          <p:nvPicPr>
            <p:cNvPr id="36" name="图片 10">
              <a:extLst>
                <a:ext uri="{FF2B5EF4-FFF2-40B4-BE49-F238E27FC236}">
                  <a16:creationId xmlns:a16="http://schemas.microsoft.com/office/drawing/2014/main" id="{B32DEEAD-ABDC-4176-9959-65EF5BAC7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01465" y="8084604"/>
              <a:ext cx="856618" cy="1031797"/>
            </a:xfrm>
            <a:prstGeom prst="rect">
              <a:avLst/>
            </a:prstGeom>
            <a:solidFill>
              <a:srgbClr val="2DC84D"/>
            </a:solidFill>
          </p:spPr>
        </p:pic>
        <p:pic>
          <p:nvPicPr>
            <p:cNvPr id="37" name="图片 11">
              <a:extLst>
                <a:ext uri="{FF2B5EF4-FFF2-40B4-BE49-F238E27FC236}">
                  <a16:creationId xmlns:a16="http://schemas.microsoft.com/office/drawing/2014/main" id="{9DFDDA79-50F4-4C95-802E-A350BEAD1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04051" y="10846417"/>
              <a:ext cx="583471" cy="702791"/>
            </a:xfrm>
            <a:prstGeom prst="rect">
              <a:avLst/>
            </a:prstGeom>
          </p:spPr>
        </p:pic>
        <p:pic>
          <p:nvPicPr>
            <p:cNvPr id="38" name="图片 12">
              <a:extLst>
                <a:ext uri="{FF2B5EF4-FFF2-40B4-BE49-F238E27FC236}">
                  <a16:creationId xmlns:a16="http://schemas.microsoft.com/office/drawing/2014/main" id="{9DC3E9B1-9E8A-4DE2-9BBC-8050DD53BD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72489" y="10860167"/>
              <a:ext cx="583471" cy="702791"/>
            </a:xfrm>
            <a:prstGeom prst="rect">
              <a:avLst/>
            </a:prstGeom>
          </p:spPr>
        </p:pic>
        <p:pic>
          <p:nvPicPr>
            <p:cNvPr id="39" name="图片 13">
              <a:extLst>
                <a:ext uri="{FF2B5EF4-FFF2-40B4-BE49-F238E27FC236}">
                  <a16:creationId xmlns:a16="http://schemas.microsoft.com/office/drawing/2014/main" id="{294468D3-349F-414E-B902-5CF208C28C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7292" y="9729473"/>
              <a:ext cx="583471" cy="702791"/>
            </a:xfrm>
            <a:prstGeom prst="rect">
              <a:avLst/>
            </a:prstGeom>
          </p:spPr>
        </p:pic>
        <p:pic>
          <p:nvPicPr>
            <p:cNvPr id="40" name="图片 14">
              <a:extLst>
                <a:ext uri="{FF2B5EF4-FFF2-40B4-BE49-F238E27FC236}">
                  <a16:creationId xmlns:a16="http://schemas.microsoft.com/office/drawing/2014/main" id="{D3D759BE-C718-4C00-B224-8C5D4A142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67292" y="10860167"/>
              <a:ext cx="583471" cy="702791"/>
            </a:xfrm>
            <a:prstGeom prst="rect">
              <a:avLst/>
            </a:prstGeom>
          </p:spPr>
        </p:pic>
        <p:cxnSp>
          <p:nvCxnSpPr>
            <p:cNvPr id="41" name="直接连接符 16">
              <a:extLst>
                <a:ext uri="{FF2B5EF4-FFF2-40B4-BE49-F238E27FC236}">
                  <a16:creationId xmlns:a16="http://schemas.microsoft.com/office/drawing/2014/main" id="{EA3AAF02-149E-485A-ACC1-4B5A6E13E844}"/>
                </a:ext>
              </a:extLst>
            </p:cNvPr>
            <p:cNvCxnSpPr>
              <a:stCxn id="36" idx="3"/>
              <a:endCxn id="34" idx="1"/>
            </p:cNvCxnSpPr>
            <p:nvPr/>
          </p:nvCxnSpPr>
          <p:spPr>
            <a:xfrm flipV="1">
              <a:off x="19558083" y="8397014"/>
              <a:ext cx="1220428" cy="203489"/>
            </a:xfrm>
            <a:prstGeom prst="line">
              <a:avLst/>
            </a:prstGeom>
            <a:noFill/>
            <a:ln w="44450" cap="flat">
              <a:solidFill>
                <a:srgbClr val="C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2" name="直接连接符 17">
              <a:extLst>
                <a:ext uri="{FF2B5EF4-FFF2-40B4-BE49-F238E27FC236}">
                  <a16:creationId xmlns:a16="http://schemas.microsoft.com/office/drawing/2014/main" id="{B98B082F-04BE-4432-84C9-F5183E9F3991}"/>
                </a:ext>
              </a:extLst>
            </p:cNvPr>
            <p:cNvCxnSpPr>
              <a:stCxn id="37" idx="0"/>
              <a:endCxn id="35" idx="2"/>
            </p:cNvCxnSpPr>
            <p:nvPr/>
          </p:nvCxnSpPr>
          <p:spPr>
            <a:xfrm flipV="1">
              <a:off x="18395786" y="10381135"/>
              <a:ext cx="0" cy="46528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pic>
          <p:nvPicPr>
            <p:cNvPr id="43" name="图片 18">
              <a:extLst>
                <a:ext uri="{FF2B5EF4-FFF2-40B4-BE49-F238E27FC236}">
                  <a16:creationId xmlns:a16="http://schemas.microsoft.com/office/drawing/2014/main" id="{7BB7CC3B-5FBA-4B74-8461-BB0FF14B9E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28845" y="10846417"/>
              <a:ext cx="583471" cy="702791"/>
            </a:xfrm>
            <a:prstGeom prst="rect">
              <a:avLst/>
            </a:prstGeom>
          </p:spPr>
        </p:pic>
        <p:cxnSp>
          <p:nvCxnSpPr>
            <p:cNvPr id="44" name="直接连接符 19">
              <a:extLst>
                <a:ext uri="{FF2B5EF4-FFF2-40B4-BE49-F238E27FC236}">
                  <a16:creationId xmlns:a16="http://schemas.microsoft.com/office/drawing/2014/main" id="{DCF998B9-B030-40D7-921A-6BED2E2FCC4B}"/>
                </a:ext>
              </a:extLst>
            </p:cNvPr>
            <p:cNvCxnSpPr>
              <a:stCxn id="43" idx="3"/>
              <a:endCxn id="37" idx="1"/>
            </p:cNvCxnSpPr>
            <p:nvPr/>
          </p:nvCxnSpPr>
          <p:spPr>
            <a:xfrm>
              <a:off x="17812316" y="11197812"/>
              <a:ext cx="291735" cy="0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5" name="直接连接符 20">
              <a:extLst>
                <a:ext uri="{FF2B5EF4-FFF2-40B4-BE49-F238E27FC236}">
                  <a16:creationId xmlns:a16="http://schemas.microsoft.com/office/drawing/2014/main" id="{98F49127-3269-404C-B143-2DCE8ECAF2C2}"/>
                </a:ext>
              </a:extLst>
            </p:cNvPr>
            <p:cNvCxnSpPr>
              <a:stCxn id="51" idx="0"/>
              <a:endCxn id="36" idx="2"/>
            </p:cNvCxnSpPr>
            <p:nvPr/>
          </p:nvCxnSpPr>
          <p:spPr>
            <a:xfrm flipH="1" flipV="1">
              <a:off x="19129774" y="9116401"/>
              <a:ext cx="526351" cy="56194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6" name="直接连接符 21">
              <a:extLst>
                <a:ext uri="{FF2B5EF4-FFF2-40B4-BE49-F238E27FC236}">
                  <a16:creationId xmlns:a16="http://schemas.microsoft.com/office/drawing/2014/main" id="{49EAB126-301B-4EC2-B5A7-ABD7326D398F}"/>
                </a:ext>
              </a:extLst>
            </p:cNvPr>
            <p:cNvCxnSpPr>
              <a:stCxn id="51" idx="0"/>
              <a:endCxn id="34" idx="2"/>
            </p:cNvCxnSpPr>
            <p:nvPr/>
          </p:nvCxnSpPr>
          <p:spPr>
            <a:xfrm flipV="1">
              <a:off x="19656125" y="8744478"/>
              <a:ext cx="1410857" cy="933866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7" name="直接连接符 22">
              <a:extLst>
                <a:ext uri="{FF2B5EF4-FFF2-40B4-BE49-F238E27FC236}">
                  <a16:creationId xmlns:a16="http://schemas.microsoft.com/office/drawing/2014/main" id="{F5DF3F33-340C-4AF4-9100-C5109E09BBE1}"/>
                </a:ext>
              </a:extLst>
            </p:cNvPr>
            <p:cNvCxnSpPr>
              <a:stCxn id="54" idx="0"/>
              <a:endCxn id="51" idx="2"/>
            </p:cNvCxnSpPr>
            <p:nvPr/>
          </p:nvCxnSpPr>
          <p:spPr>
            <a:xfrm flipH="1" flipV="1">
              <a:off x="19656125" y="10381135"/>
              <a:ext cx="1056101" cy="46457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8" name="直接连接符 23">
              <a:extLst>
                <a:ext uri="{FF2B5EF4-FFF2-40B4-BE49-F238E27FC236}">
                  <a16:creationId xmlns:a16="http://schemas.microsoft.com/office/drawing/2014/main" id="{2BFD4C6E-4BCC-4E93-8C2F-61A17AC89D6C}"/>
                </a:ext>
              </a:extLst>
            </p:cNvPr>
            <p:cNvCxnSpPr>
              <a:stCxn id="40" idx="3"/>
              <a:endCxn id="38" idx="1"/>
            </p:cNvCxnSpPr>
            <p:nvPr/>
          </p:nvCxnSpPr>
          <p:spPr>
            <a:xfrm>
              <a:off x="22050763" y="11211563"/>
              <a:ext cx="721726" cy="0"/>
            </a:xfrm>
            <a:prstGeom prst="line">
              <a:avLst/>
            </a:prstGeom>
            <a:noFill/>
            <a:ln w="25400" cap="flat">
              <a:solidFill>
                <a:srgbClr val="2DC84D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9" name="直接连接符 25">
              <a:extLst>
                <a:ext uri="{FF2B5EF4-FFF2-40B4-BE49-F238E27FC236}">
                  <a16:creationId xmlns:a16="http://schemas.microsoft.com/office/drawing/2014/main" id="{7C3B4B6D-7423-4A8F-99C2-71D5DAD17068}"/>
                </a:ext>
              </a:extLst>
            </p:cNvPr>
            <p:cNvCxnSpPr>
              <a:stCxn id="40" idx="0"/>
              <a:endCxn id="39" idx="2"/>
            </p:cNvCxnSpPr>
            <p:nvPr/>
          </p:nvCxnSpPr>
          <p:spPr>
            <a:xfrm flipV="1">
              <a:off x="21759028" y="10432264"/>
              <a:ext cx="0" cy="427903"/>
            </a:xfrm>
            <a:prstGeom prst="line">
              <a:avLst/>
            </a:prstGeom>
            <a:noFill/>
            <a:ln w="25400" cap="flat">
              <a:solidFill>
                <a:srgbClr val="2DC84D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0" name="直接连接符 26">
              <a:extLst>
                <a:ext uri="{FF2B5EF4-FFF2-40B4-BE49-F238E27FC236}">
                  <a16:creationId xmlns:a16="http://schemas.microsoft.com/office/drawing/2014/main" id="{6A5FC6C9-7D2E-41FF-8E70-B0FEA3547C83}"/>
                </a:ext>
              </a:extLst>
            </p:cNvPr>
            <p:cNvCxnSpPr>
              <a:stCxn id="39" idx="0"/>
              <a:endCxn id="34" idx="2"/>
            </p:cNvCxnSpPr>
            <p:nvPr/>
          </p:nvCxnSpPr>
          <p:spPr>
            <a:xfrm flipH="1" flipV="1">
              <a:off x="21066982" y="8744478"/>
              <a:ext cx="692046" cy="98499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pic>
          <p:nvPicPr>
            <p:cNvPr id="51" name="图片 27">
              <a:extLst>
                <a:ext uri="{FF2B5EF4-FFF2-40B4-BE49-F238E27FC236}">
                  <a16:creationId xmlns:a16="http://schemas.microsoft.com/office/drawing/2014/main" id="{98081841-D481-4CD1-BEB4-600920205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4390" y="9678344"/>
              <a:ext cx="583471" cy="702791"/>
            </a:xfrm>
            <a:prstGeom prst="rect">
              <a:avLst/>
            </a:prstGeom>
          </p:spPr>
        </p:pic>
        <p:pic>
          <p:nvPicPr>
            <p:cNvPr id="52" name="图片 28">
              <a:extLst>
                <a:ext uri="{FF2B5EF4-FFF2-40B4-BE49-F238E27FC236}">
                  <a16:creationId xmlns:a16="http://schemas.microsoft.com/office/drawing/2014/main" id="{C16CE459-9C74-4638-BEC8-6AFFF6BB3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64390" y="10846417"/>
              <a:ext cx="583471" cy="702791"/>
            </a:xfrm>
            <a:prstGeom prst="rect">
              <a:avLst/>
            </a:prstGeom>
          </p:spPr>
        </p:pic>
        <p:cxnSp>
          <p:nvCxnSpPr>
            <p:cNvPr id="53" name="直接连接符 29">
              <a:extLst>
                <a:ext uri="{FF2B5EF4-FFF2-40B4-BE49-F238E27FC236}">
                  <a16:creationId xmlns:a16="http://schemas.microsoft.com/office/drawing/2014/main" id="{12C5EC16-5D03-41CB-9BEC-ACB2858EC0B4}"/>
                </a:ext>
              </a:extLst>
            </p:cNvPr>
            <p:cNvCxnSpPr>
              <a:stCxn id="52" idx="0"/>
              <a:endCxn id="51" idx="2"/>
            </p:cNvCxnSpPr>
            <p:nvPr/>
          </p:nvCxnSpPr>
          <p:spPr>
            <a:xfrm flipV="1">
              <a:off x="19656125" y="10381135"/>
              <a:ext cx="0" cy="46528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pic>
          <p:nvPicPr>
            <p:cNvPr id="54" name="图片 30">
              <a:extLst>
                <a:ext uri="{FF2B5EF4-FFF2-40B4-BE49-F238E27FC236}">
                  <a16:creationId xmlns:a16="http://schemas.microsoft.com/office/drawing/2014/main" id="{48FCF494-DCC2-40F5-8EA1-9C6109E4AE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0491" y="10845709"/>
              <a:ext cx="583471" cy="702791"/>
            </a:xfrm>
            <a:prstGeom prst="rect">
              <a:avLst/>
            </a:prstGeom>
          </p:spPr>
        </p:pic>
        <p:cxnSp>
          <p:nvCxnSpPr>
            <p:cNvPr id="55" name="直接连接符 31">
              <a:extLst>
                <a:ext uri="{FF2B5EF4-FFF2-40B4-BE49-F238E27FC236}">
                  <a16:creationId xmlns:a16="http://schemas.microsoft.com/office/drawing/2014/main" id="{BA1494A4-2F44-45E9-963B-EFCFEBB24EC1}"/>
                </a:ext>
              </a:extLst>
            </p:cNvPr>
            <p:cNvCxnSpPr>
              <a:stCxn id="54" idx="1"/>
              <a:endCxn id="52" idx="3"/>
            </p:cNvCxnSpPr>
            <p:nvPr/>
          </p:nvCxnSpPr>
          <p:spPr>
            <a:xfrm flipH="1">
              <a:off x="19947861" y="11197105"/>
              <a:ext cx="472631" cy="707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  <p:extLst>
      <p:ext uri="{BB962C8B-B14F-4D97-AF65-F5344CB8AC3E}">
        <p14:creationId xmlns:p14="http://schemas.microsoft.com/office/powerpoint/2010/main" val="85844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NR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XR/Cloud gaming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4364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</a:t>
            </a:r>
            <a:r>
              <a:rPr lang="en-AU" altLang="zh-CN" dirty="0"/>
              <a:t>Positioning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0" y="2973916"/>
            <a:ext cx="20700521" cy="9395421"/>
          </a:xfrm>
        </p:spPr>
        <p:txBody>
          <a:bodyPr>
            <a:normAutofit/>
          </a:bodyPr>
          <a:lstStyle/>
          <a:p>
            <a:pPr lvl="1"/>
            <a:r>
              <a:rPr lang="en-US" altLang="zh-CN" dirty="0"/>
              <a:t>In R17, RAN-level study on use cases/requirements/deployment will complete by RAN#93e.</a:t>
            </a:r>
          </a:p>
          <a:p>
            <a:pPr lvl="1"/>
            <a:r>
              <a:rPr lang="en-US" altLang="zh-CN" dirty="0"/>
              <a:t>Accurate positioning technique for V2X/public safety/commercial use cases is still a missing piece for sidelink.</a:t>
            </a:r>
          </a:p>
          <a:p>
            <a:pPr lvl="1"/>
            <a:r>
              <a:rPr lang="en-US" altLang="zh-CN" dirty="0"/>
              <a:t>In order for C-V2X technology based on NR sidelink to be competitive as a total solution for road safety, and also useful for mission </a:t>
            </a:r>
            <a:r>
              <a:rPr lang="en-US" altLang="zh-CN"/>
              <a:t>critical and </a:t>
            </a:r>
            <a:r>
              <a:rPr lang="en-US" altLang="zh-CN" dirty="0"/>
              <a:t>industrial / commercial applications, it is paramount that accurate positioning technique based on NR sidelink should be developed in 3GPP.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58F10-879B-46C3-8D2F-98A7BE962488}" type="datetime1">
              <a:rPr lang="zh-CN" altLang="en-US" smtClean="0"/>
              <a:t>2021/6/6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474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NR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XR/Cloud gaming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7406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Redcap-wearable device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7" y="3105509"/>
            <a:ext cx="9937721" cy="6607834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altLang="zh-CN" dirty="0" smtClean="0"/>
              <a:t>To enable locating users in any time e.g. children and old person with reasonable accuracy</a:t>
            </a:r>
          </a:p>
          <a:p>
            <a:pPr lvl="1"/>
            <a:r>
              <a:rPr lang="en-US" altLang="zh-CN" dirty="0" smtClean="0"/>
              <a:t>To introduce  Redcap device with higher throughput to support e.g. Video service</a:t>
            </a:r>
          </a:p>
          <a:p>
            <a:pPr lvl="1"/>
            <a:r>
              <a:rPr lang="en-US" altLang="zh-CN" dirty="0" smtClean="0"/>
              <a:t>To introduce Redcap device with less complexity e.g. ring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wristlet etc.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To enable much longer battery life</a:t>
            </a:r>
            <a:endParaRPr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3595231" y="3122763"/>
            <a:ext cx="9730596" cy="910949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Positioning: </a:t>
            </a:r>
          </a:p>
          <a:p>
            <a:pPr lvl="1"/>
            <a:r>
              <a:rPr lang="en-US" altLang="zh-CN" dirty="0" smtClean="0"/>
              <a:t>May have different positioning performance requirement compared to normal UE</a:t>
            </a:r>
          </a:p>
          <a:p>
            <a:pPr lvl="1"/>
            <a:r>
              <a:rPr lang="en-US" altLang="zh-CN" dirty="0" smtClean="0"/>
              <a:t>Potential enhancement on PRS configuration, measurement and report</a:t>
            </a:r>
            <a:endParaRPr lang="en-US" altLang="zh-CN" dirty="0"/>
          </a:p>
          <a:p>
            <a:r>
              <a:rPr lang="en-US" altLang="zh-CN" dirty="0" smtClean="0"/>
              <a:t>More </a:t>
            </a:r>
            <a:r>
              <a:rPr lang="en-US" altLang="zh-CN" dirty="0"/>
              <a:t>bandwidth capabilities</a:t>
            </a:r>
          </a:p>
          <a:p>
            <a:pPr lvl="1"/>
            <a:r>
              <a:rPr lang="en-US" altLang="zh-CN" dirty="0"/>
              <a:t>Support 40MHz</a:t>
            </a:r>
          </a:p>
          <a:p>
            <a:pPr lvl="1"/>
            <a:r>
              <a:rPr lang="en-US" altLang="zh-CN" dirty="0"/>
              <a:t>Support 5MHz, 10MHz</a:t>
            </a:r>
            <a:r>
              <a:rPr lang="zh-CN" altLang="en-US" dirty="0"/>
              <a:t> </a:t>
            </a:r>
            <a:r>
              <a:rPr lang="en-US" altLang="zh-CN" dirty="0"/>
              <a:t>for FR1</a:t>
            </a:r>
          </a:p>
          <a:p>
            <a:r>
              <a:rPr lang="en-US" altLang="zh-CN" dirty="0" smtClean="0"/>
              <a:t>Wearable devices of </a:t>
            </a:r>
            <a:r>
              <a:rPr lang="en-US" altLang="zh-CN" dirty="0" err="1" smtClean="0"/>
              <a:t>sidelink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With reasonable bandwidth and complexity</a:t>
            </a:r>
          </a:p>
          <a:p>
            <a:r>
              <a:rPr lang="en-US" altLang="zh-CN" dirty="0" smtClean="0"/>
              <a:t>Very long battery life:</a:t>
            </a:r>
          </a:p>
          <a:p>
            <a:pPr lvl="1"/>
            <a:r>
              <a:rPr lang="en-US" altLang="zh-CN" dirty="0" smtClean="0"/>
              <a:t>Wake up signal and power harvest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771" y="9581182"/>
            <a:ext cx="3879294" cy="322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941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NR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XR/Cloud gaming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7201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NTN enhancement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9" y="2879388"/>
            <a:ext cx="9661674" cy="5657585"/>
          </a:xfrm>
        </p:spPr>
        <p:txBody>
          <a:bodyPr>
            <a:normAutofit/>
          </a:bodyPr>
          <a:lstStyle/>
          <a:p>
            <a:pPr lvl="1"/>
            <a:r>
              <a:rPr lang="en-US" altLang="zh-CN" sz="3200" dirty="0" smtClean="0"/>
              <a:t>Rel17 NTN maybe able to support </a:t>
            </a:r>
            <a:r>
              <a:rPr lang="en-US" altLang="zh-CN" sz="3200" dirty="0" err="1" smtClean="0"/>
              <a:t>VoNR</a:t>
            </a:r>
            <a:r>
              <a:rPr lang="en-US" altLang="zh-CN" sz="3200" dirty="0" smtClean="0"/>
              <a:t> but with limited performance</a:t>
            </a:r>
          </a:p>
          <a:p>
            <a:pPr lvl="1"/>
            <a:r>
              <a:rPr lang="en-US" altLang="zh-CN" sz="3200" dirty="0" smtClean="0"/>
              <a:t>Some of NTN features are not specified in Rel17 due to lack of time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2192000" y="2879387"/>
            <a:ext cx="11426279" cy="9744413"/>
          </a:xfrm>
        </p:spPr>
        <p:txBody>
          <a:bodyPr>
            <a:normAutofit lnSpcReduction="10000"/>
          </a:bodyPr>
          <a:lstStyle/>
          <a:p>
            <a:r>
              <a:rPr lang="en-US" altLang="zh-CN" sz="4000" dirty="0"/>
              <a:t>Enhancement on </a:t>
            </a:r>
            <a:r>
              <a:rPr lang="en-US" altLang="zh-CN" sz="4000" dirty="0" err="1"/>
              <a:t>VoNR</a:t>
            </a:r>
            <a:r>
              <a:rPr lang="en-US" altLang="zh-CN" sz="4000" dirty="0"/>
              <a:t> </a:t>
            </a:r>
            <a:r>
              <a:rPr lang="en-US" altLang="zh-CN" sz="4000" dirty="0" smtClean="0"/>
              <a:t>service:</a:t>
            </a:r>
            <a:endParaRPr lang="en-US" altLang="zh-CN" sz="4000" dirty="0"/>
          </a:p>
          <a:p>
            <a:pPr lvl="1"/>
            <a:r>
              <a:rPr lang="en-US" altLang="zh-CN" sz="3600" dirty="0"/>
              <a:t> F</a:t>
            </a:r>
            <a:r>
              <a:rPr lang="en-US" altLang="zh-CN" sz="3600" dirty="0" smtClean="0"/>
              <a:t>ocus on coverage</a:t>
            </a:r>
            <a:r>
              <a:rPr lang="zh-CN" altLang="en-US" sz="3600" dirty="0" smtClean="0"/>
              <a:t>，</a:t>
            </a:r>
            <a:r>
              <a:rPr lang="en-US" altLang="zh-CN" sz="3600" dirty="0"/>
              <a:t>c</a:t>
            </a:r>
            <a:r>
              <a:rPr lang="en-US" altLang="zh-CN" sz="3600" dirty="0" smtClean="0"/>
              <a:t>apacity and NTN specific power </a:t>
            </a:r>
            <a:r>
              <a:rPr lang="en-US" altLang="zh-CN" sz="3600" dirty="0"/>
              <a:t>saving</a:t>
            </a:r>
          </a:p>
          <a:p>
            <a:r>
              <a:rPr lang="en-US" altLang="zh-CN" sz="4000" dirty="0" smtClean="0"/>
              <a:t>Support UE </a:t>
            </a:r>
            <a:r>
              <a:rPr lang="en-US" altLang="zh-CN" sz="4000" dirty="0"/>
              <a:t>without </a:t>
            </a:r>
            <a:r>
              <a:rPr lang="en-US" altLang="zh-CN" sz="4000" dirty="0" smtClean="0"/>
              <a:t>pre-compensation  capability using GNSS </a:t>
            </a:r>
            <a:endParaRPr lang="en-US" altLang="zh-CN" sz="4000" dirty="0"/>
          </a:p>
          <a:p>
            <a:r>
              <a:rPr lang="en-US" altLang="zh-CN" sz="4000" dirty="0" smtClean="0"/>
              <a:t>Support re-generative </a:t>
            </a:r>
            <a:r>
              <a:rPr lang="en-US" altLang="zh-CN" sz="4000" dirty="0"/>
              <a:t>payload</a:t>
            </a:r>
          </a:p>
          <a:p>
            <a:pPr marL="0" lvl="1" indent="0">
              <a:lnSpc>
                <a:spcPct val="130000"/>
              </a:lnSpc>
              <a:buSzTx/>
              <a:buNone/>
            </a:pPr>
            <a:r>
              <a:rPr lang="en-US" altLang="zh-CN" sz="3600" dirty="0" smtClean="0"/>
              <a:t>NTN </a:t>
            </a:r>
            <a:r>
              <a:rPr lang="en-US" altLang="zh-CN" sz="3600" dirty="0"/>
              <a:t>with </a:t>
            </a:r>
            <a:r>
              <a:rPr lang="en-US" altLang="zh-CN" sz="3600" dirty="0" smtClean="0"/>
              <a:t>CA</a:t>
            </a:r>
            <a:endParaRPr lang="en-US" altLang="zh-CN" sz="3600" dirty="0"/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200" dirty="0"/>
              <a:t>Supporting </a:t>
            </a:r>
            <a:r>
              <a:rPr lang="en-US" altLang="zh-CN" sz="3200" dirty="0" smtClean="0"/>
              <a:t>CA </a:t>
            </a:r>
            <a:r>
              <a:rPr lang="en-US" altLang="zh-CN" sz="3200" dirty="0"/>
              <a:t>will be provide more data rate and better utilization of </a:t>
            </a:r>
            <a:r>
              <a:rPr lang="en-US" altLang="zh-CN" sz="3200" dirty="0" smtClean="0"/>
              <a:t>spectrum</a:t>
            </a:r>
            <a:endParaRPr lang="en-US" altLang="zh-CN" sz="3600" dirty="0" smtClean="0"/>
          </a:p>
          <a:p>
            <a:pPr>
              <a:lnSpc>
                <a:spcPct val="130000"/>
              </a:lnSpc>
            </a:pPr>
            <a:r>
              <a:rPr lang="en-US" altLang="zh-CN" sz="3600" dirty="0" smtClean="0"/>
              <a:t>More </a:t>
            </a:r>
            <a:r>
              <a:rPr lang="en-US" altLang="zh-CN" sz="3600" dirty="0"/>
              <a:t>efficient Beam management (BM)</a:t>
            </a:r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200" dirty="0"/>
              <a:t>Existing BM focused on UE mobility</a:t>
            </a:r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200" dirty="0"/>
              <a:t>In NTN, mobility is rather on satellite </a:t>
            </a:r>
            <a:r>
              <a:rPr lang="en-US" altLang="zh-CN" sz="3200" dirty="0" smtClean="0"/>
              <a:t>side</a:t>
            </a:r>
            <a:endParaRPr lang="en-US" altLang="zh-CN" sz="32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098A1D5-0393-4868-86D1-D635A855E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589" y="7231040"/>
            <a:ext cx="6684359" cy="434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IOT-NTN enhancement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8" y="2879388"/>
            <a:ext cx="10111452" cy="338339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Motivation</a:t>
            </a:r>
          </a:p>
          <a:p>
            <a:pPr lvl="1"/>
            <a:r>
              <a:rPr lang="en-US" altLang="zh-CN" dirty="0"/>
              <a:t>R17 IOT-NTN only addresses very specific use case</a:t>
            </a:r>
          </a:p>
          <a:p>
            <a:pPr lvl="2"/>
            <a:r>
              <a:rPr lang="en-US" altLang="zh-CN" dirty="0"/>
              <a:t>i.e. sporadic small package with delay tolerance</a:t>
            </a:r>
          </a:p>
          <a:p>
            <a:pPr marL="1270000" lvl="2" indent="0">
              <a:buNone/>
            </a:pP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3163550" y="3226279"/>
            <a:ext cx="10454730" cy="8867955"/>
          </a:xfrm>
        </p:spPr>
        <p:txBody>
          <a:bodyPr>
            <a:normAutofit lnSpcReduction="10000"/>
          </a:bodyPr>
          <a:lstStyle/>
          <a:p>
            <a:r>
              <a:rPr lang="en-US" altLang="zh-CN" sz="3600" dirty="0" smtClean="0"/>
              <a:t>Supporting </a:t>
            </a:r>
            <a:r>
              <a:rPr lang="en-US" altLang="zh-CN" sz="3600" dirty="0"/>
              <a:t>wider use cases </a:t>
            </a:r>
            <a:r>
              <a:rPr lang="en-US" altLang="zh-CN" sz="3600" dirty="0" smtClean="0"/>
              <a:t>with comparable performance of NT </a:t>
            </a:r>
            <a:r>
              <a:rPr lang="en-US" altLang="zh-CN" sz="3600" dirty="0" err="1" smtClean="0"/>
              <a:t>IoT</a:t>
            </a:r>
            <a:endParaRPr lang="en-US" altLang="zh-CN" sz="3600" dirty="0" smtClean="0"/>
          </a:p>
          <a:p>
            <a:endParaRPr lang="en-US" altLang="zh-CN" sz="3600" dirty="0"/>
          </a:p>
          <a:p>
            <a:r>
              <a:rPr lang="en-GB" altLang="zh-CN" sz="4000" dirty="0" smtClean="0"/>
              <a:t>HARQ </a:t>
            </a:r>
            <a:r>
              <a:rPr lang="en-GB" altLang="zh-CN" sz="4000" dirty="0"/>
              <a:t>enhancement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altLang="zh-CN" sz="3600" dirty="0"/>
              <a:t>HARQ codebook design for reporting more HARQ-ACK </a:t>
            </a:r>
            <a:r>
              <a:rPr lang="en-GB" altLang="zh-CN" sz="3600" dirty="0" smtClean="0"/>
              <a:t>information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altLang="zh-CN" sz="3600" dirty="0"/>
              <a:t>More HARQ process number, </a:t>
            </a:r>
            <a:r>
              <a:rPr lang="en-US" altLang="zh-CN" sz="3600" dirty="0"/>
              <a:t>transmission without ACK </a:t>
            </a:r>
            <a:r>
              <a:rPr lang="en-US" altLang="zh-CN" sz="3600" dirty="0" smtClean="0"/>
              <a:t>feedback</a:t>
            </a:r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Other Rel17 leftover (up to Rel17 discussion)</a:t>
            </a:r>
            <a:endParaRPr lang="zh-CN" altLang="en-US" sz="3600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BEE24A1-1A48-410C-8FC3-20B60E4661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389" y="6894328"/>
            <a:ext cx="5082623" cy="4697110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181952"/>
              </p:ext>
            </p:extLst>
          </p:nvPr>
        </p:nvGraphicFramePr>
        <p:xfrm>
          <a:off x="92075" y="109328"/>
          <a:ext cx="9271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包装程序外壳对象" showAsIcon="1" r:id="rId4" imgW="927000" imgH="473040" progId="Package">
                  <p:embed/>
                </p:oleObj>
              </mc:Choice>
              <mc:Fallback>
                <p:oleObj name="包装程序外壳对象" showAsIcon="1" r:id="rId4" imgW="927000" imgH="473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75" y="109328"/>
                        <a:ext cx="9271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28042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NR </a:t>
            </a:r>
            <a:r>
              <a:rPr lang="en-US" altLang="zh-CN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XR/Cloud gaming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4439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Timeline (R18 and so on)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475" y="2679891"/>
            <a:ext cx="15372272" cy="8395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21475" y="11690796"/>
            <a:ext cx="1421417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Rel18</a:t>
            </a:r>
            <a:r>
              <a:rPr kumimoji="0" lang="en-US" altLang="zh-CN" sz="3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could last 18 months for WGs i.e. 2022 Q1~2023Q3 for RAN1</a:t>
            </a:r>
            <a:endParaRPr kumimoji="0" lang="zh-CN" altLang="en-US" sz="3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8088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NR </a:t>
            </a:r>
            <a:r>
              <a:rPr lang="en-US" altLang="zh-CN" dirty="0" smtClean="0"/>
              <a:t>XR/Cloud </a:t>
            </a:r>
            <a:r>
              <a:rPr lang="en-US" altLang="zh-CN" dirty="0"/>
              <a:t>Gaming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2"/>
          </p:nvPr>
        </p:nvSpPr>
        <p:spPr>
          <a:xfrm>
            <a:off x="776287" y="2879389"/>
            <a:ext cx="11162671" cy="4277438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altLang="zh-CN" dirty="0"/>
              <a:t>Motivation</a:t>
            </a:r>
          </a:p>
          <a:p>
            <a:pPr lvl="2"/>
            <a:r>
              <a:rPr lang="en-US" altLang="zh-CN" dirty="0"/>
              <a:t>R17 SI identifies fundamental challenge of  XR/Cloud Gaming :</a:t>
            </a:r>
          </a:p>
          <a:p>
            <a:pPr lvl="3"/>
            <a:r>
              <a:rPr lang="en-US" altLang="zh-CN" dirty="0"/>
              <a:t>Large data rate/capacity with limited latency</a:t>
            </a:r>
          </a:p>
          <a:p>
            <a:pPr lvl="3"/>
            <a:r>
              <a:rPr lang="en-US" altLang="zh-CN" dirty="0"/>
              <a:t>Large power consumption</a:t>
            </a:r>
          </a:p>
          <a:p>
            <a:pPr lvl="2"/>
            <a:r>
              <a:rPr lang="en-US" altLang="zh-CN" dirty="0"/>
              <a:t>R18 WI specifies potential enhancements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CN" dirty="0"/>
              <a:t>Efficient and low-latency scheduling/resource allocation </a:t>
            </a:r>
          </a:p>
          <a:p>
            <a:pPr lvl="1"/>
            <a:r>
              <a:rPr lang="en-US" altLang="zh-CN" dirty="0"/>
              <a:t>SPS/CG transmission enhancement, e.g. adaptive CG configuration and non-integer period configuration </a:t>
            </a:r>
          </a:p>
          <a:p>
            <a:pPr lvl="1"/>
            <a:r>
              <a:rPr lang="en-US" altLang="zh-CN" dirty="0"/>
              <a:t>Multiple TBs scheduling</a:t>
            </a:r>
          </a:p>
          <a:p>
            <a:r>
              <a:rPr lang="en-US" altLang="zh-CN" dirty="0"/>
              <a:t>CSI enhancement </a:t>
            </a:r>
          </a:p>
          <a:p>
            <a:r>
              <a:rPr lang="en-US" altLang="zh-CN" dirty="0"/>
              <a:t>Power saving in UE</a:t>
            </a:r>
          </a:p>
          <a:p>
            <a:pPr lvl="1"/>
            <a:r>
              <a:rPr lang="en-US" altLang="zh-CN" dirty="0"/>
              <a:t>Compatible search space configuration and mechanism</a:t>
            </a:r>
          </a:p>
          <a:p>
            <a:pPr lvl="1"/>
            <a:r>
              <a:rPr lang="en-US" altLang="zh-CN" dirty="0"/>
              <a:t>Search space switching and PDCCH skipping (Depending R17 outcome)</a:t>
            </a:r>
          </a:p>
          <a:p>
            <a:r>
              <a:rPr lang="en-US" altLang="zh-CN" dirty="0"/>
              <a:t>Mobility enhancement</a:t>
            </a:r>
          </a:p>
          <a:p>
            <a:pPr lvl="1"/>
            <a:r>
              <a:rPr lang="en-US" altLang="zh-CN" dirty="0"/>
              <a:t>Mechanism to further reduce interruption time for lossless HO with reasonable complexity </a:t>
            </a: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284" y="7421692"/>
            <a:ext cx="6960191" cy="455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47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MIMO enhancement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25000" lnSpcReduction="20000"/>
          </a:bodyPr>
          <a:lstStyle/>
          <a:p>
            <a:pPr marL="0" lvl="1" indent="0">
              <a:buSzTx/>
              <a:buNone/>
            </a:pPr>
            <a:r>
              <a:rPr lang="en-GB" sz="4000" dirty="0" smtClean="0"/>
              <a:t>Motivation:</a:t>
            </a:r>
          </a:p>
          <a:p>
            <a:pPr marL="635000" lvl="2" indent="0">
              <a:buSzTx/>
              <a:buNone/>
            </a:pPr>
            <a:r>
              <a:rPr lang="en-GB" sz="2800" dirty="0" smtClean="0"/>
              <a:t>To further improve spectrum efficiency for both DL and UL</a:t>
            </a:r>
            <a:endParaRPr lang="en-GB" sz="28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2"/>
          </p:nvPr>
        </p:nvSpPr>
        <p:spPr>
          <a:xfrm>
            <a:off x="776287" y="2879388"/>
            <a:ext cx="11041902" cy="3440136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Motivation:</a:t>
            </a:r>
          </a:p>
          <a:p>
            <a:pPr lvl="1"/>
            <a:r>
              <a:rPr lang="en-US" altLang="zh-CN" dirty="0" smtClean="0"/>
              <a:t>To further improve spectrum efficiency for both DL and UL</a:t>
            </a:r>
          </a:p>
          <a:p>
            <a:pPr lvl="1"/>
            <a:r>
              <a:rPr lang="en-US" altLang="zh-CN" dirty="0" smtClean="0"/>
              <a:t>To improve user throughput to enable new service</a:t>
            </a:r>
          </a:p>
          <a:p>
            <a:pPr lvl="1"/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13163550" y="2879387"/>
            <a:ext cx="10454730" cy="974441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UL enhancement:</a:t>
            </a:r>
          </a:p>
          <a:p>
            <a:pPr lvl="1"/>
            <a:r>
              <a:rPr lang="en-US" altLang="zh-CN" dirty="0"/>
              <a:t>Higher-order </a:t>
            </a:r>
            <a:r>
              <a:rPr lang="en-US" altLang="zh-CN" dirty="0" smtClean="0"/>
              <a:t>SU-MIMO up to 8 layers</a:t>
            </a:r>
          </a:p>
          <a:p>
            <a:pPr lvl="2"/>
            <a:r>
              <a:rPr lang="en-US" altLang="zh-CN" dirty="0" smtClean="0"/>
              <a:t>Frequency domain selective precoding</a:t>
            </a:r>
            <a:endParaRPr lang="en-US" altLang="zh-CN" dirty="0"/>
          </a:p>
          <a:p>
            <a:r>
              <a:rPr lang="en-US" altLang="zh-CN" dirty="0" smtClean="0"/>
              <a:t>CSI further enhancement :</a:t>
            </a:r>
          </a:p>
          <a:p>
            <a:pPr lvl="1"/>
            <a:r>
              <a:rPr lang="en-US" altLang="zh-CN" dirty="0"/>
              <a:t>Overhead reduction of CSI via time-domain </a:t>
            </a:r>
            <a:r>
              <a:rPr lang="en-US" altLang="zh-CN" dirty="0" smtClean="0"/>
              <a:t>compression</a:t>
            </a:r>
          </a:p>
          <a:p>
            <a:pPr lvl="1"/>
            <a:r>
              <a:rPr lang="en-US" altLang="zh-CN" dirty="0" smtClean="0"/>
              <a:t>Introduction of higher </a:t>
            </a:r>
            <a:r>
              <a:rPr lang="en-US" altLang="zh-CN" dirty="0"/>
              <a:t>resolution codebook</a:t>
            </a:r>
          </a:p>
          <a:p>
            <a:r>
              <a:rPr lang="en-US" altLang="zh-CN" dirty="0" smtClean="0"/>
              <a:t>Multiple-TRP:</a:t>
            </a:r>
          </a:p>
          <a:p>
            <a:pPr lvl="1"/>
            <a:r>
              <a:rPr lang="en-US" altLang="zh-CN" dirty="0"/>
              <a:t>Multi-panel simultaneous transmission of UE</a:t>
            </a:r>
          </a:p>
          <a:p>
            <a:pPr lvl="1"/>
            <a:r>
              <a:rPr lang="en-US" altLang="zh-CN" dirty="0"/>
              <a:t>Power saving </a:t>
            </a:r>
            <a:r>
              <a:rPr lang="en-US" altLang="zh-CN" dirty="0" smtClean="0"/>
              <a:t>enhancement e.g. reduction of PDCCH blind decoding</a:t>
            </a:r>
            <a:endParaRPr lang="en-US" altLang="zh-CN" dirty="0"/>
          </a:p>
          <a:p>
            <a:r>
              <a:rPr lang="en-US" altLang="zh-CN" dirty="0"/>
              <a:t>Beam Management 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lvl="1"/>
            <a:r>
              <a:rPr lang="en-US" altLang="zh-CN" dirty="0" smtClean="0"/>
              <a:t>L1-event-driven </a:t>
            </a:r>
            <a:r>
              <a:rPr lang="en-US" altLang="zh-CN" dirty="0"/>
              <a:t>beam management </a:t>
            </a:r>
            <a:r>
              <a:rPr lang="en-US" altLang="zh-CN" dirty="0" smtClean="0"/>
              <a:t>techniques</a:t>
            </a:r>
          </a:p>
          <a:p>
            <a:pPr lvl="1"/>
            <a:r>
              <a:rPr lang="en-US" altLang="zh-CN" dirty="0"/>
              <a:t>UE </a:t>
            </a:r>
            <a:r>
              <a:rPr lang="en-US" altLang="zh-CN" dirty="0" smtClean="0"/>
              <a:t>initiated beam management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891" y="6526557"/>
            <a:ext cx="6262694" cy="444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877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Enhancement for mm Wave spectrum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8" y="2879388"/>
            <a:ext cx="10111452" cy="6402635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Motivation:</a:t>
            </a:r>
          </a:p>
          <a:p>
            <a:pPr lvl="1"/>
            <a:r>
              <a:rPr lang="en-US" altLang="zh-CN" dirty="0" smtClean="0"/>
              <a:t>Some high-end service e.g. XR/CG etc. demand high throughput which can only be met by mm Wave smoothly</a:t>
            </a:r>
          </a:p>
          <a:p>
            <a:pPr lvl="1"/>
            <a:r>
              <a:rPr lang="en-US" altLang="zh-CN" dirty="0" smtClean="0"/>
              <a:t>More frequent mobility event is foreseen considering local dense network deployment</a:t>
            </a:r>
          </a:p>
          <a:p>
            <a:pPr lvl="1"/>
            <a:r>
              <a:rPr lang="en-US" altLang="zh-CN" dirty="0" smtClean="0"/>
              <a:t>There is some room left till Rel17 to enhance mm Wave performance e.g. latency, coverage, power saving etc.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3163550" y="2879387"/>
            <a:ext cx="10454730" cy="980144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Mechanism to deal with too frequent mobility event</a:t>
            </a:r>
            <a:endParaRPr lang="en-US" altLang="zh-CN" dirty="0"/>
          </a:p>
          <a:p>
            <a:pPr lvl="1"/>
            <a:r>
              <a:rPr lang="en-US" altLang="zh-CN" dirty="0" smtClean="0"/>
              <a:t>L1/L2 </a:t>
            </a:r>
            <a:r>
              <a:rPr lang="en-US" altLang="zh-CN" dirty="0"/>
              <a:t>centric </a:t>
            </a:r>
            <a:r>
              <a:rPr lang="en-US" altLang="zh-CN" dirty="0" smtClean="0"/>
              <a:t>mobility</a:t>
            </a:r>
          </a:p>
          <a:p>
            <a:pPr lvl="2"/>
            <a:r>
              <a:rPr lang="en-US" altLang="zh-CN" dirty="0" smtClean="0"/>
              <a:t>Focusing on intra-frequency and cover inter-frequency case as well</a:t>
            </a:r>
          </a:p>
          <a:p>
            <a:pPr lvl="2"/>
            <a:r>
              <a:rPr lang="en-US" altLang="zh-CN" dirty="0" smtClean="0"/>
              <a:t>Covering both intra-DU and inter-DU case</a:t>
            </a:r>
            <a:endParaRPr lang="en-US" altLang="zh-CN" dirty="0"/>
          </a:p>
          <a:p>
            <a:r>
              <a:rPr lang="en-US" altLang="zh-CN" dirty="0" smtClean="0"/>
              <a:t>Coverage enhancement:</a:t>
            </a:r>
          </a:p>
          <a:p>
            <a:pPr lvl="1"/>
            <a:r>
              <a:rPr lang="en-US" altLang="zh-CN" dirty="0"/>
              <a:t>L</a:t>
            </a:r>
            <a:r>
              <a:rPr lang="en-US" altLang="zh-CN" dirty="0" smtClean="0"/>
              <a:t>eftover of Rel17 e.g. PRACH and PDCCH</a:t>
            </a:r>
          </a:p>
          <a:p>
            <a:r>
              <a:rPr lang="en-US" altLang="zh-CN" dirty="0" smtClean="0"/>
              <a:t>Performance improvement:</a:t>
            </a:r>
          </a:p>
          <a:p>
            <a:pPr lvl="1"/>
            <a:r>
              <a:rPr lang="en-US" altLang="zh-CN" dirty="0" smtClean="0"/>
              <a:t>Fast </a:t>
            </a:r>
            <a:r>
              <a:rPr lang="en-US" altLang="zh-CN" dirty="0" err="1"/>
              <a:t>SCell</a:t>
            </a:r>
            <a:r>
              <a:rPr lang="en-US" altLang="zh-CN" dirty="0"/>
              <a:t> </a:t>
            </a:r>
            <a:r>
              <a:rPr lang="en-US" altLang="zh-CN" dirty="0" smtClean="0"/>
              <a:t>activation(up to RAN1 progress)</a:t>
            </a:r>
            <a:endParaRPr lang="en-US" altLang="zh-CN" dirty="0"/>
          </a:p>
          <a:p>
            <a:pPr lvl="1"/>
            <a:r>
              <a:rPr lang="en-US" altLang="zh-CN" dirty="0"/>
              <a:t>Fast SCG activation</a:t>
            </a:r>
          </a:p>
          <a:p>
            <a:pPr lvl="1"/>
            <a:r>
              <a:rPr lang="en-US" altLang="zh-CN" dirty="0"/>
              <a:t>Enhancement of TCI state </a:t>
            </a:r>
            <a:r>
              <a:rPr lang="en-US" altLang="zh-CN" dirty="0" smtClean="0"/>
              <a:t>switch</a:t>
            </a:r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770" y="9282023"/>
            <a:ext cx="59372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3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XDD mode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8" y="2879388"/>
            <a:ext cx="10524316" cy="4004491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3600" dirty="0" smtClean="0"/>
              <a:t>Potential Motivation</a:t>
            </a:r>
            <a:endParaRPr lang="en-US" altLang="zh-CN" sz="3600" dirty="0"/>
          </a:p>
          <a:p>
            <a:pPr lvl="1"/>
            <a:r>
              <a:rPr lang="en-US" altLang="zh-CN" sz="3200" dirty="0"/>
              <a:t>More efficient utilization of spectrum</a:t>
            </a:r>
          </a:p>
          <a:p>
            <a:pPr lvl="1"/>
            <a:r>
              <a:rPr lang="en-US" altLang="zh-CN" sz="3200" dirty="0"/>
              <a:t>More </a:t>
            </a:r>
            <a:r>
              <a:rPr lang="en-US" altLang="zh-CN" sz="3200" dirty="0" smtClean="0"/>
              <a:t>flexible radio resource adjustment between UL and DL to e.g. </a:t>
            </a:r>
          </a:p>
          <a:p>
            <a:pPr lvl="2"/>
            <a:r>
              <a:rPr lang="en-US" altLang="zh-CN" sz="2800" dirty="0" smtClean="0"/>
              <a:t>Reduce feedback latency</a:t>
            </a:r>
          </a:p>
          <a:p>
            <a:pPr lvl="2"/>
            <a:r>
              <a:rPr lang="en-US" altLang="zh-CN" sz="2800" dirty="0" smtClean="0"/>
              <a:t>Improve uplink throughput and/or coverage</a:t>
            </a:r>
            <a:endParaRPr lang="en-US" altLang="zh-CN" sz="2800" dirty="0"/>
          </a:p>
          <a:p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3163550" y="2879387"/>
            <a:ext cx="10145024" cy="9801443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Identify potential use cases, operation </a:t>
            </a:r>
            <a:r>
              <a:rPr lang="en-US" altLang="zh-CN" dirty="0" smtClean="0"/>
              <a:t>scenarios </a:t>
            </a:r>
          </a:p>
          <a:p>
            <a:pPr lvl="1"/>
            <a:r>
              <a:rPr lang="en-US" altLang="zh-CN" dirty="0" smtClean="0"/>
              <a:t>Identify typical </a:t>
            </a:r>
            <a:r>
              <a:rPr lang="en-US" altLang="zh-CN" dirty="0"/>
              <a:t>frequency </a:t>
            </a:r>
            <a:r>
              <a:rPr lang="en-US" altLang="zh-CN" dirty="0" smtClean="0"/>
              <a:t>band(s) and corresponding XDD mode</a:t>
            </a:r>
            <a:endParaRPr lang="en-US" altLang="zh-CN" sz="4000" dirty="0"/>
          </a:p>
          <a:p>
            <a:pPr marL="0" lvl="1" indent="0">
              <a:buSzTx/>
              <a:buNone/>
            </a:pPr>
            <a:r>
              <a:rPr lang="en-US" sz="4800" dirty="0"/>
              <a:t>F</a:t>
            </a:r>
            <a:r>
              <a:rPr lang="en-US" sz="4800" dirty="0" smtClean="0"/>
              <a:t>easibility study ,including:</a:t>
            </a:r>
            <a:endParaRPr lang="en-US" sz="4800" dirty="0"/>
          </a:p>
          <a:p>
            <a:pPr lvl="1"/>
            <a:r>
              <a:rPr lang="en-US" altLang="zh-CN" dirty="0" smtClean="0"/>
              <a:t>Spectrum regulations</a:t>
            </a:r>
          </a:p>
          <a:p>
            <a:pPr lvl="1"/>
            <a:r>
              <a:rPr lang="en-US" altLang="zh-CN" dirty="0" smtClean="0"/>
              <a:t>Interference self-cancellation in network side</a:t>
            </a:r>
            <a:endParaRPr lang="en-US" dirty="0" smtClean="0"/>
          </a:p>
          <a:p>
            <a:r>
              <a:rPr lang="en-US" altLang="zh-CN" sz="4900" dirty="0" smtClean="0"/>
              <a:t>XDD mechanism study, including </a:t>
            </a:r>
            <a:endParaRPr lang="en-US" altLang="zh-CN" sz="4900" dirty="0"/>
          </a:p>
          <a:p>
            <a:pPr lvl="1"/>
            <a:r>
              <a:rPr lang="en-US" altLang="zh-CN" dirty="0" smtClean="0"/>
              <a:t>Identify the gap between current spec and potential identified issues</a:t>
            </a:r>
          </a:p>
          <a:p>
            <a:pPr lvl="1"/>
            <a:r>
              <a:rPr lang="en-US" altLang="zh-CN" dirty="0" smtClean="0"/>
              <a:t>Interference management</a:t>
            </a:r>
          </a:p>
          <a:p>
            <a:pPr lvl="2"/>
            <a:r>
              <a:rPr lang="en-US" altLang="zh-CN" dirty="0" smtClean="0"/>
              <a:t>Cross-link </a:t>
            </a:r>
            <a:r>
              <a:rPr lang="en-US" altLang="zh-CN" dirty="0"/>
              <a:t>interference </a:t>
            </a:r>
            <a:r>
              <a:rPr lang="en-US" altLang="zh-CN" dirty="0" smtClean="0"/>
              <a:t>measurement and reporting </a:t>
            </a:r>
            <a:endParaRPr lang="en-US" altLang="zh-CN" dirty="0"/>
          </a:p>
          <a:p>
            <a:pPr lvl="2"/>
            <a:r>
              <a:rPr lang="en-US" altLang="zh-CN" dirty="0"/>
              <a:t>I</a:t>
            </a:r>
            <a:r>
              <a:rPr lang="en-US" altLang="zh-CN" dirty="0" smtClean="0"/>
              <a:t>nterference mitigation and coordination</a:t>
            </a:r>
          </a:p>
          <a:p>
            <a:endParaRPr lang="en-US" altLang="zh-CN" sz="3800" dirty="0" smtClean="0"/>
          </a:p>
          <a:p>
            <a:pPr marL="1069975" indent="-1069975"/>
            <a:r>
              <a:rPr lang="en-US" altLang="zh-CN" sz="3800" dirty="0" smtClean="0"/>
              <a:t>Note1: No </a:t>
            </a:r>
            <a:r>
              <a:rPr lang="en-US" altLang="zh-CN" sz="3800" dirty="0"/>
              <a:t>impact on UE RF and demodulation </a:t>
            </a:r>
            <a:r>
              <a:rPr lang="en-US" altLang="zh-CN" sz="3800" dirty="0" smtClean="0"/>
              <a:t>requirement is assumed </a:t>
            </a:r>
            <a:r>
              <a:rPr lang="en-US" altLang="zh-CN" sz="3800" dirty="0"/>
              <a:t>in this </a:t>
            </a:r>
            <a:r>
              <a:rPr lang="en-US" altLang="zh-CN" sz="3800" dirty="0" smtClean="0"/>
              <a:t>study</a:t>
            </a:r>
          </a:p>
          <a:p>
            <a:pPr marL="1173163" indent="-1173163"/>
            <a:r>
              <a:rPr lang="en-US" altLang="zh-CN" sz="3800" dirty="0" smtClean="0"/>
              <a:t>Note2: N</a:t>
            </a:r>
            <a:r>
              <a:rPr lang="en-US" altLang="zh-CN" sz="4000" dirty="0" smtClean="0"/>
              <a:t>o new XDD </a:t>
            </a:r>
            <a:r>
              <a:rPr lang="en-US" altLang="zh-CN" sz="4000" dirty="0"/>
              <a:t>mode from UE point of </a:t>
            </a:r>
            <a:r>
              <a:rPr lang="en-US" altLang="zh-CN" sz="4000" dirty="0" smtClean="0"/>
              <a:t>view shall be </a:t>
            </a:r>
            <a:r>
              <a:rPr lang="en-US" altLang="zh-CN" sz="3800" dirty="0"/>
              <a:t>assumed</a:t>
            </a:r>
          </a:p>
          <a:p>
            <a:endParaRPr lang="zh-CN" altLang="en-US" sz="3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864" y="7042989"/>
            <a:ext cx="6553200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4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52.6 -71 GHz</a:t>
            </a:r>
            <a:r>
              <a:rPr lang="en-US" altLang="zh-CN" dirty="0"/>
              <a:t> </a:t>
            </a:r>
            <a:r>
              <a:rPr lang="en-US" altLang="zh-CN" dirty="0" smtClean="0"/>
              <a:t>(60GHz</a:t>
            </a:r>
            <a:r>
              <a:rPr lang="en-US" altLang="zh-CN" dirty="0"/>
              <a:t>) enhancement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776287" y="2879387"/>
            <a:ext cx="10489811" cy="3348885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/>
              <a:t>Motivation</a:t>
            </a:r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600" dirty="0"/>
              <a:t>Make </a:t>
            </a:r>
            <a:r>
              <a:rPr lang="en-US" altLang="zh-CN" sz="3600" dirty="0" smtClean="0"/>
              <a:t>60GHz </a:t>
            </a:r>
            <a:r>
              <a:rPr lang="en-US" altLang="zh-CN" sz="3600" dirty="0"/>
              <a:t>applicable for diverse use </a:t>
            </a:r>
            <a:r>
              <a:rPr lang="en-US" altLang="zh-CN" sz="3600" dirty="0" smtClean="0"/>
              <a:t>cases</a:t>
            </a:r>
            <a:endParaRPr lang="en-US" altLang="zh-CN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/>
              <a:t>Rel-17 </a:t>
            </a:r>
            <a:r>
              <a:rPr lang="en-US" altLang="zh-CN" sz="4000" dirty="0" smtClean="0"/>
              <a:t>leftover (up to Rel17 discussion)</a:t>
            </a:r>
            <a:endParaRPr lang="en-US" altLang="zh-CN" sz="4000" dirty="0"/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600" dirty="0"/>
              <a:t>E.g., Rx-assisted directional LBT, beam management enhancement</a:t>
            </a:r>
          </a:p>
          <a:p>
            <a:pPr marL="0" lvl="1" indent="0">
              <a:lnSpc>
                <a:spcPct val="130000"/>
              </a:lnSpc>
              <a:buSzTx/>
              <a:buNone/>
            </a:pPr>
            <a:r>
              <a:rPr lang="en-US" altLang="zh-CN" sz="4000" dirty="0"/>
              <a:t>Support URLLC service over </a:t>
            </a:r>
            <a:r>
              <a:rPr lang="en-US" altLang="zh-CN" sz="4000" dirty="0" smtClean="0"/>
              <a:t>60GHz</a:t>
            </a:r>
            <a:endParaRPr lang="en-US" altLang="zh-CN" sz="4000" dirty="0"/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600" dirty="0"/>
              <a:t>Extend unlicensed band URLLC/</a:t>
            </a:r>
            <a:r>
              <a:rPr lang="en-US" altLang="zh-CN" sz="3600" dirty="0" err="1"/>
              <a:t>IIoT</a:t>
            </a:r>
            <a:r>
              <a:rPr lang="en-US" altLang="zh-CN" sz="3600" dirty="0"/>
              <a:t> operation to </a:t>
            </a:r>
            <a:r>
              <a:rPr lang="en-US" altLang="zh-CN" sz="3600" dirty="0" smtClean="0"/>
              <a:t>60GHz </a:t>
            </a:r>
            <a:r>
              <a:rPr lang="en-US" altLang="zh-CN" sz="3600" dirty="0"/>
              <a:t>with potential enhancement</a:t>
            </a:r>
          </a:p>
          <a:p>
            <a:pPr marL="0" lvl="1" indent="0">
              <a:lnSpc>
                <a:spcPct val="130000"/>
              </a:lnSpc>
              <a:buSzTx/>
              <a:buNone/>
            </a:pPr>
            <a:r>
              <a:rPr lang="en-US" altLang="zh-CN" sz="4000" dirty="0" smtClean="0"/>
              <a:t>Coverage </a:t>
            </a:r>
            <a:r>
              <a:rPr lang="en-US" altLang="zh-CN" sz="4000" dirty="0"/>
              <a:t>enhancement for unlicensed spectrum</a:t>
            </a:r>
          </a:p>
          <a:p>
            <a:pPr marL="1528763" lvl="1" indent="-874713">
              <a:buFont typeface="Arial" panose="020B0604020202020204" pitchFamily="34" charset="0"/>
              <a:buChar char="•"/>
            </a:pPr>
            <a:r>
              <a:rPr lang="en-US" altLang="zh-CN" sz="3600" dirty="0"/>
              <a:t>Rel-17 coverage enhancement is a starting point</a:t>
            </a:r>
          </a:p>
          <a:p>
            <a:pPr marL="0" lvl="1" indent="0">
              <a:lnSpc>
                <a:spcPct val="130000"/>
              </a:lnSpc>
              <a:buSzTx/>
              <a:buNone/>
            </a:pPr>
            <a:r>
              <a:rPr lang="en-US" altLang="zh-CN" sz="4000" dirty="0" err="1"/>
              <a:t>Sidelink</a:t>
            </a:r>
            <a:r>
              <a:rPr lang="en-US" altLang="zh-CN" sz="4000" dirty="0"/>
              <a:t> over </a:t>
            </a:r>
            <a:r>
              <a:rPr lang="en-US" altLang="zh-CN" sz="4000" dirty="0" smtClean="0"/>
              <a:t>60GHz unlicensed spectrum</a:t>
            </a:r>
          </a:p>
        </p:txBody>
      </p:sp>
      <p:pic>
        <p:nvPicPr>
          <p:cNvPr id="102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110" y="8091931"/>
            <a:ext cx="8900621" cy="327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4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NR XR/Cloud gaming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7495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by 5G, for 5G and of 5G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2818191" y="12975707"/>
            <a:ext cx="10271642" cy="4896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363102" y="6368542"/>
            <a:ext cx="11007177" cy="2967072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/>
              <a:t>Key issues are studied in SA1(AMMT SID):</a:t>
            </a:r>
          </a:p>
          <a:p>
            <a:pPr lvl="1"/>
            <a:r>
              <a:rPr lang="en-US" altLang="zh-CN" dirty="0" smtClean="0"/>
              <a:t>AI traffics including AI/ML model and training/inference data are different n </a:t>
            </a:r>
            <a:r>
              <a:rPr lang="en-US" altLang="zh-CN" dirty="0"/>
              <a:t>terms of </a:t>
            </a:r>
            <a:r>
              <a:rPr lang="en-US" altLang="zh-CN" dirty="0" err="1"/>
              <a:t>QoS</a:t>
            </a:r>
            <a:r>
              <a:rPr lang="en-US" altLang="zh-CN" dirty="0"/>
              <a:t> requirement e.g. experienced data throughput, latency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Study is needed to figure out traffic model and potential area to improve</a:t>
            </a:r>
            <a:endParaRPr lang="en-US" altLang="zh-CN" dirty="0"/>
          </a:p>
        </p:txBody>
      </p:sp>
      <p:sp>
        <p:nvSpPr>
          <p:cNvPr id="28" name="文本占位符 2"/>
          <p:cNvSpPr txBox="1">
            <a:spLocks/>
          </p:cNvSpPr>
          <p:nvPr/>
        </p:nvSpPr>
        <p:spPr>
          <a:xfrm>
            <a:off x="14036166" y="3819445"/>
            <a:ext cx="9582114" cy="2815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/>
              <a:t>Cell level use cases are studied in RAN3(Data collection SID):</a:t>
            </a:r>
          </a:p>
          <a:p>
            <a:pPr lvl="1" hangingPunct="1"/>
            <a:r>
              <a:rPr lang="en-US" altLang="zh-CN" dirty="0"/>
              <a:t>Energy saving, load balancing, mobility enhancement etc.</a:t>
            </a:r>
          </a:p>
          <a:p>
            <a:pPr lvl="1" hangingPunct="1"/>
            <a:r>
              <a:rPr lang="en-US" altLang="zh-CN" dirty="0"/>
              <a:t>Principle and framework is captured in TR</a:t>
            </a:r>
          </a:p>
          <a:p>
            <a:pPr hangingPunct="1"/>
            <a:r>
              <a:rPr lang="en-US" altLang="zh-CN" dirty="0"/>
              <a:t>RAN3 WID can be considered once study is concluded and standardization impact is identified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 flipV="1">
            <a:off x="7073725" y="4917057"/>
            <a:ext cx="0" cy="1261174"/>
          </a:xfrm>
          <a:prstGeom prst="straightConnector1">
            <a:avLst/>
          </a:prstGeom>
          <a:noFill/>
          <a:ln w="38100" cap="flat">
            <a:solidFill>
              <a:srgbClr val="0070C0"/>
            </a:solidFill>
            <a:prstDash val="sys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直接箭头连接符 28"/>
          <p:cNvCxnSpPr/>
          <p:nvPr/>
        </p:nvCxnSpPr>
        <p:spPr>
          <a:xfrm>
            <a:off x="12197392" y="10413136"/>
            <a:ext cx="2761704" cy="1"/>
          </a:xfrm>
          <a:prstGeom prst="straightConnector1">
            <a:avLst/>
          </a:prstGeom>
          <a:noFill/>
          <a:ln w="38100" cap="flat">
            <a:solidFill>
              <a:srgbClr val="0070C0"/>
            </a:solidFill>
            <a:prstDash val="sys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直接箭头连接符 29"/>
          <p:cNvCxnSpPr/>
          <p:nvPr/>
        </p:nvCxnSpPr>
        <p:spPr>
          <a:xfrm flipH="1">
            <a:off x="10065182" y="5413640"/>
            <a:ext cx="3711689" cy="0"/>
          </a:xfrm>
          <a:prstGeom prst="straightConnector1">
            <a:avLst/>
          </a:prstGeom>
          <a:noFill/>
          <a:ln w="38100" cap="flat">
            <a:solidFill>
              <a:srgbClr val="ED7C2E"/>
            </a:solidFill>
            <a:prstDash val="sys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" name="直接箭头连接符 10"/>
          <p:cNvCxnSpPr/>
          <p:nvPr/>
        </p:nvCxnSpPr>
        <p:spPr>
          <a:xfrm>
            <a:off x="15987772" y="6468280"/>
            <a:ext cx="0" cy="1675056"/>
          </a:xfrm>
          <a:prstGeom prst="straightConnector1">
            <a:avLst/>
          </a:prstGeom>
          <a:noFill/>
          <a:ln w="38100" cap="flat">
            <a:solidFill>
              <a:srgbClr val="ED7C2E"/>
            </a:solidFill>
            <a:prstDash val="sys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401" y="2278079"/>
            <a:ext cx="10505878" cy="3687883"/>
          </a:xfrm>
          <a:prstGeom prst="rect">
            <a:avLst/>
          </a:prstGeom>
        </p:spPr>
      </p:pic>
      <p:cxnSp>
        <p:nvCxnSpPr>
          <p:cNvPr id="20" name="直接箭头连接符 19"/>
          <p:cNvCxnSpPr/>
          <p:nvPr/>
        </p:nvCxnSpPr>
        <p:spPr>
          <a:xfrm flipV="1">
            <a:off x="8774581" y="5776439"/>
            <a:ext cx="0" cy="4028486"/>
          </a:xfrm>
          <a:prstGeom prst="straightConnector1">
            <a:avLst/>
          </a:prstGeom>
          <a:noFill/>
          <a:ln w="38100" cap="flat">
            <a:solidFill>
              <a:srgbClr val="0070C0"/>
            </a:solidFill>
            <a:prstDash val="sysDash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文本占位符 2"/>
          <p:cNvSpPr txBox="1">
            <a:spLocks/>
          </p:cNvSpPr>
          <p:nvPr/>
        </p:nvSpPr>
        <p:spPr>
          <a:xfrm>
            <a:off x="1190215" y="9804925"/>
            <a:ext cx="11007177" cy="2958513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 smtClean="0"/>
              <a:t>AI/ML could be also helpful to improve physical layer performance</a:t>
            </a:r>
          </a:p>
          <a:p>
            <a:pPr lvl="1" hangingPunct="1"/>
            <a:r>
              <a:rPr lang="en-US" altLang="zh-CN" dirty="0" smtClean="0"/>
              <a:t>In terms of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requirement e.g. experienced data throughput, latency etc.</a:t>
            </a:r>
          </a:p>
          <a:p>
            <a:pPr lvl="1" hangingPunct="1"/>
            <a:r>
              <a:rPr lang="en-US" altLang="zh-CN" dirty="0" smtClean="0"/>
              <a:t>Include but not limited to CSI compression, beam management, channel estimation, receiver enhancement….</a:t>
            </a:r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9096" y="7662295"/>
            <a:ext cx="9079166" cy="374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38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 enhancement for AI traffic(1/2)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altLang="zh-CN" dirty="0" smtClean="0"/>
              <a:t>Main use cases:</a:t>
            </a:r>
          </a:p>
          <a:p>
            <a:r>
              <a:rPr lang="en-GB" altLang="zh-CN" dirty="0" smtClean="0"/>
              <a:t>Split </a:t>
            </a:r>
            <a:r>
              <a:rPr lang="en-GB" altLang="zh-CN" dirty="0"/>
              <a:t>AI/ML image </a:t>
            </a:r>
            <a:r>
              <a:rPr lang="en-GB" altLang="zh-CN" dirty="0" smtClean="0"/>
              <a:t>recognition</a:t>
            </a:r>
          </a:p>
          <a:p>
            <a:pPr lvl="1"/>
            <a:r>
              <a:rPr lang="en-GB" altLang="zh-CN" dirty="0" smtClean="0"/>
              <a:t>To shift computing and storage from UE to server, </a:t>
            </a:r>
            <a:r>
              <a:rPr lang="en-GB" altLang="zh-CN" dirty="0" smtClean="0">
                <a:solidFill>
                  <a:srgbClr val="FF0000"/>
                </a:solidFill>
              </a:rPr>
              <a:t>uplink heavy</a:t>
            </a:r>
          </a:p>
          <a:p>
            <a:pPr lvl="1"/>
            <a:endParaRPr lang="en-GB" altLang="zh-CN" dirty="0" smtClean="0"/>
          </a:p>
          <a:p>
            <a:pPr lvl="1"/>
            <a:endParaRPr lang="en-GB" altLang="zh-CN" dirty="0" smtClean="0"/>
          </a:p>
          <a:p>
            <a:r>
              <a:rPr lang="en-US" altLang="zh-CN" dirty="0"/>
              <a:t>AI/ML model/data </a:t>
            </a:r>
            <a:r>
              <a:rPr lang="en-US" altLang="zh-CN" dirty="0" smtClean="0"/>
              <a:t>distribution</a:t>
            </a:r>
          </a:p>
          <a:p>
            <a:pPr lvl="1"/>
            <a:r>
              <a:rPr lang="en-US" altLang="zh-CN" dirty="0" smtClean="0"/>
              <a:t>To select optimum ML model in time, </a:t>
            </a:r>
            <a:r>
              <a:rPr lang="en-US" altLang="zh-CN" dirty="0" smtClean="0">
                <a:solidFill>
                  <a:srgbClr val="FF0000"/>
                </a:solidFill>
              </a:rPr>
              <a:t>downlink heavy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dirty="0"/>
              <a:t>Distributed/Federated </a:t>
            </a:r>
            <a:r>
              <a:rPr lang="en-US" altLang="zh-CN" dirty="0" smtClean="0"/>
              <a:t>Learning</a:t>
            </a:r>
          </a:p>
          <a:p>
            <a:pPr lvl="1"/>
            <a:r>
              <a:rPr lang="en-US" altLang="zh-CN" dirty="0" smtClean="0"/>
              <a:t>To train global model </a:t>
            </a:r>
            <a:r>
              <a:rPr lang="en-GB" altLang="zh-CN" dirty="0" smtClean="0"/>
              <a:t>by </a:t>
            </a:r>
            <a:r>
              <a:rPr lang="en-GB" altLang="zh-CN" dirty="0"/>
              <a:t>aggregating local models partially-trained by each end devices</a:t>
            </a:r>
            <a:r>
              <a:rPr lang="en-US" altLang="zh-CN" dirty="0"/>
              <a:t> based on the iterative model </a:t>
            </a:r>
            <a:r>
              <a:rPr lang="en-US" altLang="zh-CN" dirty="0" smtClean="0"/>
              <a:t>averaging, </a:t>
            </a:r>
            <a:r>
              <a:rPr lang="en-US" altLang="zh-CN" dirty="0" smtClean="0">
                <a:solidFill>
                  <a:srgbClr val="FF0000"/>
                </a:solidFill>
              </a:rPr>
              <a:t>both uplink and downlink heavy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0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980" y="9016493"/>
            <a:ext cx="6756760" cy="312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92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740" y="6246795"/>
            <a:ext cx="10293590" cy="208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61-split AI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1206" y="3209026"/>
            <a:ext cx="6342869" cy="23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891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 </a:t>
            </a:r>
            <a:r>
              <a:rPr lang="en-US" altLang="zh-CN" dirty="0"/>
              <a:t>enhancement for AI </a:t>
            </a:r>
            <a:r>
              <a:rPr lang="en-US" altLang="zh-CN" dirty="0" smtClean="0"/>
              <a:t>traffic(2/2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977009" y="2567753"/>
            <a:ext cx="11438210" cy="9966217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Chanllenge1:</a:t>
            </a:r>
          </a:p>
          <a:p>
            <a:pPr lvl="1"/>
            <a:r>
              <a:rPr lang="en-US" altLang="zh-CN" dirty="0" smtClean="0"/>
              <a:t>Extremely high UL experienced data rate e.g. AR displaying game, Remote driving and remote controlled robots etc.</a:t>
            </a:r>
          </a:p>
          <a:p>
            <a:r>
              <a:rPr lang="en-US" altLang="zh-CN" dirty="0" smtClean="0"/>
              <a:t>Challenge2:</a:t>
            </a:r>
          </a:p>
          <a:p>
            <a:pPr lvl="1"/>
            <a:r>
              <a:rPr lang="en-US" altLang="zh-CN" dirty="0" smtClean="0"/>
              <a:t>Extremely high DL experienced data rate e.g. image recognition or speech recognition etc.</a:t>
            </a:r>
          </a:p>
          <a:p>
            <a:r>
              <a:rPr lang="en-US" altLang="zh-CN" dirty="0" smtClean="0"/>
              <a:t>Challenge3:</a:t>
            </a:r>
          </a:p>
          <a:p>
            <a:pPr lvl="1"/>
            <a:r>
              <a:rPr lang="en-US" altLang="zh-CN" dirty="0" smtClean="0"/>
              <a:t>Challenge1+very low UP latency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Potential study area:</a:t>
            </a:r>
          </a:p>
          <a:p>
            <a:pPr lvl="1"/>
            <a:r>
              <a:rPr lang="en-US" altLang="zh-CN" dirty="0" smtClean="0"/>
              <a:t>Identify potential AI use cases whose challenge can be potentially met in 5G-Advanced</a:t>
            </a:r>
          </a:p>
          <a:p>
            <a:pPr lvl="1"/>
            <a:r>
              <a:rPr lang="en-US" altLang="zh-CN" dirty="0" smtClean="0"/>
              <a:t>Study AI traffic and their performance requirement</a:t>
            </a:r>
          </a:p>
          <a:p>
            <a:pPr lvl="1"/>
            <a:r>
              <a:rPr lang="en-US" altLang="zh-CN" dirty="0" smtClean="0"/>
              <a:t>Study potential enhancement area to meet those requirements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2578577" y="2567754"/>
            <a:ext cx="4995090" cy="3632324"/>
            <a:chOff x="15896724" y="3215434"/>
            <a:chExt cx="7186297" cy="43194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96724" y="3215434"/>
              <a:ext cx="7186297" cy="4319424"/>
            </a:xfrm>
            <a:prstGeom prst="rect">
              <a:avLst/>
            </a:prstGeom>
          </p:spPr>
        </p:pic>
        <p:cxnSp>
          <p:nvCxnSpPr>
            <p:cNvPr id="8" name="直接连接符 7"/>
            <p:cNvCxnSpPr/>
            <p:nvPr/>
          </p:nvCxnSpPr>
          <p:spPr>
            <a:xfrm>
              <a:off x="16587555" y="6965514"/>
              <a:ext cx="6228272" cy="0"/>
            </a:xfrm>
            <a:prstGeom prst="line">
              <a:avLst/>
            </a:prstGeom>
            <a:noFill/>
            <a:ln w="25400" cap="flat">
              <a:solidFill>
                <a:srgbClr val="FF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20" name="组合 19"/>
          <p:cNvGrpSpPr/>
          <p:nvPr/>
        </p:nvGrpSpPr>
        <p:grpSpPr>
          <a:xfrm>
            <a:off x="18488722" y="2567754"/>
            <a:ext cx="4393580" cy="3632324"/>
            <a:chOff x="15896724" y="8153758"/>
            <a:chExt cx="7186297" cy="43194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896724" y="8153758"/>
              <a:ext cx="7186297" cy="4319424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16587555" y="11753385"/>
              <a:ext cx="6228272" cy="0"/>
            </a:xfrm>
            <a:prstGeom prst="line">
              <a:avLst/>
            </a:prstGeom>
            <a:noFill/>
            <a:ln w="25400" cap="flat">
              <a:solidFill>
                <a:srgbClr val="2DC84D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49" name="组合 48"/>
          <p:cNvGrpSpPr/>
          <p:nvPr/>
        </p:nvGrpSpPr>
        <p:grpSpPr>
          <a:xfrm>
            <a:off x="17417960" y="8621809"/>
            <a:ext cx="5300984" cy="3186230"/>
            <a:chOff x="18026973" y="8787161"/>
            <a:chExt cx="5300984" cy="318623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026973" y="8787161"/>
              <a:ext cx="5300984" cy="3186230"/>
            </a:xfrm>
            <a:prstGeom prst="rect">
              <a:avLst/>
            </a:prstGeom>
          </p:spPr>
        </p:pic>
        <p:cxnSp>
          <p:nvCxnSpPr>
            <p:cNvPr id="45" name="直接连接符 44"/>
            <p:cNvCxnSpPr/>
            <p:nvPr/>
          </p:nvCxnSpPr>
          <p:spPr>
            <a:xfrm>
              <a:off x="18821876" y="11552663"/>
              <a:ext cx="4060426" cy="0"/>
            </a:xfrm>
            <a:prstGeom prst="line">
              <a:avLst/>
            </a:prstGeom>
            <a:noFill/>
            <a:ln w="25400" cap="flat">
              <a:solidFill>
                <a:srgbClr val="FF0000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8680820" y="11463452"/>
              <a:ext cx="4060426" cy="0"/>
            </a:xfrm>
            <a:prstGeom prst="line">
              <a:avLst/>
            </a:prstGeom>
            <a:noFill/>
            <a:ln w="25400" cap="flat">
              <a:solidFill>
                <a:srgbClr val="2DC84D"/>
              </a:solidFill>
              <a:prstDash val="dash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0" name="文本框 49"/>
          <p:cNvSpPr txBox="1"/>
          <p:nvPr/>
        </p:nvSpPr>
        <p:spPr>
          <a:xfrm>
            <a:off x="1190446" y="12359101"/>
            <a:ext cx="7004649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S1-211303 TR22.874</a:t>
            </a:r>
            <a:r>
              <a:rPr kumimoji="0" lang="en-US" altLang="zh-CN" sz="18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 V1.1.0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10338" y="6394460"/>
            <a:ext cx="6121721" cy="557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2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5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</p:spPr>
        <p:txBody>
          <a:bodyPr/>
          <a:lstStyle/>
          <a:p>
            <a:r>
              <a:rPr lang="en-US" altLang="zh-CN" dirty="0"/>
              <a:t>CSI compression</a:t>
            </a:r>
            <a:endParaRPr lang="zh-CN" altLang="en-US" dirty="0"/>
          </a:p>
        </p:txBody>
      </p:sp>
      <p:sp>
        <p:nvSpPr>
          <p:cNvPr id="34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2818191" y="12877310"/>
            <a:ext cx="10271642" cy="48961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6" name="文本占位符 9"/>
          <p:cNvSpPr>
            <a:spLocks noGrp="1"/>
          </p:cNvSpPr>
          <p:nvPr>
            <p:ph type="body" sz="quarter" idx="12"/>
          </p:nvPr>
        </p:nvSpPr>
        <p:spPr>
          <a:xfrm>
            <a:off x="776287" y="2879386"/>
            <a:ext cx="10286159" cy="474637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The basic idea:</a:t>
            </a:r>
          </a:p>
          <a:p>
            <a:pPr lvl="1"/>
            <a:r>
              <a:rPr lang="en-US" altLang="zh-CN" dirty="0"/>
              <a:t>The measured raw CSI is compressed by a DML algorithm</a:t>
            </a:r>
          </a:p>
          <a:p>
            <a:r>
              <a:rPr lang="en-US" altLang="zh-CN" dirty="0"/>
              <a:t>The benefit:</a:t>
            </a:r>
          </a:p>
          <a:p>
            <a:pPr lvl="1"/>
            <a:r>
              <a:rPr lang="en-US" altLang="zh-CN" dirty="0"/>
              <a:t>More precise channel status information can be transferred in order to improve MIMO performance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1398493" y="7867223"/>
            <a:ext cx="8802118" cy="4768623"/>
            <a:chOff x="1398493" y="6211441"/>
            <a:chExt cx="8802118" cy="4768623"/>
          </a:xfrm>
        </p:grpSpPr>
        <p:sp>
          <p:nvSpPr>
            <p:cNvPr id="39" name="圆角矩形 38"/>
            <p:cNvSpPr/>
            <p:nvPr/>
          </p:nvSpPr>
          <p:spPr>
            <a:xfrm>
              <a:off x="1398493" y="6305990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796413" y="6247729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raw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1398493" y="7908090"/>
              <a:ext cx="3263154" cy="847845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796413" y="8065273"/>
              <a:ext cx="246731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DML F(x)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1398493" y="9450707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96413" y="9437447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Compressed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6937457" y="6269702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335377" y="6211441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Measured raw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6937457" y="7871802"/>
              <a:ext cx="3263154" cy="847845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335377" y="8028985"/>
              <a:ext cx="2467313" cy="533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DML F</a:t>
              </a:r>
              <a:r>
                <a:rPr lang="en-US" altLang="zh-CN" sz="2800" b="0" baseline="30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(x)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937457" y="9414419"/>
              <a:ext cx="3263154" cy="847845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35377" y="9401159"/>
              <a:ext cx="2467313" cy="964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800" b="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Compressed CSI</a:t>
              </a:r>
              <a:endParaRPr kumimoji="0" lang="zh-CN" altLang="en-US" sz="2800" b="0" i="0" u="none" strike="noStrike" cap="none" spc="0" normalizeH="0" baseline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endParaRPr>
            </a:p>
          </p:txBody>
        </p:sp>
        <p:cxnSp>
          <p:nvCxnSpPr>
            <p:cNvPr id="54" name="直接连接符 53"/>
            <p:cNvCxnSpPr>
              <a:endCxn id="41" idx="0"/>
            </p:cNvCxnSpPr>
            <p:nvPr/>
          </p:nvCxnSpPr>
          <p:spPr>
            <a:xfrm>
              <a:off x="3030070" y="7117547"/>
              <a:ext cx="0" cy="790543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7" name="直接连接符 56"/>
            <p:cNvCxnSpPr>
              <a:endCxn id="44" idx="0"/>
            </p:cNvCxnSpPr>
            <p:nvPr/>
          </p:nvCxnSpPr>
          <p:spPr>
            <a:xfrm>
              <a:off x="3030070" y="8755935"/>
              <a:ext cx="0" cy="68151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8" name="直接连接符 57"/>
            <p:cNvCxnSpPr>
              <a:endCxn id="49" idx="0"/>
            </p:cNvCxnSpPr>
            <p:nvPr/>
          </p:nvCxnSpPr>
          <p:spPr>
            <a:xfrm>
              <a:off x="8569033" y="7117547"/>
              <a:ext cx="1" cy="754255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59" name="直接连接符 58"/>
            <p:cNvCxnSpPr>
              <a:stCxn id="49" idx="2"/>
              <a:endCxn id="52" idx="0"/>
            </p:cNvCxnSpPr>
            <p:nvPr/>
          </p:nvCxnSpPr>
          <p:spPr>
            <a:xfrm>
              <a:off x="8569034" y="8719647"/>
              <a:ext cx="0" cy="681512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grpSp>
          <p:nvGrpSpPr>
            <p:cNvPr id="60" name="组合 59"/>
            <p:cNvGrpSpPr/>
            <p:nvPr/>
          </p:nvGrpSpPr>
          <p:grpSpPr>
            <a:xfrm>
              <a:off x="3030070" y="10262264"/>
              <a:ext cx="5538966" cy="717800"/>
              <a:chOff x="3030070" y="10262264"/>
              <a:chExt cx="5538966" cy="717800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030070" y="10262264"/>
                <a:ext cx="0" cy="71780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8569032" y="10262694"/>
                <a:ext cx="4" cy="694342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3030070" y="10980064"/>
                <a:ext cx="5538965" cy="0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dash"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</p:grpSp>
      <p:sp>
        <p:nvSpPr>
          <p:cNvPr id="29" name="文本占位符 10"/>
          <p:cNvSpPr txBox="1">
            <a:spLocks/>
          </p:cNvSpPr>
          <p:nvPr/>
        </p:nvSpPr>
        <p:spPr>
          <a:xfrm>
            <a:off x="12708307" y="3747400"/>
            <a:ext cx="10117187" cy="120416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AI based CSI vs 3GPP CSI code book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F4A7EDD8-076B-4AAD-B529-C66D60105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4022" y="4761054"/>
            <a:ext cx="10021190" cy="7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50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Vision on </a:t>
            </a:r>
            <a:r>
              <a:rPr lang="en-US" altLang="zh-CN" dirty="0" err="1" smtClean="0"/>
              <a:t>sidelink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492" y="2406892"/>
            <a:ext cx="15163800" cy="108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7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NR XR/Cloud gaming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sz="4800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AI/ML 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Zero power </a:t>
            </a:r>
            <a:r>
              <a:rPr lang="en-US" altLang="zh-CN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34954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Zero power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(1/3)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639146" y="2519279"/>
            <a:ext cx="11317947" cy="6368129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Massive MTC is one important use cases for 5G. NB-</a:t>
            </a:r>
            <a:r>
              <a:rPr lang="en-US" altLang="zh-CN" dirty="0" err="1"/>
              <a:t>IoT</a:t>
            </a:r>
            <a:r>
              <a:rPr lang="en-US" altLang="zh-CN" dirty="0"/>
              <a:t>/MTC/</a:t>
            </a:r>
            <a:r>
              <a:rPr lang="en-US" altLang="zh-CN" dirty="0" err="1"/>
              <a:t>RedCap</a:t>
            </a:r>
            <a:r>
              <a:rPr lang="en-US" altLang="zh-CN" dirty="0"/>
              <a:t> have been specified in 3GPP for massive MTC.</a:t>
            </a:r>
          </a:p>
          <a:p>
            <a:r>
              <a:rPr lang="en-US" altLang="zh-CN" dirty="0"/>
              <a:t>Zero-power </a:t>
            </a:r>
            <a:r>
              <a:rPr lang="en-US" altLang="zh-CN" dirty="0" err="1"/>
              <a:t>IoT</a:t>
            </a:r>
            <a:r>
              <a:rPr lang="en-US" altLang="zh-CN" dirty="0"/>
              <a:t> UE utilizes technologies of back scattering and/or RF power harvesting. Zero-power </a:t>
            </a:r>
            <a:r>
              <a:rPr lang="en-US" altLang="zh-CN" dirty="0" err="1"/>
              <a:t>IoT</a:t>
            </a:r>
            <a:r>
              <a:rPr lang="en-US" altLang="zh-CN" dirty="0"/>
              <a:t> are very suitable to applications:</a:t>
            </a:r>
          </a:p>
          <a:p>
            <a:pPr lvl="1"/>
            <a:r>
              <a:rPr lang="en-US" altLang="zh-CN" dirty="0"/>
              <a:t>with extreme conditions, e.g., high pressure, extremely high/low temperature, humid and other hazardous environments.</a:t>
            </a:r>
          </a:p>
          <a:p>
            <a:pPr lvl="1"/>
            <a:r>
              <a:rPr lang="en-US" altLang="zh-CN" dirty="0"/>
              <a:t>Ultra-low cost, very smaller terminal size(e.g., slim),maintenance-free and longer life cycle are required. </a:t>
            </a:r>
          </a:p>
          <a:p>
            <a:r>
              <a:rPr lang="en-US" altLang="zh-CN" dirty="0"/>
              <a:t>Zero-power </a:t>
            </a:r>
            <a:r>
              <a:rPr lang="en-US" altLang="zh-CN" dirty="0" err="1"/>
              <a:t>IoT</a:t>
            </a:r>
            <a:r>
              <a:rPr lang="en-US" altLang="zh-CN" dirty="0"/>
              <a:t> would be complementary to current 3GPP </a:t>
            </a:r>
            <a:r>
              <a:rPr lang="en-US" altLang="zh-CN" dirty="0" err="1"/>
              <a:t>IoT</a:t>
            </a:r>
            <a:r>
              <a:rPr lang="en-US" altLang="zh-CN" dirty="0"/>
              <a:t> technologies.</a:t>
            </a:r>
          </a:p>
          <a:p>
            <a:endParaRPr lang="zh-CN" altLang="en-US" dirty="0"/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146" y="9253618"/>
            <a:ext cx="8976139" cy="2909575"/>
          </a:xfrm>
          <a:prstGeom prst="rect">
            <a:avLst/>
          </a:prstGeom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6981" y="2795131"/>
            <a:ext cx="8182907" cy="2908212"/>
          </a:xfrm>
          <a:prstGeom prst="rect">
            <a:avLst/>
          </a:prstGeom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41800" y="7781027"/>
            <a:ext cx="8328088" cy="446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2958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Zero power 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en-US" altLang="zh-CN" dirty="0" smtClean="0"/>
              <a:t>(2/3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656181" y="2779092"/>
            <a:ext cx="12508393" cy="3055587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/>
              <a:t>Use Case 1: Industrial Wireless Sensor Network (IWSN)</a:t>
            </a:r>
          </a:p>
          <a:p>
            <a:pPr lvl="1"/>
            <a:r>
              <a:rPr lang="en-US" altLang="zh-CN" dirty="0"/>
              <a:t>In some IWSN cases,  the communication environments are harsh and hazardous:</a:t>
            </a:r>
          </a:p>
          <a:p>
            <a:pPr lvl="2"/>
            <a:r>
              <a:rPr lang="en-US" altLang="zh-CN" dirty="0"/>
              <a:t>High/low temperature, moving or rotation parts, high vibration conditions, humidity etc. </a:t>
            </a:r>
          </a:p>
          <a:p>
            <a:pPr lvl="1"/>
            <a:r>
              <a:rPr lang="en-US" altLang="zh-CN" dirty="0"/>
              <a:t>It require sensors with maintenance-free, battery-less, ultra-low power and long service life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1534784" y="8227765"/>
            <a:ext cx="12370997" cy="2605160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dirty="0"/>
              <a:t>Use case 2: Smart Logistics and smart Warehousing</a:t>
            </a:r>
          </a:p>
          <a:p>
            <a:pPr lvl="1"/>
            <a:r>
              <a:rPr lang="en-US" altLang="zh-CN" dirty="0"/>
              <a:t>Huge amount of goods needs to be frequently transferred, stored, loaded/unloaded, and inventoried in the logistic station or warehouse (tens of thousands of m2).</a:t>
            </a:r>
          </a:p>
          <a:p>
            <a:pPr lvl="1"/>
            <a:r>
              <a:rPr lang="en-US" altLang="zh-CN" dirty="0"/>
              <a:t>WPS communication is expected to enable Smart Logistics and smart Warehousing with its extremely-low cost, small size, maintenance-free , durable, long life span etc.</a:t>
            </a:r>
          </a:p>
          <a:p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6E4B429-C26B-4BB7-9B86-5BB9B740D306}"/>
              </a:ext>
            </a:extLst>
          </p:cNvPr>
          <p:cNvGrpSpPr/>
          <p:nvPr/>
        </p:nvGrpSpPr>
        <p:grpSpPr>
          <a:xfrm>
            <a:off x="2121537" y="6041822"/>
            <a:ext cx="8920274" cy="1348665"/>
            <a:chOff x="492126" y="4261252"/>
            <a:chExt cx="11119288" cy="1822955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5555F18-AAE0-44C6-8877-A88F6CAEC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67251" y="4261252"/>
              <a:ext cx="3524166" cy="182295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E9F98FCA-56E5-472C-BE04-4A6A4BB05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82050" y="4261252"/>
              <a:ext cx="2829364" cy="1810108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A01C073-5EC8-438A-9FCE-DFAF654CC6EB}"/>
                </a:ext>
              </a:extLst>
            </p:cNvPr>
            <p:cNvGrpSpPr/>
            <p:nvPr/>
          </p:nvGrpSpPr>
          <p:grpSpPr>
            <a:xfrm>
              <a:off x="492126" y="4261252"/>
              <a:ext cx="4260850" cy="1822955"/>
              <a:chOff x="406400" y="967870"/>
              <a:chExt cx="6909703" cy="2916885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B868E807-47A4-4F5F-8F99-91A94E9E7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6400" y="967870"/>
                <a:ext cx="4583677" cy="2916885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A393459F-0541-48C3-AA08-EB0DDF3E87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grayscl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5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90077" y="1905000"/>
                <a:ext cx="2326026" cy="1979755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B9F739F-9AD1-43D1-B55C-42D55DBF3AB3}"/>
              </a:ext>
            </a:extLst>
          </p:cNvPr>
          <p:cNvGrpSpPr/>
          <p:nvPr/>
        </p:nvGrpSpPr>
        <p:grpSpPr>
          <a:xfrm>
            <a:off x="1989300" y="10662249"/>
            <a:ext cx="10691529" cy="1374083"/>
            <a:chOff x="590551" y="4372472"/>
            <a:chExt cx="10182223" cy="1934943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34537C98-68D1-4DCB-B09C-D8110BE13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0551" y="4405585"/>
              <a:ext cx="2800350" cy="1868716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9B3CDC1F-1706-4F77-B4A6-C02023244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67649" y="4372472"/>
              <a:ext cx="2905125" cy="1934943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BB29808A-E8AF-4947-8F07-ACCA71FC5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081463" y="4405585"/>
              <a:ext cx="3153548" cy="1868716"/>
            </a:xfrm>
            <a:prstGeom prst="rect">
              <a:avLst/>
            </a:prstGeom>
          </p:spPr>
        </p:pic>
      </p:grpSp>
      <p:sp>
        <p:nvSpPr>
          <p:cNvPr id="16" name="文本占位符 4"/>
          <p:cNvSpPr txBox="1">
            <a:spLocks/>
          </p:cNvSpPr>
          <p:nvPr/>
        </p:nvSpPr>
        <p:spPr>
          <a:xfrm>
            <a:off x="15301698" y="4134824"/>
            <a:ext cx="8316582" cy="3813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n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altLang="zh-CN" dirty="0"/>
              <a:t>Use Case 3: Smart home </a:t>
            </a:r>
          </a:p>
          <a:p>
            <a:pPr lvl="1" hangingPunct="1"/>
            <a:r>
              <a:rPr lang="en-US" altLang="zh-CN" dirty="0"/>
              <a:t>WPS communication is attractive for smart home due to its characteristics of ultra-low cost, very smaller size, washable, flexible/foldable form factor and very long life time[2]</a:t>
            </a:r>
          </a:p>
          <a:p>
            <a:pPr hangingPunct="1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EF83892-0096-4B22-BD56-0BDF128CCF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519467" y="7824085"/>
            <a:ext cx="5863418" cy="3412520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68BE954-5C1B-487A-846B-F166562BF1EF}"/>
              </a:ext>
            </a:extLst>
          </p:cNvPr>
          <p:cNvCxnSpPr>
            <a:cxnSpLocks/>
          </p:cNvCxnSpPr>
          <p:nvPr/>
        </p:nvCxnSpPr>
        <p:spPr>
          <a:xfrm>
            <a:off x="14609541" y="2971320"/>
            <a:ext cx="0" cy="9364454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4547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Zero power 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en-US" altLang="zh-CN" dirty="0" smtClean="0"/>
              <a:t>(3/3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2818191" y="3714950"/>
            <a:ext cx="9937720" cy="674695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Illustration of zero-power communication</a:t>
            </a:r>
          </a:p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855125F-5BE2-4434-93FB-50E38969A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907" y="4882791"/>
            <a:ext cx="8166375" cy="56434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2380" y="5387237"/>
            <a:ext cx="9378983" cy="513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328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747342514"/>
              </p:ext>
            </p:extLst>
          </p:nvPr>
        </p:nvGraphicFramePr>
        <p:xfrm>
          <a:off x="7207250" y="3867150"/>
          <a:ext cx="9632950" cy="6534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8338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eMBB</a:t>
            </a:r>
            <a:r>
              <a:rPr lang="en-US" altLang="zh-CN" dirty="0" smtClean="0"/>
              <a:t> </a:t>
            </a:r>
            <a:r>
              <a:rPr lang="en-US" altLang="zh-CN" dirty="0"/>
              <a:t>package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643" y="3571335"/>
            <a:ext cx="18262485" cy="736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2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Vertical </a:t>
            </a:r>
            <a:r>
              <a:rPr lang="en-US" altLang="zh-CN" dirty="0"/>
              <a:t>package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1" y="2705100"/>
            <a:ext cx="19214910" cy="949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7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Sidelink</a:t>
            </a:r>
            <a:r>
              <a:rPr lang="en-US" altLang="zh-CN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NR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XR/Cloud gaming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846562976"/>
              </p:ext>
            </p:extLst>
          </p:nvPr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456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Sidelink</a:t>
            </a:r>
            <a:r>
              <a:rPr lang="en-US" altLang="zh-CN" dirty="0" smtClean="0"/>
              <a:t> over unlicensed spectrum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0" y="2973915"/>
            <a:ext cx="12630150" cy="9580035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err="1"/>
              <a:t>Sidelink</a:t>
            </a:r>
            <a:r>
              <a:rPr lang="en-US" altLang="zh-CN" dirty="0"/>
              <a:t>: </a:t>
            </a:r>
          </a:p>
          <a:p>
            <a:pPr lvl="1"/>
            <a:r>
              <a:rPr lang="en-US" altLang="zh-CN" dirty="0"/>
              <a:t>Latency reduction, traffic offloading, higher spectrum efficiency and coverage extension</a:t>
            </a:r>
          </a:p>
          <a:p>
            <a:pPr lvl="1"/>
            <a:r>
              <a:rPr lang="en-US" altLang="zh-CN" dirty="0"/>
              <a:t>Part of solution for CV2X and commercial use cases e.g. NCIS and </a:t>
            </a:r>
            <a:r>
              <a:rPr lang="en-US" altLang="zh-CN" dirty="0" err="1"/>
              <a:t>IIoT</a:t>
            </a:r>
            <a:r>
              <a:rPr lang="en-US" altLang="zh-CN" dirty="0"/>
              <a:t> together with </a:t>
            </a:r>
            <a:r>
              <a:rPr lang="en-US" altLang="zh-CN" dirty="0" err="1"/>
              <a:t>Uu</a:t>
            </a:r>
            <a:r>
              <a:rPr lang="en-US" altLang="zh-CN" dirty="0"/>
              <a:t> </a:t>
            </a:r>
          </a:p>
          <a:p>
            <a:pPr lvl="2"/>
            <a:r>
              <a:rPr lang="en-US" altLang="zh-CN" dirty="0"/>
              <a:t>but not all requirements are addressed e.g. sensor information sharing in CV2X and XR gaming etc.</a:t>
            </a:r>
          </a:p>
          <a:p>
            <a:r>
              <a:rPr lang="en-US" altLang="zh-CN" dirty="0" smtClean="0"/>
              <a:t>More spectrums:</a:t>
            </a:r>
            <a:endParaRPr lang="en-US" altLang="zh-CN" dirty="0"/>
          </a:p>
          <a:p>
            <a:pPr lvl="1"/>
            <a:r>
              <a:rPr lang="en-US" altLang="zh-CN" dirty="0"/>
              <a:t>Wide bandwidth of unlicensed spectrum e.g. few hundred MHz in 5G and 6GHz, few GHz in 60GHz</a:t>
            </a:r>
          </a:p>
          <a:p>
            <a:pPr lvl="2"/>
            <a:r>
              <a:rPr lang="en-US" altLang="zh-CN" dirty="0" smtClean="0"/>
              <a:t>No </a:t>
            </a:r>
            <a:r>
              <a:rPr lang="en-US" altLang="zh-CN" dirty="0"/>
              <a:t>co-existence issue with e.g. </a:t>
            </a:r>
            <a:r>
              <a:rPr lang="en-US" altLang="zh-CN" dirty="0" err="1"/>
              <a:t>wifi</a:t>
            </a:r>
            <a:r>
              <a:rPr lang="en-US" altLang="zh-CN" dirty="0"/>
              <a:t> is identified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More FR1 bands and FR2 are expected</a:t>
            </a:r>
          </a:p>
          <a:p>
            <a:r>
              <a:rPr lang="en-US" altLang="zh-CN" dirty="0" smtClean="0"/>
              <a:t>Technical enablers:</a:t>
            </a:r>
          </a:p>
          <a:p>
            <a:pPr lvl="1"/>
            <a:r>
              <a:rPr lang="en-US" altLang="zh-CN" dirty="0" smtClean="0"/>
              <a:t>High order MIMO, beamforming, carrier aggregation, power saving techniques etc.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23274-9D33-448C-AD0C-10D3236D6848}" type="datetime1">
              <a:rPr lang="zh-CN" altLang="en-US" smtClean="0"/>
              <a:t>2021/6/6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9380" y="3596487"/>
            <a:ext cx="3697588" cy="49833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9990" y="10012693"/>
            <a:ext cx="4747610" cy="202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9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676400" y="598666"/>
            <a:ext cx="21031200" cy="1564924"/>
          </a:xfrm>
        </p:spPr>
        <p:txBody>
          <a:bodyPr/>
          <a:lstStyle/>
          <a:p>
            <a:r>
              <a:rPr lang="en-US" altLang="zh-CN" dirty="0"/>
              <a:t>Unlicensed spectrum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18" y="8698418"/>
            <a:ext cx="9711920" cy="38010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316" y="2163590"/>
            <a:ext cx="20247359" cy="843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0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74499" y="3105251"/>
            <a:ext cx="10095780" cy="9316787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Scenarios:</a:t>
            </a:r>
          </a:p>
          <a:p>
            <a:pPr lvl="1"/>
            <a:r>
              <a:rPr lang="en-US" altLang="zh-CN" dirty="0"/>
              <a:t>Support in-coverage, partial coverage and out of coverage scenarios</a:t>
            </a:r>
          </a:p>
          <a:p>
            <a:r>
              <a:rPr lang="en-US" altLang="zh-CN" dirty="0"/>
              <a:t>Resource allocation</a:t>
            </a:r>
            <a:r>
              <a:rPr lang="zh-CN" altLang="en-US" dirty="0"/>
              <a:t>：</a:t>
            </a:r>
            <a:endParaRPr lang="en-US" altLang="zh-CN" dirty="0"/>
          </a:p>
          <a:p>
            <a:pPr lvl="1"/>
            <a:r>
              <a:rPr lang="en-US" altLang="zh-CN" dirty="0"/>
              <a:t>At least support mode 1 and mode 2 </a:t>
            </a:r>
            <a:r>
              <a:rPr lang="en-US" altLang="zh-CN" dirty="0" smtClean="0"/>
              <a:t>and </a:t>
            </a:r>
            <a:r>
              <a:rPr lang="en-US" altLang="zh-CN" dirty="0"/>
              <a:t>new resource allocation scheme introduced in </a:t>
            </a:r>
            <a:r>
              <a:rPr lang="en-US" altLang="zh-CN" dirty="0" smtClean="0"/>
              <a:t>R17</a:t>
            </a:r>
          </a:p>
          <a:p>
            <a:pPr lvl="1"/>
            <a:r>
              <a:rPr lang="en-US" altLang="zh-CN" dirty="0" smtClean="0"/>
              <a:t>LBT should </a:t>
            </a:r>
            <a:r>
              <a:rPr lang="en-US" altLang="zh-CN" smtClean="0"/>
              <a:t>be specified </a:t>
            </a:r>
            <a:r>
              <a:rPr lang="en-US" altLang="zh-CN" dirty="0" smtClean="0"/>
              <a:t>on top of resource allocation scheme</a:t>
            </a:r>
            <a:endParaRPr lang="en-US" altLang="zh-CN" dirty="0"/>
          </a:p>
          <a:p>
            <a:r>
              <a:rPr lang="en-US" altLang="zh-CN" dirty="0" smtClean="0"/>
              <a:t>For multiple </a:t>
            </a:r>
            <a:r>
              <a:rPr lang="en-US" altLang="zh-CN" dirty="0" smtClean="0"/>
              <a:t>carriers </a:t>
            </a:r>
            <a:r>
              <a:rPr lang="en-US" altLang="zh-CN" dirty="0"/>
              <a:t>operation, </a:t>
            </a:r>
            <a:r>
              <a:rPr lang="en-US" altLang="zh-CN" dirty="0" smtClean="0"/>
              <a:t>apart </a:t>
            </a:r>
            <a:r>
              <a:rPr lang="en-US" altLang="zh-CN" dirty="0"/>
              <a:t>from </a:t>
            </a:r>
            <a:r>
              <a:rPr lang="en-US" altLang="zh-CN" dirty="0" smtClean="0"/>
              <a:t>between licensed carries, </a:t>
            </a:r>
            <a:r>
              <a:rPr lang="en-US" altLang="zh-CN" dirty="0" smtClean="0"/>
              <a:t>supporting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pPr lvl="1"/>
            <a:r>
              <a:rPr lang="en-US" altLang="zh-CN" dirty="0"/>
              <a:t>U</a:t>
            </a:r>
            <a:r>
              <a:rPr lang="en-US" altLang="zh-CN" dirty="0" smtClean="0"/>
              <a:t>nlicensed </a:t>
            </a:r>
            <a:r>
              <a:rPr lang="en-US" altLang="zh-CN" dirty="0"/>
              <a:t>and licensed carrier </a:t>
            </a:r>
            <a:r>
              <a:rPr lang="en-US" altLang="zh-CN" dirty="0" smtClean="0"/>
              <a:t> or</a:t>
            </a:r>
          </a:p>
          <a:p>
            <a:pPr lvl="1"/>
            <a:r>
              <a:rPr lang="en-US" altLang="zh-CN" dirty="0" smtClean="0"/>
              <a:t>Unlicensed carrier and unlicensed carrier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861" y="2798539"/>
            <a:ext cx="5119196" cy="50295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8861" y="8126379"/>
            <a:ext cx="5779312" cy="458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49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917094" y="3392364"/>
            <a:ext cx="9522306" cy="431409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enhancement work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altLang="zh-CN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relay enhancement</a:t>
            </a:r>
          </a:p>
          <a:p>
            <a:pPr lvl="1"/>
            <a:r>
              <a:rPr lang="en-US" altLang="zh-CN" dirty="0" err="1">
                <a:solidFill>
                  <a:schemeClr val="accent3">
                    <a:lumMod val="75000"/>
                  </a:schemeClr>
                </a:solidFill>
              </a:rPr>
              <a:t>Sidelink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 positioning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Redcap-wearable device</a:t>
            </a:r>
          </a:p>
          <a:p>
            <a:pPr lvl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NTN enhancement</a:t>
            </a:r>
          </a:p>
          <a:p>
            <a:endParaRPr lang="zh-CN" altLang="en-US" dirty="0"/>
          </a:p>
        </p:txBody>
      </p:sp>
      <p:sp>
        <p:nvSpPr>
          <p:cNvPr id="4" name="文本占位符 2"/>
          <p:cNvSpPr txBox="1">
            <a:spLocks/>
          </p:cNvSpPr>
          <p:nvPr/>
        </p:nvSpPr>
        <p:spPr>
          <a:xfrm>
            <a:off x="13639800" y="3244659"/>
            <a:ext cx="9480250" cy="460950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NR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XR/Cloud gaming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MIMO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Enhancement for mm Wave spectrum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XDD enhancement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60GHz enhancement</a:t>
            </a:r>
          </a:p>
          <a:p>
            <a:pPr hangingPunct="1"/>
            <a:endParaRPr lang="zh-CN" altLang="en-US" dirty="0"/>
          </a:p>
        </p:txBody>
      </p:sp>
      <p:sp>
        <p:nvSpPr>
          <p:cNvPr id="5" name="文本占位符 2"/>
          <p:cNvSpPr txBox="1">
            <a:spLocks/>
          </p:cNvSpPr>
          <p:nvPr/>
        </p:nvSpPr>
        <p:spPr>
          <a:xfrm>
            <a:off x="8750300" y="10648623"/>
            <a:ext cx="8166100" cy="169577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685800" marR="0" indent="-6858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tabLst/>
              <a:defRPr sz="44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 hangingPunct="1"/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AI/ML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in 5G</a:t>
            </a:r>
          </a:p>
          <a:p>
            <a:pPr lvl="1" hangingPunct="1"/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Zero power </a:t>
            </a:r>
            <a:r>
              <a:rPr lang="en-US" altLang="zh-CN" dirty="0" err="1" smtClean="0">
                <a:solidFill>
                  <a:schemeClr val="accent3">
                    <a:lumMod val="75000"/>
                  </a:schemeClr>
                </a:solidFill>
              </a:rPr>
              <a:t>IoT</a:t>
            </a:r>
            <a:endParaRPr lang="en-US" altLang="zh-CN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9169400" y="5573452"/>
          <a:ext cx="4908550" cy="4561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066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</a:t>
            </a:r>
            <a:r>
              <a:rPr lang="zh-CN" altLang="en-US" dirty="0"/>
              <a:t> </a:t>
            </a:r>
            <a:r>
              <a:rPr lang="en-US" altLang="zh-CN" dirty="0"/>
              <a:t>SL Relay:</a:t>
            </a:r>
            <a:r>
              <a:rPr lang="zh-CN" altLang="en-US" dirty="0"/>
              <a:t> </a:t>
            </a:r>
            <a:r>
              <a:rPr lang="en-US" altLang="zh-CN" dirty="0"/>
              <a:t>U2U Relay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76400" y="2973917"/>
            <a:ext cx="20700521" cy="4393042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/>
              <a:t>R17 study phase (in both RAN and SA) and concluded the feasibility of U2U relay (L2, L3)</a:t>
            </a:r>
          </a:p>
          <a:p>
            <a:pPr lvl="1"/>
            <a:r>
              <a:rPr lang="en-US" altLang="zh-CN" dirty="0"/>
              <a:t>But U2U has been excluded from normative phase due to the limited capacity</a:t>
            </a:r>
          </a:p>
          <a:p>
            <a:pPr lvl="1"/>
            <a:r>
              <a:rPr lang="en-US" altLang="zh-CN" dirty="0"/>
              <a:t>U2U Relay is clearly motivated for public safety use case, and thus have to supported in R18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58F10-879B-46C3-8D2F-98A7BE962488}" type="datetime1">
              <a:rPr lang="zh-CN" altLang="en-US" smtClean="0"/>
              <a:t>2021/6/6</a:t>
            </a:fld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5257A28-9B54-41C9-B439-7699D95CDB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005915"/>
              </p:ext>
            </p:extLst>
          </p:nvPr>
        </p:nvGraphicFramePr>
        <p:xfrm>
          <a:off x="7884541" y="7056407"/>
          <a:ext cx="15130730" cy="552637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026146">
                  <a:extLst>
                    <a:ext uri="{9D8B030D-6E8A-4147-A177-3AD203B41FA5}">
                      <a16:colId xmlns:a16="http://schemas.microsoft.com/office/drawing/2014/main" val="3122442632"/>
                    </a:ext>
                  </a:extLst>
                </a:gridCol>
                <a:gridCol w="3026146">
                  <a:extLst>
                    <a:ext uri="{9D8B030D-6E8A-4147-A177-3AD203B41FA5}">
                      <a16:colId xmlns:a16="http://schemas.microsoft.com/office/drawing/2014/main" val="568605661"/>
                    </a:ext>
                  </a:extLst>
                </a:gridCol>
                <a:gridCol w="3026146">
                  <a:extLst>
                    <a:ext uri="{9D8B030D-6E8A-4147-A177-3AD203B41FA5}">
                      <a16:colId xmlns:a16="http://schemas.microsoft.com/office/drawing/2014/main" val="1775904453"/>
                    </a:ext>
                  </a:extLst>
                </a:gridCol>
                <a:gridCol w="3026146">
                  <a:extLst>
                    <a:ext uri="{9D8B030D-6E8A-4147-A177-3AD203B41FA5}">
                      <a16:colId xmlns:a16="http://schemas.microsoft.com/office/drawing/2014/main" val="305373452"/>
                    </a:ext>
                  </a:extLst>
                </a:gridCol>
                <a:gridCol w="3026146">
                  <a:extLst>
                    <a:ext uri="{9D8B030D-6E8A-4147-A177-3AD203B41FA5}">
                      <a16:colId xmlns:a16="http://schemas.microsoft.com/office/drawing/2014/main" val="794938617"/>
                    </a:ext>
                  </a:extLst>
                </a:gridCol>
              </a:tblGrid>
              <a:tr h="36139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i="1" u="none" strike="noStrike" cap="none" spc="0" baseline="0" dirty="0">
                          <a:ln>
                            <a:noFill/>
                          </a:ln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 Light"/>
                        </a:rPr>
                        <a:t>RAN2</a:t>
                      </a:r>
                      <a:endParaRPr lang="zh-CN" altLang="en-US" sz="2400" b="1" i="1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zh-CN" altLang="en-US" sz="2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005232"/>
                  </a:ext>
                </a:extLst>
              </a:tr>
              <a:tr h="36139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82550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2400" i="1" u="none" strike="noStrike" cap="none" spc="0" baseline="0" dirty="0">
                          <a:ln>
                            <a:noFill/>
                          </a:ln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 Light"/>
                        </a:rPr>
                        <a:t>L2</a:t>
                      </a:r>
                      <a:endParaRPr lang="zh-CN" altLang="en-US" sz="2400" b="1" i="1" u="none" strike="noStrike" cap="none" spc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L3</a:t>
                      </a:r>
                      <a:endParaRPr lang="zh-CN" altLang="en-US" sz="2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</a:t>
                      </a:r>
                      <a:endParaRPr lang="zh-CN" altLang="en-US" sz="2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L3</a:t>
                      </a:r>
                      <a:endParaRPr lang="zh-CN" altLang="en-US" sz="2400" b="1" i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43167"/>
                  </a:ext>
                </a:extLst>
              </a:tr>
              <a:tr h="3613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Discovery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Studied</a:t>
                      </a:r>
                      <a:endParaRPr lang="zh-CN" altLang="en-US" sz="2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Model A, Model B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813950"/>
                  </a:ext>
                </a:extLst>
              </a:tr>
              <a:tr h="421833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re-)selection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 (Sol#8, Sol#50)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zh-CN" alt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6835021"/>
                  </a:ext>
                </a:extLst>
              </a:tr>
              <a:tr h="3613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Authorization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RAN2 impact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400" b="1" i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2408827"/>
                  </a:ext>
                </a:extLst>
              </a:tr>
              <a:tr h="74956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Protocol Stack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to SA2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 (Sol#9)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Studied (Sol#10, Sol#32, Sol#49)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997500"/>
                  </a:ext>
                </a:extLst>
              </a:tr>
              <a:tr h="68263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QoS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 impact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to SA2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 (Sol#31, Concluded)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 (Sol#31)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994458"/>
                  </a:ext>
                </a:extLst>
              </a:tr>
              <a:tr h="56301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Security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Studied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to SA2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to RAN2 and SA3</a:t>
                      </a:r>
                      <a:endParaRPr lang="zh-CN" altLang="en-US" sz="2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 Light"/>
                        </a:rPr>
                        <a:t>Up to SA3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Helvetica Neue Light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00901"/>
                  </a:ext>
                </a:extLst>
              </a:tr>
              <a:tr h="3613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Continuity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N.A.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N.A.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N.A.</a:t>
                      </a:r>
                      <a:endParaRPr lang="zh-CN" altLang="en-US" sz="2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N.A.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247727"/>
                  </a:ext>
                </a:extLst>
              </a:tr>
              <a:tr h="74956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GB" sz="2400" i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</a:t>
                      </a:r>
                      <a:endParaRPr lang="zh-CN" sz="2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4290" marR="3429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Dependent on PC5-S design by SA2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 to SA2</a:t>
                      </a:r>
                      <a:endParaRPr lang="zh-CN" altLang="en-US" sz="2400" b="1" i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 (Sol#9)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zh-CN" altLang="en-US" sz="2400" b="1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altLang="zh-CN" sz="2400" b="1" i="1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Studied (Sol#8, Concluded)</a:t>
                      </a:r>
                      <a:endParaRPr lang="zh-CN" altLang="en-US" sz="2400" b="1" i="1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79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2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11249</TotalTime>
  <Words>2335</Words>
  <Application>Microsoft Office PowerPoint</Application>
  <PresentationFormat>自定义</PresentationFormat>
  <Paragraphs>430</Paragraphs>
  <Slides>37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宋体</vt:lpstr>
      <vt:lpstr>微软雅黑</vt:lpstr>
      <vt:lpstr>Arial</vt:lpstr>
      <vt:lpstr>Helvetica</vt:lpstr>
      <vt:lpstr>Times New Roman</vt:lpstr>
      <vt:lpstr>Wingdings</vt:lpstr>
      <vt:lpstr>White 白底</vt:lpstr>
      <vt:lpstr>Black 黑底</vt:lpstr>
      <vt:lpstr>包装程序外壳对象</vt:lpstr>
      <vt:lpstr>OPPO views on Rel-18 package</vt:lpstr>
      <vt:lpstr>Timeline (R18 and so on)</vt:lpstr>
      <vt:lpstr>Vision on sidelink</vt:lpstr>
      <vt:lpstr>PowerPoint 演示文稿</vt:lpstr>
      <vt:lpstr>Sidelink over unlicensed spectrum</vt:lpstr>
      <vt:lpstr>Unlicensed spectrum</vt:lpstr>
      <vt:lpstr>scenarios</vt:lpstr>
      <vt:lpstr>PowerPoint 演示文稿</vt:lpstr>
      <vt:lpstr>R18 SL Relay: U2U Relay</vt:lpstr>
      <vt:lpstr>R18 SL Relay: R17 Leftovers for U2N Relay</vt:lpstr>
      <vt:lpstr>R18 SL Relay: New enablers</vt:lpstr>
      <vt:lpstr>PowerPoint 演示文稿</vt:lpstr>
      <vt:lpstr>R18 SL Positioning</vt:lpstr>
      <vt:lpstr>PowerPoint 演示文稿</vt:lpstr>
      <vt:lpstr>Redcap-wearable device</vt:lpstr>
      <vt:lpstr>PowerPoint 演示文稿</vt:lpstr>
      <vt:lpstr>NTN enhancement</vt:lpstr>
      <vt:lpstr>IOT-NTN enhancement</vt:lpstr>
      <vt:lpstr>PowerPoint 演示文稿</vt:lpstr>
      <vt:lpstr>NR XR/Cloud Gaming</vt:lpstr>
      <vt:lpstr>MIMO enhancement</vt:lpstr>
      <vt:lpstr>Enhancement for mm Wave spectrum</vt:lpstr>
      <vt:lpstr>XDD mode</vt:lpstr>
      <vt:lpstr>52.6 -71 GHz (60GHz) enhancement</vt:lpstr>
      <vt:lpstr>PowerPoint 演示文稿</vt:lpstr>
      <vt:lpstr>AI by 5G, for 5G and of 5G</vt:lpstr>
      <vt:lpstr>RAN enhancement for AI traffic(1/2)</vt:lpstr>
      <vt:lpstr>RAN enhancement for AI traffic(2/2)</vt:lpstr>
      <vt:lpstr>CSI compression</vt:lpstr>
      <vt:lpstr>PowerPoint 演示文稿</vt:lpstr>
      <vt:lpstr>Zero power IoT (1/3)</vt:lpstr>
      <vt:lpstr>Zero power IoT (2/3)</vt:lpstr>
      <vt:lpstr>Zero power IoT (3/3)</vt:lpstr>
      <vt:lpstr>PowerPoint 演示文稿</vt:lpstr>
      <vt:lpstr>eMBB package</vt:lpstr>
      <vt:lpstr>Vertical package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OPPO(Zhongda)</cp:lastModifiedBy>
  <cp:revision>1020</cp:revision>
  <dcterms:modified xsi:type="dcterms:W3CDTF">2021-06-06T01:28:31Z</dcterms:modified>
</cp:coreProperties>
</file>