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vml" ContentType="application/vnd.openxmlformats-officedocument.vmlDrawin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7"/>
  </p:notesMasterIdLst>
  <p:handoutMasterIdLst>
    <p:handoutMasterId r:id="rId18"/>
  </p:handoutMasterIdLst>
  <p:sldIdLst>
    <p:sldId id="262" r:id="rId5"/>
    <p:sldId id="838" r:id="rId6"/>
    <p:sldId id="2145707379" r:id="rId7"/>
    <p:sldId id="832" r:id="rId8"/>
    <p:sldId id="833" r:id="rId9"/>
    <p:sldId id="834" r:id="rId10"/>
    <p:sldId id="835" r:id="rId11"/>
    <p:sldId id="2145707377" r:id="rId12"/>
    <p:sldId id="2145707378" r:id="rId13"/>
    <p:sldId id="2145707380" r:id="rId14"/>
    <p:sldId id="2145707382" r:id="rId15"/>
    <p:sldId id="2145707381" r:id="rId16"/>
  </p:sldIdLst>
  <p:sldSz cx="12192000" cy="6858000"/>
  <p:notesSz cx="6865938" cy="9540875"/>
  <p:defaultTextStyle>
    <a:defPPr rtl="0"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lf Neudel" initials="RN" lastIdx="1" clrIdx="0"/>
  <p:cmAuthor id="2" name="Gordana Macher" initials="GM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6FC6"/>
    <a:srgbClr val="20AAD9"/>
    <a:srgbClr val="505050"/>
    <a:srgbClr val="646464"/>
    <a:srgbClr val="5F2E0C"/>
    <a:srgbClr val="55440F"/>
    <a:srgbClr val="192B3B"/>
    <a:srgbClr val="384216"/>
    <a:srgbClr val="A07F1B"/>
    <a:srgbClr val="FFD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C4B1156A-380E-4F78-BDF5-A606A8083BF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83" autoAdjust="0"/>
    <p:restoredTop sz="93364" autoAdjust="0"/>
  </p:normalViewPr>
  <p:slideViewPr>
    <p:cSldViewPr snapToGrid="0">
      <p:cViewPr varScale="1">
        <p:scale>
          <a:sx n="73" d="100"/>
          <a:sy n="73" d="100"/>
        </p:scale>
        <p:origin x="119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78" d="100"/>
          <a:sy n="78" d="100"/>
        </p:scale>
        <p:origin x="332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5240" cy="478701"/>
          </a:xfrm>
          <a:prstGeom prst="rect">
            <a:avLst/>
          </a:prstGeom>
        </p:spPr>
        <p:txBody>
          <a:bodyPr vert="horz" lIns="93744" tIns="46872" rIns="93744" bIns="46872" rtlCol="0"/>
          <a:lstStyle>
            <a:lvl1pPr algn="l">
              <a:defRPr sz="1200"/>
            </a:lvl1pPr>
          </a:lstStyle>
          <a:p>
            <a:pPr rtl="0"/>
            <a:endParaRPr lang="it-IT" dirty="0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89109" y="0"/>
            <a:ext cx="2975240" cy="478701"/>
          </a:xfrm>
          <a:prstGeom prst="rect">
            <a:avLst/>
          </a:prstGeom>
        </p:spPr>
        <p:txBody>
          <a:bodyPr vert="horz" lIns="93744" tIns="46872" rIns="93744" bIns="46872" rtlCol="0"/>
          <a:lstStyle>
            <a:lvl1pPr algn="r">
              <a:defRPr sz="1200"/>
            </a:lvl1pPr>
          </a:lstStyle>
          <a:p>
            <a:pPr rtl="0"/>
            <a:fld id="{F7330FE3-AF14-4EA6-B439-82B19AED6B2C}" type="datetime1">
              <a:rPr lang="it-IT" smtClean="0"/>
              <a:t>07/06/2021</a:t>
            </a:fld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9062176"/>
            <a:ext cx="2975240" cy="478700"/>
          </a:xfrm>
          <a:prstGeom prst="rect">
            <a:avLst/>
          </a:prstGeom>
        </p:spPr>
        <p:txBody>
          <a:bodyPr vert="horz" lIns="93744" tIns="46872" rIns="93744" bIns="46872" rtlCol="0" anchor="b"/>
          <a:lstStyle>
            <a:lvl1pPr algn="l">
              <a:defRPr sz="1200"/>
            </a:lvl1pPr>
          </a:lstStyle>
          <a:p>
            <a:pPr rtl="0"/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89109" y="9062176"/>
            <a:ext cx="2975240" cy="478700"/>
          </a:xfrm>
          <a:prstGeom prst="rect">
            <a:avLst/>
          </a:prstGeom>
        </p:spPr>
        <p:txBody>
          <a:bodyPr vert="horz" lIns="93744" tIns="46872" rIns="93744" bIns="46872" rtlCol="0" anchor="b"/>
          <a:lstStyle>
            <a:lvl1pPr algn="r">
              <a:defRPr sz="1200"/>
            </a:lvl1pPr>
          </a:lstStyle>
          <a:p>
            <a:pPr rtl="0"/>
            <a:fld id="{84A4F617-7A30-41D4-AB86-5D833C98E18B}" type="slidenum">
              <a:rPr lang="it-IT" smtClean="0"/>
              <a:t>‹#›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9946248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5240" cy="478701"/>
          </a:xfrm>
          <a:prstGeom prst="rect">
            <a:avLst/>
          </a:prstGeom>
        </p:spPr>
        <p:txBody>
          <a:bodyPr vert="horz" lIns="93744" tIns="46872" rIns="93744" bIns="46872" rtlCol="0"/>
          <a:lstStyle>
            <a:lvl1pPr algn="l">
              <a:defRPr sz="1200"/>
            </a:lvl1pPr>
          </a:lstStyle>
          <a:p>
            <a:pPr rtl="0"/>
            <a:endParaRPr lang="it-IT" dirty="0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9109" y="0"/>
            <a:ext cx="2975240" cy="478701"/>
          </a:xfrm>
          <a:prstGeom prst="rect">
            <a:avLst/>
          </a:prstGeom>
        </p:spPr>
        <p:txBody>
          <a:bodyPr vert="horz" lIns="93744" tIns="46872" rIns="93744" bIns="46872" rtlCol="0"/>
          <a:lstStyle>
            <a:lvl1pPr algn="r">
              <a:defRPr sz="1200"/>
            </a:lvl1pPr>
          </a:lstStyle>
          <a:p>
            <a:fld id="{C7174A9B-56E0-42C1-BE79-BCD08B6E4F9E}" type="datetime1">
              <a:rPr lang="it-IT" smtClean="0"/>
              <a:pPr/>
              <a:t>07/06/2021</a:t>
            </a:fld>
            <a:endParaRPr lang="it-IT" dirty="0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571500" y="1192213"/>
            <a:ext cx="5724525" cy="32210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744" tIns="46872" rIns="93744" bIns="46872" rtlCol="0" anchor="ctr"/>
          <a:lstStyle/>
          <a:p>
            <a:pPr rtl="0"/>
            <a:endParaRPr lang="it-IT" dirty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6594" y="4591546"/>
            <a:ext cx="5492750" cy="3756720"/>
          </a:xfrm>
          <a:prstGeom prst="rect">
            <a:avLst/>
          </a:prstGeom>
        </p:spPr>
        <p:txBody>
          <a:bodyPr vert="horz" lIns="93744" tIns="46872" rIns="93744" bIns="46872" rtlCol="0"/>
          <a:lstStyle/>
          <a:p>
            <a:pPr lvl="0" rtl="0"/>
            <a:r>
              <a:rPr lang="it-IT" dirty="0"/>
              <a:t>Fare clic per modificare gli stili del testo dello schema</a:t>
            </a:r>
          </a:p>
          <a:p>
            <a:pPr lvl="1" rtl="0"/>
            <a:r>
              <a:rPr lang="it-IT" dirty="0"/>
              <a:t>Secondo livello</a:t>
            </a:r>
          </a:p>
          <a:p>
            <a:pPr lvl="2" rtl="0"/>
            <a:r>
              <a:rPr lang="it-IT" dirty="0"/>
              <a:t>Terzo livello</a:t>
            </a:r>
          </a:p>
          <a:p>
            <a:pPr lvl="3" rtl="0"/>
            <a:r>
              <a:rPr lang="it-IT" dirty="0"/>
              <a:t>Quarto livello</a:t>
            </a:r>
          </a:p>
          <a:p>
            <a:pPr lvl="4" rtl="0"/>
            <a:r>
              <a:rPr lang="it-IT" dirty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062176"/>
            <a:ext cx="2975240" cy="478700"/>
          </a:xfrm>
          <a:prstGeom prst="rect">
            <a:avLst/>
          </a:prstGeom>
        </p:spPr>
        <p:txBody>
          <a:bodyPr vert="horz" lIns="93744" tIns="46872" rIns="93744" bIns="46872" rtlCol="0" anchor="b"/>
          <a:lstStyle>
            <a:lvl1pPr algn="l">
              <a:defRPr sz="1200"/>
            </a:lvl1pPr>
          </a:lstStyle>
          <a:p>
            <a:pPr rtl="0"/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9109" y="9062176"/>
            <a:ext cx="2975240" cy="478700"/>
          </a:xfrm>
          <a:prstGeom prst="rect">
            <a:avLst/>
          </a:prstGeom>
        </p:spPr>
        <p:txBody>
          <a:bodyPr vert="horz" lIns="93744" tIns="46872" rIns="93744" bIns="46872" rtlCol="0" anchor="b"/>
          <a:lstStyle>
            <a:lvl1pPr algn="r">
              <a:defRPr sz="1200"/>
            </a:lvl1pPr>
          </a:lstStyle>
          <a:p>
            <a:pPr rtl="0"/>
            <a:fld id="{1B9A179D-2D27-49E2-B022-8EDDA2EFE682}" type="slidenum">
              <a:rPr lang="it-IT" smtClean="0"/>
              <a:t>‹#›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746034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it-IT" sz="1200" i="1" dirty="0">
                <a:latin typeface="Arial" pitchFamily="34" charset="0"/>
                <a:cs typeface="Arial" pitchFamily="34" charset="0"/>
              </a:rPr>
              <a:t>Per cambiare l'immagine in questa diapositiva, selezionarla ed eliminarla. Quindi fare clic sull'icona Immagini nel segnaposto per inserire l'immagine desiderata.</a:t>
            </a:r>
          </a:p>
          <a:p>
            <a:pPr rtl="0"/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1B9A179D-2D27-49E2-B022-8EDDA2EFE682}" type="slidenum">
              <a:rPr lang="it-IT" smtClean="0"/>
              <a:t>1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5424225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1B9A179D-2D27-49E2-B022-8EDDA2EFE682}" type="slidenum">
              <a:rPr lang="it-IT" smtClean="0"/>
              <a:t>10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853645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1B9A179D-2D27-49E2-B022-8EDDA2EFE682}" type="slidenum">
              <a:rPr lang="it-IT" smtClean="0"/>
              <a:t>11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9187955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1B9A179D-2D27-49E2-B022-8EDDA2EFE682}" type="slidenum">
              <a:rPr lang="it-IT" smtClean="0"/>
              <a:t>12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217779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1B9A179D-2D27-49E2-B022-8EDDA2EFE682}" type="slidenum">
              <a:rPr lang="it-IT" smtClean="0"/>
              <a:t>2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3222304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1B9A179D-2D27-49E2-B022-8EDDA2EFE682}" type="slidenum">
              <a:rPr lang="it-IT" smtClean="0"/>
              <a:t>3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3222304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1B9A179D-2D27-49E2-B022-8EDDA2EFE682}" type="slidenum">
              <a:rPr lang="it-IT" smtClean="0"/>
              <a:t>4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3222304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1B9A179D-2D27-49E2-B022-8EDDA2EFE682}" type="slidenum">
              <a:rPr lang="it-IT" smtClean="0"/>
              <a:t>5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3222304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1B9A179D-2D27-49E2-B022-8EDDA2EFE682}" type="slidenum">
              <a:rPr lang="it-IT" smtClean="0"/>
              <a:t>6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3222304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1B9A179D-2D27-49E2-B022-8EDDA2EFE682}" type="slidenum">
              <a:rPr lang="it-IT" smtClean="0"/>
              <a:t>7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3222304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1B9A179D-2D27-49E2-B022-8EDDA2EFE682}" type="slidenum">
              <a:rPr lang="it-IT" smtClean="0"/>
              <a:t>8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542904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1B9A179D-2D27-49E2-B022-8EDDA2EFE682}" type="slidenum">
              <a:rPr lang="it-IT" smtClean="0"/>
              <a:t>9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1010100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it-IT"/>
              <a:t>Fare clic per modificare stili del testo dello schema</a:t>
            </a:r>
          </a:p>
          <a:p>
            <a:pPr lvl="1" rtl="0"/>
            <a:r>
              <a:rPr lang="it-IT"/>
              <a:t>Secondo livello</a:t>
            </a:r>
          </a:p>
          <a:p>
            <a:pPr lvl="2" rtl="0"/>
            <a:r>
              <a:rPr lang="it-IT"/>
              <a:t>Terzo livello</a:t>
            </a:r>
          </a:p>
          <a:p>
            <a:pPr lvl="3" rtl="0"/>
            <a:r>
              <a:rPr lang="it-IT"/>
              <a:t>Quarto livello</a:t>
            </a:r>
          </a:p>
          <a:p>
            <a:pPr lvl="4" rtl="0"/>
            <a:r>
              <a:rPr lang="it-IT"/>
              <a:t>Quinto livello</a:t>
            </a:r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439486" y="6491878"/>
            <a:ext cx="4991449" cy="274320"/>
          </a:xfrm>
        </p:spPr>
        <p:txBody>
          <a:bodyPr rtlCol="0"/>
          <a:lstStyle/>
          <a:p>
            <a:pPr rtl="0"/>
            <a:r>
              <a:rPr lang="en-US" dirty="0"/>
              <a:t>This project has received funding from the European Union’s Horizon 2020 research and innovation </a:t>
            </a:r>
            <a:r>
              <a:rPr lang="en-US" dirty="0" err="1"/>
              <a:t>programme</a:t>
            </a:r>
            <a:r>
              <a:rPr lang="en-US" dirty="0"/>
              <a:t> under Grant Agreement No. 856691</a:t>
            </a:r>
            <a:endParaRPr lang="it-IT" dirty="0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8705849" y="6498114"/>
            <a:ext cx="1585816" cy="274320"/>
          </a:xfrm>
          <a:prstGeom prst="rect">
            <a:avLst/>
          </a:prstGeom>
        </p:spPr>
        <p:txBody>
          <a:bodyPr rtlCol="0"/>
          <a:lstStyle>
            <a:lvl1pPr>
              <a:defRPr/>
            </a:lvl1pPr>
          </a:lstStyle>
          <a:p>
            <a:r>
              <a:rPr lang="de-DE"/>
              <a:t>10 May 2021</a:t>
            </a: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10506512" y="6498114"/>
            <a:ext cx="1371600" cy="274320"/>
          </a:xfrm>
        </p:spPr>
        <p:txBody>
          <a:bodyPr rtlCol="0"/>
          <a:lstStyle>
            <a:lvl1pPr marL="0" algn="r" defTabSz="914400" rtl="0" eaLnBrk="1" latinLnBrk="0" hangingPunct="1">
              <a:defRPr lang="it-IT" sz="11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A7F8E3F6-DE14-48B2-B2BC-6FABA9630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ttangolo 6"/>
          <p:cNvSpPr/>
          <p:nvPr userDrawn="1"/>
        </p:nvSpPr>
        <p:spPr bwMode="white">
          <a:xfrm>
            <a:off x="0" y="0"/>
            <a:ext cx="12192000" cy="73823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dirty="0"/>
          </a:p>
        </p:txBody>
      </p:sp>
      <p:sp>
        <p:nvSpPr>
          <p:cNvPr id="8" name="Rettangolo 7"/>
          <p:cNvSpPr/>
          <p:nvPr userDrawn="1"/>
        </p:nvSpPr>
        <p:spPr>
          <a:xfrm>
            <a:off x="0" y="738231"/>
            <a:ext cx="12192000" cy="8218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dirty="0"/>
          </a:p>
        </p:txBody>
      </p:sp>
      <p:sp>
        <p:nvSpPr>
          <p:cNvPr id="9" name="Rettangolo 8"/>
          <p:cNvSpPr/>
          <p:nvPr userDrawn="1"/>
        </p:nvSpPr>
        <p:spPr>
          <a:xfrm>
            <a:off x="0" y="828048"/>
            <a:ext cx="12192000" cy="8218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dirty="0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312178" y="112521"/>
            <a:ext cx="9601200" cy="533431"/>
          </a:xfrm>
        </p:spPr>
        <p:txBody>
          <a:bodyPr rtlCol="0"/>
          <a:lstStyle/>
          <a:p>
            <a:pPr rtl="0"/>
            <a:r>
              <a:rPr lang="it-IT"/>
              <a:t>Fare clic per modificare lo stile del titolo</a:t>
            </a:r>
            <a:endParaRPr lang="it-IT" dirty="0"/>
          </a:p>
        </p:txBody>
      </p:sp>
      <p:pic>
        <p:nvPicPr>
          <p:cNvPr id="10" name="Immagin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779" y="6333100"/>
            <a:ext cx="1367407" cy="433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182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apositiva titolo con im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5"/>
          <p:cNvSpPr>
            <a:spLocks noChangeArrowheads="1"/>
          </p:cNvSpPr>
          <p:nvPr/>
        </p:nvSpPr>
        <p:spPr bwMode="white">
          <a:xfrm>
            <a:off x="6540503" y="0"/>
            <a:ext cx="5651496" cy="6858000"/>
          </a:xfrm>
          <a:custGeom>
            <a:avLst/>
            <a:gdLst/>
            <a:ahLst/>
            <a:cxnLst/>
            <a:rect l="l" t="t" r="r" b="b"/>
            <a:pathLst>
              <a:path w="4238622" h="6858000">
                <a:moveTo>
                  <a:pt x="0" y="0"/>
                </a:moveTo>
                <a:lnTo>
                  <a:pt x="4086222" y="0"/>
                </a:lnTo>
                <a:lnTo>
                  <a:pt x="4237035" y="0"/>
                </a:lnTo>
                <a:lnTo>
                  <a:pt x="4238622" y="0"/>
                </a:lnTo>
                <a:lnTo>
                  <a:pt x="4238622" y="6858000"/>
                </a:lnTo>
                <a:lnTo>
                  <a:pt x="4237035" y="6858000"/>
                </a:lnTo>
                <a:lnTo>
                  <a:pt x="4086222" y="6858000"/>
                </a:lnTo>
                <a:lnTo>
                  <a:pt x="254000" y="6858000"/>
                </a:lnTo>
                <a:lnTo>
                  <a:pt x="892175" y="43370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it-IT" sz="1800" dirty="0"/>
          </a:p>
        </p:txBody>
      </p:sp>
      <p:sp>
        <p:nvSpPr>
          <p:cNvPr id="11" name="Figura a mano libera 6"/>
          <p:cNvSpPr>
            <a:spLocks/>
          </p:cNvSpPr>
          <p:nvPr/>
        </p:nvSpPr>
        <p:spPr bwMode="auto">
          <a:xfrm>
            <a:off x="6256868" y="0"/>
            <a:ext cx="1672169" cy="6858000"/>
          </a:xfrm>
          <a:custGeom>
            <a:avLst/>
            <a:gdLst/>
            <a:ahLst/>
            <a:cxnLst/>
            <a:rect l="l" t="t" r="r" b="b"/>
            <a:pathLst>
              <a:path w="1254127" h="6858000">
                <a:moveTo>
                  <a:pt x="0" y="0"/>
                </a:moveTo>
                <a:lnTo>
                  <a:pt x="365127" y="0"/>
                </a:lnTo>
                <a:lnTo>
                  <a:pt x="1254127" y="4337050"/>
                </a:lnTo>
                <a:lnTo>
                  <a:pt x="619127" y="6858000"/>
                </a:lnTo>
                <a:lnTo>
                  <a:pt x="257175" y="6858000"/>
                </a:lnTo>
                <a:lnTo>
                  <a:pt x="892175" y="43370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rtl="0"/>
            <a:endParaRPr lang="it-IT" sz="1800" dirty="0"/>
          </a:p>
        </p:txBody>
      </p:sp>
      <p:sp>
        <p:nvSpPr>
          <p:cNvPr id="12" name="Figura a mano libera 7"/>
          <p:cNvSpPr>
            <a:spLocks/>
          </p:cNvSpPr>
          <p:nvPr/>
        </p:nvSpPr>
        <p:spPr bwMode="auto">
          <a:xfrm>
            <a:off x="6062136" y="0"/>
            <a:ext cx="1528232" cy="6858000"/>
          </a:xfrm>
          <a:custGeom>
            <a:avLst/>
            <a:gdLst/>
            <a:ahLst/>
            <a:cxnLst/>
            <a:rect l="l" t="t" r="r" b="b"/>
            <a:pathLst>
              <a:path w="1146174" h="6858000">
                <a:moveTo>
                  <a:pt x="0" y="0"/>
                </a:moveTo>
                <a:lnTo>
                  <a:pt x="253999" y="0"/>
                </a:lnTo>
                <a:lnTo>
                  <a:pt x="1146174" y="4337050"/>
                </a:lnTo>
                <a:lnTo>
                  <a:pt x="511174" y="6858000"/>
                </a:lnTo>
                <a:lnTo>
                  <a:pt x="254000" y="6858000"/>
                </a:lnTo>
                <a:lnTo>
                  <a:pt x="892175" y="43370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innerShdw blurRad="177800" dist="50800" dir="108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rtl="0"/>
            <a:endParaRPr lang="it-IT" sz="1800" dirty="0"/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295401" y="1873584"/>
            <a:ext cx="5120640" cy="2560320"/>
          </a:xfrm>
        </p:spPr>
        <p:txBody>
          <a:bodyPr rtlCol="0" anchor="b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pPr rtl="0"/>
            <a:r>
              <a:rPr lang="it-IT"/>
              <a:t>Fare clic per modificare lo stile del titolo</a:t>
            </a:r>
            <a:endParaRPr lang="it-IT" dirty="0"/>
          </a:p>
        </p:txBody>
      </p:sp>
      <p:sp>
        <p:nvSpPr>
          <p:cNvPr id="15" name="Segnaposto immagine 14" descr="Segnaposto vuoto per aggiungere un'immagine. Fare clic sul segnaposto e selezionare l'immagine che si vuole aggiungere"/>
          <p:cNvSpPr>
            <a:spLocks noGrp="1"/>
          </p:cNvSpPr>
          <p:nvPr>
            <p:ph type="pic" sz="quarter" idx="10"/>
          </p:nvPr>
        </p:nvSpPr>
        <p:spPr>
          <a:xfrm>
            <a:off x="6743703" y="0"/>
            <a:ext cx="5448297" cy="6858000"/>
          </a:xfrm>
          <a:custGeom>
            <a:avLst/>
            <a:gdLst>
              <a:gd name="connsiteX0" fmla="*/ 0 w 5448297"/>
              <a:gd name="connsiteY0" fmla="*/ 0 h 6858000"/>
              <a:gd name="connsiteX1" fmla="*/ 5448297 w 5448297"/>
              <a:gd name="connsiteY1" fmla="*/ 0 h 6858000"/>
              <a:gd name="connsiteX2" fmla="*/ 5448297 w 5448297"/>
              <a:gd name="connsiteY2" fmla="*/ 6858000 h 6858000"/>
              <a:gd name="connsiteX3" fmla="*/ 338667 w 5448297"/>
              <a:gd name="connsiteY3" fmla="*/ 6858000 h 6858000"/>
              <a:gd name="connsiteX4" fmla="*/ 1185333 w 5448297"/>
              <a:gd name="connsiteY4" fmla="*/ 43370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8297" h="6858000">
                <a:moveTo>
                  <a:pt x="0" y="0"/>
                </a:moveTo>
                <a:lnTo>
                  <a:pt x="5448297" y="0"/>
                </a:lnTo>
                <a:lnTo>
                  <a:pt x="5448297" y="6858000"/>
                </a:lnTo>
                <a:lnTo>
                  <a:pt x="338667" y="6858000"/>
                </a:lnTo>
                <a:lnTo>
                  <a:pt x="1185333" y="4337050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tIns="365760" rtlCol="0">
            <a:no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</a:defRPr>
            </a:lvl1pPr>
          </a:lstStyle>
          <a:p>
            <a:pPr rtl="0"/>
            <a:r>
              <a:rPr lang="it-IT"/>
              <a:t>Fare clic sull'icona per inserire un'immagine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295401" y="4572000"/>
            <a:ext cx="5120640" cy="1600200"/>
          </a:xfrm>
        </p:spPr>
        <p:txBody>
          <a:bodyPr rtlCol="0"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it-IT"/>
              <a:t>Fare clic per modificare lo stile del sottotitolo dello schema</a:t>
            </a:r>
            <a:endParaRPr lang="it-IT" dirty="0"/>
          </a:p>
        </p:txBody>
      </p:sp>
      <p:pic>
        <p:nvPicPr>
          <p:cNvPr id="307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0112" y="234237"/>
            <a:ext cx="3132437" cy="942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magin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946" y="150348"/>
            <a:ext cx="2479105" cy="942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813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1295400" y="255134"/>
            <a:ext cx="9601200" cy="10368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295400" y="1442906"/>
            <a:ext cx="960120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it-IT" dirty="0"/>
              <a:t>Fare clic per modificare gli stili del testo dello schema</a:t>
            </a:r>
          </a:p>
          <a:p>
            <a:pPr lvl="1" rtl="0"/>
            <a:r>
              <a:rPr lang="it-IT" dirty="0"/>
              <a:t>Secondo livello</a:t>
            </a:r>
          </a:p>
          <a:p>
            <a:pPr lvl="2" rtl="0"/>
            <a:r>
              <a:rPr lang="it-IT" dirty="0"/>
              <a:t>Terzo livello</a:t>
            </a:r>
          </a:p>
          <a:p>
            <a:pPr lvl="3" rtl="0"/>
            <a:r>
              <a:rPr lang="it-IT" dirty="0"/>
              <a:t>Quarto livello</a:t>
            </a:r>
          </a:p>
          <a:p>
            <a:pPr lvl="4" rtl="0"/>
            <a:r>
              <a:rPr lang="it-IT" dirty="0"/>
              <a:t>Quinto livello</a:t>
            </a: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2038525" y="6374999"/>
            <a:ext cx="550007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pPr rtl="0"/>
            <a:r>
              <a:rPr lang="en-US"/>
              <a:t>This project has received funding from the European Union’s Horizon 2020 research and innovation programme under Grant Agreement No. 856691</a:t>
            </a: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9525000" y="6374999"/>
            <a:ext cx="1371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A7F8E3F6-DE14-48B2-B2BC-6FABA9630FB8}" type="slidenum">
              <a:rPr lang="it-IT" smtClean="0"/>
              <a:pPr rtl="0"/>
              <a:t>‹#›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59473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defTabSz="9144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defTabSz="9144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554480" indent="-228600" algn="l" defTabSz="9144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783080" indent="-228600" algn="l" defTabSz="9144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228600" algn="l" defTabSz="9144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40280" indent="-228600" algn="l" defTabSz="9144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7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6.jpeg"/><Relationship Id="rId18" Type="http://schemas.openxmlformats.org/officeDocument/2006/relationships/image" Target="../media/image21.png"/><Relationship Id="rId26" Type="http://schemas.openxmlformats.org/officeDocument/2006/relationships/image" Target="../media/image25.jpeg"/><Relationship Id="rId3" Type="http://schemas.openxmlformats.org/officeDocument/2006/relationships/notesSlide" Target="../notesSlides/notesSlide1.xml"/><Relationship Id="rId21" Type="http://schemas.openxmlformats.org/officeDocument/2006/relationships/image" Target="../media/image5.png"/><Relationship Id="rId34" Type="http://schemas.openxmlformats.org/officeDocument/2006/relationships/image" Target="../media/image29.png"/><Relationship Id="rId7" Type="http://schemas.openxmlformats.org/officeDocument/2006/relationships/image" Target="../media/image12.png"/><Relationship Id="rId12" Type="http://schemas.openxmlformats.org/officeDocument/2006/relationships/image" Target="../media/image4.png"/><Relationship Id="rId17" Type="http://schemas.openxmlformats.org/officeDocument/2006/relationships/image" Target="../media/image20.png"/><Relationship Id="rId25" Type="http://schemas.openxmlformats.org/officeDocument/2006/relationships/image" Target="../media/image6.png"/><Relationship Id="rId33" Type="http://schemas.openxmlformats.org/officeDocument/2006/relationships/image" Target="../media/image28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9.png"/><Relationship Id="rId20" Type="http://schemas.openxmlformats.org/officeDocument/2006/relationships/oleObject" Target="../embeddings/oleObject2.bin"/><Relationship Id="rId29" Type="http://schemas.openxmlformats.org/officeDocument/2006/relationships/image" Target="../media/image26.png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png"/><Relationship Id="rId11" Type="http://schemas.openxmlformats.org/officeDocument/2006/relationships/oleObject" Target="../embeddings/oleObject1.bin"/><Relationship Id="rId24" Type="http://schemas.openxmlformats.org/officeDocument/2006/relationships/oleObject" Target="../embeddings/oleObject3.bin"/><Relationship Id="rId32" Type="http://schemas.openxmlformats.org/officeDocument/2006/relationships/image" Target="../media/image8.png"/><Relationship Id="rId37" Type="http://schemas.openxmlformats.org/officeDocument/2006/relationships/image" Target="../media/image32.png"/><Relationship Id="rId5" Type="http://schemas.openxmlformats.org/officeDocument/2006/relationships/image" Target="../media/image10.jpeg"/><Relationship Id="rId15" Type="http://schemas.openxmlformats.org/officeDocument/2006/relationships/image" Target="../media/image18.png"/><Relationship Id="rId23" Type="http://schemas.openxmlformats.org/officeDocument/2006/relationships/image" Target="../media/image24.png"/><Relationship Id="rId28" Type="http://schemas.openxmlformats.org/officeDocument/2006/relationships/image" Target="../media/image7.png"/><Relationship Id="rId36" Type="http://schemas.openxmlformats.org/officeDocument/2006/relationships/image" Target="../media/image31.png"/><Relationship Id="rId10" Type="http://schemas.openxmlformats.org/officeDocument/2006/relationships/image" Target="../media/image15.png"/><Relationship Id="rId19" Type="http://schemas.openxmlformats.org/officeDocument/2006/relationships/image" Target="../media/image22.png"/><Relationship Id="rId31" Type="http://schemas.openxmlformats.org/officeDocument/2006/relationships/oleObject" Target="../embeddings/oleObject5.bin"/><Relationship Id="rId4" Type="http://schemas.openxmlformats.org/officeDocument/2006/relationships/image" Target="../media/image9.jpg"/><Relationship Id="rId9" Type="http://schemas.openxmlformats.org/officeDocument/2006/relationships/image" Target="../media/image14.jpg"/><Relationship Id="rId14" Type="http://schemas.openxmlformats.org/officeDocument/2006/relationships/image" Target="../media/image17.png"/><Relationship Id="rId22" Type="http://schemas.openxmlformats.org/officeDocument/2006/relationships/image" Target="../media/image23.png"/><Relationship Id="rId27" Type="http://schemas.openxmlformats.org/officeDocument/2006/relationships/oleObject" Target="../embeddings/oleObject4.bin"/><Relationship Id="rId30" Type="http://schemas.openxmlformats.org/officeDocument/2006/relationships/image" Target="../media/image27.jpg"/><Relationship Id="rId35" Type="http://schemas.openxmlformats.org/officeDocument/2006/relationships/image" Target="../media/image30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3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40.png"/><Relationship Id="rId5" Type="http://schemas.openxmlformats.org/officeDocument/2006/relationships/image" Target="../media/image35.png"/><Relationship Id="rId10" Type="http://schemas.openxmlformats.org/officeDocument/2006/relationships/image" Target="../media/image39.png"/><Relationship Id="rId4" Type="http://schemas.openxmlformats.org/officeDocument/2006/relationships/image" Target="../media/image34.svg"/><Relationship Id="rId9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49">
            <a:extLst>
              <a:ext uri="{FF2B5EF4-FFF2-40B4-BE49-F238E27FC236}">
                <a16:creationId xmlns:a16="http://schemas.microsoft.com/office/drawing/2014/main" id="{D46F179B-4BAC-4044-96DF-C8089A6896DF}"/>
              </a:ext>
            </a:extLst>
          </p:cNvPr>
          <p:cNvPicPr>
            <a:picLocks noGrp="1" noChangeAspect="1"/>
          </p:cNvPicPr>
          <p:nvPr/>
        </p:nvPicPr>
        <p:blipFill>
          <a:blip r:embed="rId4"/>
          <a:srcRect l="20703" r="20703"/>
          <a:stretch>
            <a:fillRect/>
          </a:stretch>
        </p:blipFill>
        <p:spPr>
          <a:xfrm>
            <a:off x="6789214" y="0"/>
            <a:ext cx="5448297" cy="6858000"/>
          </a:xfrm>
          <a:custGeom>
            <a:avLst/>
            <a:gdLst>
              <a:gd name="connsiteX0" fmla="*/ 0 w 5448297"/>
              <a:gd name="connsiteY0" fmla="*/ 0 h 6858000"/>
              <a:gd name="connsiteX1" fmla="*/ 5448297 w 5448297"/>
              <a:gd name="connsiteY1" fmla="*/ 0 h 6858000"/>
              <a:gd name="connsiteX2" fmla="*/ 5448297 w 5448297"/>
              <a:gd name="connsiteY2" fmla="*/ 6858000 h 6858000"/>
              <a:gd name="connsiteX3" fmla="*/ 338667 w 5448297"/>
              <a:gd name="connsiteY3" fmla="*/ 6858000 h 6858000"/>
              <a:gd name="connsiteX4" fmla="*/ 1185333 w 5448297"/>
              <a:gd name="connsiteY4" fmla="*/ 43370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8297" h="6858000">
                <a:moveTo>
                  <a:pt x="0" y="0"/>
                </a:moveTo>
                <a:lnTo>
                  <a:pt x="5448297" y="0"/>
                </a:lnTo>
                <a:lnTo>
                  <a:pt x="5448297" y="6858000"/>
                </a:lnTo>
                <a:lnTo>
                  <a:pt x="338667" y="6858000"/>
                </a:lnTo>
                <a:lnTo>
                  <a:pt x="1185333" y="433705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7269375" y="596282"/>
            <a:ext cx="4922625" cy="1678840"/>
          </a:xfrm>
        </p:spPr>
        <p:txBody>
          <a:bodyPr rtlCol="0">
            <a:normAutofit/>
          </a:bodyPr>
          <a:lstStyle/>
          <a:p>
            <a:pPr rtl="0"/>
            <a:r>
              <a:rPr lang="it-IT" sz="3200" b="1" dirty="0">
                <a:solidFill>
                  <a:srgbClr val="FFFF00"/>
                </a:solidFill>
              </a:rPr>
              <a:t>5G-SOLUTIONS: </a:t>
            </a:r>
            <a:r>
              <a:rPr lang="it-IT" sz="3200" b="1" dirty="0" err="1">
                <a:solidFill>
                  <a:srgbClr val="FFFF00"/>
                </a:solidFill>
              </a:rPr>
              <a:t>Verticals</a:t>
            </a:r>
            <a:r>
              <a:rPr lang="it-IT" sz="3200" b="1" dirty="0">
                <a:solidFill>
                  <a:srgbClr val="FFFF00"/>
                </a:solidFill>
              </a:rPr>
              <a:t>’ </a:t>
            </a:r>
            <a:r>
              <a:rPr lang="it-IT" sz="3200" b="1" dirty="0" err="1">
                <a:solidFill>
                  <a:srgbClr val="FFFF00"/>
                </a:solidFill>
              </a:rPr>
              <a:t>requirements</a:t>
            </a:r>
            <a:r>
              <a:rPr lang="it-IT" sz="3200" b="1" dirty="0">
                <a:solidFill>
                  <a:srgbClr val="FFFF00"/>
                </a:solidFill>
              </a:rPr>
              <a:t> to 3GPP RAN Rel18</a:t>
            </a:r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BE7A1DB5-4559-46DF-BF2F-055F47AA49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16"/>
          <a:stretch/>
        </p:blipFill>
        <p:spPr bwMode="auto">
          <a:xfrm>
            <a:off x="0" y="6181725"/>
            <a:ext cx="1138335" cy="67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3" name="Group 92">
            <a:extLst>
              <a:ext uri="{FF2B5EF4-FFF2-40B4-BE49-F238E27FC236}">
                <a16:creationId xmlns:a16="http://schemas.microsoft.com/office/drawing/2014/main" id="{C7CC8C6F-61AE-4AAB-A492-50F3E49B73FD}"/>
              </a:ext>
            </a:extLst>
          </p:cNvPr>
          <p:cNvGrpSpPr/>
          <p:nvPr/>
        </p:nvGrpSpPr>
        <p:grpSpPr>
          <a:xfrm>
            <a:off x="523857" y="1244968"/>
            <a:ext cx="5380435" cy="4796957"/>
            <a:chOff x="4871309" y="922534"/>
            <a:chExt cx="4210879" cy="4025480"/>
          </a:xfrm>
        </p:grpSpPr>
        <p:pic>
          <p:nvPicPr>
            <p:cNvPr id="94" name="Picture 93">
              <a:extLst>
                <a:ext uri="{FF2B5EF4-FFF2-40B4-BE49-F238E27FC236}">
                  <a16:creationId xmlns:a16="http://schemas.microsoft.com/office/drawing/2014/main" id="{1E7E6221-EA02-4950-AF91-7982AE026AD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43024" y="922534"/>
              <a:ext cx="4039164" cy="3962953"/>
            </a:xfrm>
            <a:prstGeom prst="rect">
              <a:avLst/>
            </a:prstGeom>
          </p:spPr>
        </p:pic>
        <p:sp>
          <p:nvSpPr>
            <p:cNvPr id="95" name="Speech Bubble: Rectangle with Corners Rounded 94">
              <a:extLst>
                <a:ext uri="{FF2B5EF4-FFF2-40B4-BE49-F238E27FC236}">
                  <a16:creationId xmlns:a16="http://schemas.microsoft.com/office/drawing/2014/main" id="{F41ACAA8-8AF0-49D3-9FCB-E8C8023A797F}"/>
                </a:ext>
              </a:extLst>
            </p:cNvPr>
            <p:cNvSpPr/>
            <p:nvPr/>
          </p:nvSpPr>
          <p:spPr>
            <a:xfrm>
              <a:off x="8295421" y="3294437"/>
              <a:ext cx="750496" cy="878145"/>
            </a:xfrm>
            <a:prstGeom prst="wedgeRoundRectCallout">
              <a:avLst>
                <a:gd name="adj1" fmla="val -23861"/>
                <a:gd name="adj2" fmla="val 72474"/>
                <a:gd name="adj3" fmla="val 16667"/>
              </a:avLst>
            </a:prstGeom>
            <a:solidFill>
              <a:schemeClr val="bg1"/>
            </a:solidFill>
            <a:ln w="127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6" name="Picture 95">
              <a:extLst>
                <a:ext uri="{FF2B5EF4-FFF2-40B4-BE49-F238E27FC236}">
                  <a16:creationId xmlns:a16="http://schemas.microsoft.com/office/drawing/2014/main" id="{B4C784BA-CCB8-4B3B-ABD4-EA782558FE8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16416" y="3844589"/>
              <a:ext cx="678902" cy="294451"/>
            </a:xfrm>
            <a:prstGeom prst="rect">
              <a:avLst/>
            </a:prstGeom>
          </p:spPr>
        </p:pic>
        <p:sp>
          <p:nvSpPr>
            <p:cNvPr id="97" name="Freeform 166">
              <a:extLst>
                <a:ext uri="{FF2B5EF4-FFF2-40B4-BE49-F238E27FC236}">
                  <a16:creationId xmlns:a16="http://schemas.microsoft.com/office/drawing/2014/main" id="{42C46979-AB55-4AAC-9668-CCE25ED9F229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0528" y="2537477"/>
              <a:ext cx="155927" cy="131179"/>
            </a:xfrm>
            <a:custGeom>
              <a:avLst/>
              <a:gdLst>
                <a:gd name="T0" fmla="*/ 712 w 761"/>
                <a:gd name="T1" fmla="*/ 419 h 595"/>
                <a:gd name="T2" fmla="*/ 742 w 761"/>
                <a:gd name="T3" fmla="*/ 432 h 595"/>
                <a:gd name="T4" fmla="*/ 761 w 761"/>
                <a:gd name="T5" fmla="*/ 409 h 595"/>
                <a:gd name="T6" fmla="*/ 744 w 761"/>
                <a:gd name="T7" fmla="*/ 352 h 595"/>
                <a:gd name="T8" fmla="*/ 751 w 761"/>
                <a:gd name="T9" fmla="*/ 322 h 595"/>
                <a:gd name="T10" fmla="*/ 711 w 761"/>
                <a:gd name="T11" fmla="*/ 289 h 595"/>
                <a:gd name="T12" fmla="*/ 674 w 761"/>
                <a:gd name="T13" fmla="*/ 289 h 595"/>
                <a:gd name="T14" fmla="*/ 624 w 761"/>
                <a:gd name="T15" fmla="*/ 326 h 595"/>
                <a:gd name="T16" fmla="*/ 607 w 761"/>
                <a:gd name="T17" fmla="*/ 356 h 595"/>
                <a:gd name="T18" fmla="*/ 594 w 761"/>
                <a:gd name="T19" fmla="*/ 324 h 595"/>
                <a:gd name="T20" fmla="*/ 630 w 761"/>
                <a:gd name="T21" fmla="*/ 279 h 595"/>
                <a:gd name="T22" fmla="*/ 663 w 761"/>
                <a:gd name="T23" fmla="*/ 253 h 595"/>
                <a:gd name="T24" fmla="*/ 666 w 761"/>
                <a:gd name="T25" fmla="*/ 236 h 595"/>
                <a:gd name="T26" fmla="*/ 636 w 761"/>
                <a:gd name="T27" fmla="*/ 207 h 595"/>
                <a:gd name="T28" fmla="*/ 596 w 761"/>
                <a:gd name="T29" fmla="*/ 131 h 595"/>
                <a:gd name="T30" fmla="*/ 558 w 761"/>
                <a:gd name="T31" fmla="*/ 29 h 595"/>
                <a:gd name="T32" fmla="*/ 518 w 761"/>
                <a:gd name="T33" fmla="*/ 2 h 595"/>
                <a:gd name="T34" fmla="*/ 377 w 761"/>
                <a:gd name="T35" fmla="*/ 0 h 595"/>
                <a:gd name="T36" fmla="*/ 344 w 761"/>
                <a:gd name="T37" fmla="*/ 26 h 595"/>
                <a:gd name="T38" fmla="*/ 302 w 761"/>
                <a:gd name="T39" fmla="*/ 48 h 595"/>
                <a:gd name="T40" fmla="*/ 288 w 761"/>
                <a:gd name="T41" fmla="*/ 34 h 595"/>
                <a:gd name="T42" fmla="*/ 262 w 761"/>
                <a:gd name="T43" fmla="*/ 78 h 595"/>
                <a:gd name="T44" fmla="*/ 215 w 761"/>
                <a:gd name="T45" fmla="*/ 108 h 595"/>
                <a:gd name="T46" fmla="*/ 189 w 761"/>
                <a:gd name="T47" fmla="*/ 123 h 595"/>
                <a:gd name="T48" fmla="*/ 191 w 761"/>
                <a:gd name="T49" fmla="*/ 179 h 595"/>
                <a:gd name="T50" fmla="*/ 156 w 761"/>
                <a:gd name="T51" fmla="*/ 208 h 595"/>
                <a:gd name="T52" fmla="*/ 106 w 761"/>
                <a:gd name="T53" fmla="*/ 212 h 595"/>
                <a:gd name="T54" fmla="*/ 68 w 761"/>
                <a:gd name="T55" fmla="*/ 250 h 595"/>
                <a:gd name="T56" fmla="*/ 73 w 761"/>
                <a:gd name="T57" fmla="*/ 342 h 595"/>
                <a:gd name="T58" fmla="*/ 0 w 761"/>
                <a:gd name="T59" fmla="*/ 373 h 595"/>
                <a:gd name="T60" fmla="*/ 3 w 761"/>
                <a:gd name="T61" fmla="*/ 451 h 595"/>
                <a:gd name="T62" fmla="*/ 110 w 761"/>
                <a:gd name="T63" fmla="*/ 567 h 595"/>
                <a:gd name="T64" fmla="*/ 190 w 761"/>
                <a:gd name="T65" fmla="*/ 555 h 595"/>
                <a:gd name="T66" fmla="*/ 260 w 761"/>
                <a:gd name="T67" fmla="*/ 436 h 595"/>
                <a:gd name="T68" fmla="*/ 327 w 761"/>
                <a:gd name="T69" fmla="*/ 430 h 595"/>
                <a:gd name="T70" fmla="*/ 393 w 761"/>
                <a:gd name="T71" fmla="*/ 567 h 595"/>
                <a:gd name="T72" fmla="*/ 433 w 761"/>
                <a:gd name="T73" fmla="*/ 595 h 595"/>
                <a:gd name="T74" fmla="*/ 497 w 761"/>
                <a:gd name="T75" fmla="*/ 570 h 595"/>
                <a:gd name="T76" fmla="*/ 526 w 761"/>
                <a:gd name="T77" fmla="*/ 582 h 595"/>
                <a:gd name="T78" fmla="*/ 629 w 761"/>
                <a:gd name="T79" fmla="*/ 586 h 595"/>
                <a:gd name="T80" fmla="*/ 629 w 761"/>
                <a:gd name="T81" fmla="*/ 542 h 595"/>
                <a:gd name="T82" fmla="*/ 639 w 761"/>
                <a:gd name="T83" fmla="*/ 526 h 595"/>
                <a:gd name="T84" fmla="*/ 695 w 761"/>
                <a:gd name="T85" fmla="*/ 518 h 595"/>
                <a:gd name="T86" fmla="*/ 715 w 761"/>
                <a:gd name="T87" fmla="*/ 484 h 595"/>
                <a:gd name="T88" fmla="*/ 722 w 761"/>
                <a:gd name="T89" fmla="*/ 452 h 595"/>
                <a:gd name="T90" fmla="*/ 695 w 761"/>
                <a:gd name="T91" fmla="*/ 442 h 595"/>
                <a:gd name="T92" fmla="*/ 687 w 761"/>
                <a:gd name="T93" fmla="*/ 368 h 595"/>
                <a:gd name="T94" fmla="*/ 704 w 761"/>
                <a:gd name="T95" fmla="*/ 358 h 595"/>
                <a:gd name="T96" fmla="*/ 712 w 761"/>
                <a:gd name="T97" fmla="*/ 419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61" h="595">
                  <a:moveTo>
                    <a:pt x="712" y="419"/>
                  </a:moveTo>
                  <a:lnTo>
                    <a:pt x="742" y="432"/>
                  </a:lnTo>
                  <a:lnTo>
                    <a:pt x="761" y="409"/>
                  </a:lnTo>
                  <a:lnTo>
                    <a:pt x="744" y="352"/>
                  </a:lnTo>
                  <a:lnTo>
                    <a:pt x="751" y="322"/>
                  </a:lnTo>
                  <a:lnTo>
                    <a:pt x="711" y="289"/>
                  </a:lnTo>
                  <a:lnTo>
                    <a:pt x="674" y="289"/>
                  </a:lnTo>
                  <a:lnTo>
                    <a:pt x="624" y="326"/>
                  </a:lnTo>
                  <a:lnTo>
                    <a:pt x="607" y="356"/>
                  </a:lnTo>
                  <a:lnTo>
                    <a:pt x="594" y="324"/>
                  </a:lnTo>
                  <a:lnTo>
                    <a:pt x="630" y="279"/>
                  </a:lnTo>
                  <a:lnTo>
                    <a:pt x="663" y="253"/>
                  </a:lnTo>
                  <a:lnTo>
                    <a:pt x="666" y="236"/>
                  </a:lnTo>
                  <a:lnTo>
                    <a:pt x="636" y="207"/>
                  </a:lnTo>
                  <a:lnTo>
                    <a:pt x="596" y="131"/>
                  </a:lnTo>
                  <a:lnTo>
                    <a:pt x="558" y="29"/>
                  </a:lnTo>
                  <a:lnTo>
                    <a:pt x="518" y="2"/>
                  </a:lnTo>
                  <a:lnTo>
                    <a:pt x="377" y="0"/>
                  </a:lnTo>
                  <a:lnTo>
                    <a:pt x="344" y="26"/>
                  </a:lnTo>
                  <a:lnTo>
                    <a:pt x="302" y="48"/>
                  </a:lnTo>
                  <a:lnTo>
                    <a:pt x="288" y="34"/>
                  </a:lnTo>
                  <a:lnTo>
                    <a:pt x="262" y="78"/>
                  </a:lnTo>
                  <a:lnTo>
                    <a:pt x="215" y="108"/>
                  </a:lnTo>
                  <a:lnTo>
                    <a:pt x="189" y="123"/>
                  </a:lnTo>
                  <a:lnTo>
                    <a:pt x="191" y="179"/>
                  </a:lnTo>
                  <a:lnTo>
                    <a:pt x="156" y="208"/>
                  </a:lnTo>
                  <a:lnTo>
                    <a:pt x="106" y="212"/>
                  </a:lnTo>
                  <a:lnTo>
                    <a:pt x="68" y="250"/>
                  </a:lnTo>
                  <a:lnTo>
                    <a:pt x="73" y="342"/>
                  </a:lnTo>
                  <a:lnTo>
                    <a:pt x="0" y="373"/>
                  </a:lnTo>
                  <a:lnTo>
                    <a:pt x="3" y="451"/>
                  </a:lnTo>
                  <a:lnTo>
                    <a:pt x="110" y="567"/>
                  </a:lnTo>
                  <a:lnTo>
                    <a:pt x="190" y="555"/>
                  </a:lnTo>
                  <a:lnTo>
                    <a:pt x="260" y="436"/>
                  </a:lnTo>
                  <a:lnTo>
                    <a:pt x="327" y="430"/>
                  </a:lnTo>
                  <a:lnTo>
                    <a:pt x="393" y="567"/>
                  </a:lnTo>
                  <a:lnTo>
                    <a:pt x="433" y="595"/>
                  </a:lnTo>
                  <a:lnTo>
                    <a:pt x="497" y="570"/>
                  </a:lnTo>
                  <a:lnTo>
                    <a:pt x="526" y="582"/>
                  </a:lnTo>
                  <a:lnTo>
                    <a:pt x="629" y="586"/>
                  </a:lnTo>
                  <a:lnTo>
                    <a:pt x="629" y="542"/>
                  </a:lnTo>
                  <a:lnTo>
                    <a:pt x="639" y="526"/>
                  </a:lnTo>
                  <a:lnTo>
                    <a:pt x="695" y="518"/>
                  </a:lnTo>
                  <a:lnTo>
                    <a:pt x="715" y="484"/>
                  </a:lnTo>
                  <a:lnTo>
                    <a:pt x="722" y="452"/>
                  </a:lnTo>
                  <a:lnTo>
                    <a:pt x="695" y="442"/>
                  </a:lnTo>
                  <a:lnTo>
                    <a:pt x="687" y="368"/>
                  </a:lnTo>
                  <a:lnTo>
                    <a:pt x="704" y="358"/>
                  </a:lnTo>
                  <a:lnTo>
                    <a:pt x="712" y="419"/>
                  </a:lnTo>
                  <a:close/>
                </a:path>
              </a:pathLst>
            </a:custGeom>
            <a:solidFill>
              <a:srgbClr val="BFBFBF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98" name="Picture 97">
              <a:extLst>
                <a:ext uri="{FF2B5EF4-FFF2-40B4-BE49-F238E27FC236}">
                  <a16:creationId xmlns:a16="http://schemas.microsoft.com/office/drawing/2014/main" id="{72A498AB-7734-477E-892B-FE9E37B0AB3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79070" y="3305603"/>
              <a:ext cx="462587" cy="254214"/>
            </a:xfrm>
            <a:prstGeom prst="rect">
              <a:avLst/>
            </a:prstGeom>
          </p:spPr>
        </p:pic>
        <p:sp>
          <p:nvSpPr>
            <p:cNvPr id="99" name="Rectangle 8">
              <a:extLst>
                <a:ext uri="{FF2B5EF4-FFF2-40B4-BE49-F238E27FC236}">
                  <a16:creationId xmlns:a16="http://schemas.microsoft.com/office/drawing/2014/main" id="{BEB255FA-B2E1-44C0-8D3B-32EF84A032E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5427806" y="3918683"/>
              <a:ext cx="3503986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BC6B98B8-4C9F-42CC-95E1-F96D206CC094}"/>
                </a:ext>
              </a:extLst>
            </p:cNvPr>
            <p:cNvSpPr/>
            <p:nvPr/>
          </p:nvSpPr>
          <p:spPr bwMode="auto">
            <a:xfrm>
              <a:off x="8331063" y="3566686"/>
              <a:ext cx="678902" cy="294450"/>
            </a:xfrm>
            <a:custGeom>
              <a:avLst/>
              <a:gdLst>
                <a:gd name="gd0" fmla="val 65536"/>
                <a:gd name="gd1" fmla="?: 1 1 0"/>
                <a:gd name="gd2" fmla="+- gd1 1 0"/>
                <a:gd name="gd3" fmla="+- 0 0 gd2"/>
                <a:gd name="gd4" fmla="*/ gd3 1 2"/>
                <a:gd name="gd5" fmla="*/ gd4 21600 21600"/>
                <a:gd name="gd6" fmla="*/ gd4 21600 21600"/>
                <a:gd name="gd7" fmla="+- gd1 0 1"/>
                <a:gd name="gd8" fmla="*/ gd7 1 2"/>
                <a:gd name="gd9" fmla="*/ gd8 21600 21600"/>
                <a:gd name="gd10" fmla="+- gd9 21600 0"/>
                <a:gd name="gd11" fmla="*/ gd8 21600 21600"/>
                <a:gd name="gd12" fmla="+- gd11 21600 0"/>
                <a:gd name="gd13" fmla="val gd5"/>
                <a:gd name="gd14" fmla="val gd6"/>
                <a:gd name="gd15" fmla="val gd5"/>
                <a:gd name="gd16" fmla="val gd12"/>
                <a:gd name="gd17" fmla="val gd10"/>
                <a:gd name="gd18" fmla="val gd12"/>
                <a:gd name="gd19" fmla="val gd10"/>
                <a:gd name="gd20" fmla="val gd6"/>
                <a:gd name="gd21" fmla="*/ w 0 21600"/>
                <a:gd name="gd22" fmla="*/ h 0 21600"/>
                <a:gd name="gd23" fmla="*/ w 21600 21600"/>
                <a:gd name="gd24" fmla="*/ h 21600 21600"/>
              </a:gdLst>
              <a:ahLst/>
              <a:cxnLst/>
              <a:rect l="gd21" t="gd22" r="gd23" b="gd24"/>
              <a:pathLst>
                <a:path w="21600" h="21600" extrusionOk="0">
                  <a:moveTo>
                    <a:pt x="gd13" y="gd14"/>
                  </a:moveTo>
                  <a:lnTo>
                    <a:pt x="gd15" y="gd16"/>
                  </a:lnTo>
                  <a:lnTo>
                    <a:pt x="gd17" y="gd18"/>
                  </a:lnTo>
                  <a:lnTo>
                    <a:pt x="gd19" y="gd20"/>
                  </a:lnTo>
                  <a:close/>
                </a:path>
              </a:pathLst>
            </a:custGeom>
            <a:blipFill>
              <a:blip r:embed="rId9"/>
              <a:stretch/>
            </a:blipFill>
            <a:ln>
              <a:noFill/>
            </a:ln>
          </p:spPr>
          <p:txBody>
            <a:bodyPr rot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01" name="Speech Bubble: Rectangle with Corners Rounded 100">
              <a:extLst>
                <a:ext uri="{FF2B5EF4-FFF2-40B4-BE49-F238E27FC236}">
                  <a16:creationId xmlns:a16="http://schemas.microsoft.com/office/drawing/2014/main" id="{2AF5E455-E2F1-47BA-84F1-B07D57FB6E41}"/>
                </a:ext>
              </a:extLst>
            </p:cNvPr>
            <p:cNvSpPr/>
            <p:nvPr/>
          </p:nvSpPr>
          <p:spPr>
            <a:xfrm>
              <a:off x="7987567" y="1248292"/>
              <a:ext cx="944225" cy="956957"/>
            </a:xfrm>
            <a:prstGeom prst="wedgeRoundRectCallout">
              <a:avLst>
                <a:gd name="adj1" fmla="val -83350"/>
                <a:gd name="adj2" fmla="val 32710"/>
                <a:gd name="adj3" fmla="val 16667"/>
              </a:avLst>
            </a:prstGeom>
            <a:solidFill>
              <a:schemeClr val="bg1"/>
            </a:solidFill>
            <a:ln w="127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2" name="Picture 101">
              <a:extLst>
                <a:ext uri="{FF2B5EF4-FFF2-40B4-BE49-F238E27FC236}">
                  <a16:creationId xmlns:a16="http://schemas.microsoft.com/office/drawing/2014/main" id="{5456BC4E-5EF8-4379-AF43-6C55EC12EED9}"/>
                </a:ext>
              </a:extLst>
            </p:cNvPr>
            <p:cNvPicPr/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41072" y="1310364"/>
              <a:ext cx="712599" cy="365763"/>
            </a:xfrm>
            <a:prstGeom prst="rect">
              <a:avLst/>
            </a:prstGeom>
            <a:noFill/>
          </p:spPr>
        </p:pic>
        <p:graphicFrame>
          <p:nvGraphicFramePr>
            <p:cNvPr id="103" name="Object 102">
              <a:extLst>
                <a:ext uri="{FF2B5EF4-FFF2-40B4-BE49-F238E27FC236}">
                  <a16:creationId xmlns:a16="http://schemas.microsoft.com/office/drawing/2014/main" id="{E332391F-B446-44FF-AFA6-F9172C94B988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92524745"/>
                </p:ext>
              </p:extLst>
            </p:nvPr>
          </p:nvGraphicFramePr>
          <p:xfrm>
            <a:off x="8076076" y="1720209"/>
            <a:ext cx="314271" cy="4190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06" name="Bitmap Image" r:id="rId11" imgW="1219370" imgH="1628571" progId="Paint.Picture">
                    <p:embed/>
                  </p:oleObj>
                </mc:Choice>
                <mc:Fallback>
                  <p:oleObj name="Bitmap Image" r:id="rId11" imgW="1219370" imgH="1628571" progId="Paint.Picture">
                    <p:embed/>
                    <p:pic>
                      <p:nvPicPr>
                        <p:cNvPr id="326" name="Object 325">
                          <a:extLst>
                            <a:ext uri="{FF2B5EF4-FFF2-40B4-BE49-F238E27FC236}">
                              <a16:creationId xmlns:a16="http://schemas.microsoft.com/office/drawing/2014/main" id="{E9AFB387-0937-4026-9799-60E3A373FFAC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076076" y="1720209"/>
                          <a:ext cx="314271" cy="419028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104" name="Picture 103" descr="T:\Morten\Yara\Yara_18.jpg">
              <a:extLst>
                <a:ext uri="{FF2B5EF4-FFF2-40B4-BE49-F238E27FC236}">
                  <a16:creationId xmlns:a16="http://schemas.microsoft.com/office/drawing/2014/main" id="{ABA59154-5E70-4D81-B6F0-424D5B8E094E}"/>
                </a:ext>
              </a:extLst>
            </p:cNvPr>
            <p:cNvPicPr/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8478856" y="1732415"/>
              <a:ext cx="362161" cy="3691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5" name="Speech Bubble: Rectangle with Corners Rounded 104">
              <a:extLst>
                <a:ext uri="{FF2B5EF4-FFF2-40B4-BE49-F238E27FC236}">
                  <a16:creationId xmlns:a16="http://schemas.microsoft.com/office/drawing/2014/main" id="{5ED2289B-AAF9-4FE1-BA0A-725E2CD16444}"/>
                </a:ext>
              </a:extLst>
            </p:cNvPr>
            <p:cNvSpPr/>
            <p:nvPr/>
          </p:nvSpPr>
          <p:spPr>
            <a:xfrm>
              <a:off x="5306040" y="3689709"/>
              <a:ext cx="658382" cy="228363"/>
            </a:xfrm>
            <a:prstGeom prst="wedgeRoundRectCallout">
              <a:avLst>
                <a:gd name="adj1" fmla="val 2460"/>
                <a:gd name="adj2" fmla="val -112323"/>
                <a:gd name="adj3" fmla="val 16667"/>
              </a:avLst>
            </a:prstGeom>
            <a:solidFill>
              <a:schemeClr val="bg1"/>
            </a:solidFill>
            <a:ln w="127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6" name="Picture 105">
              <a:extLst>
                <a:ext uri="{FF2B5EF4-FFF2-40B4-BE49-F238E27FC236}">
                  <a16:creationId xmlns:a16="http://schemas.microsoft.com/office/drawing/2014/main" id="{E1FC962D-A09E-44DC-A2C4-1768B5C4B505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81524" y="3718848"/>
              <a:ext cx="523948" cy="190527"/>
            </a:xfrm>
            <a:prstGeom prst="rect">
              <a:avLst/>
            </a:prstGeom>
          </p:spPr>
        </p:pic>
        <p:sp>
          <p:nvSpPr>
            <p:cNvPr id="107" name="Speech Bubble: Rectangle with Corners Rounded 106">
              <a:extLst>
                <a:ext uri="{FF2B5EF4-FFF2-40B4-BE49-F238E27FC236}">
                  <a16:creationId xmlns:a16="http://schemas.microsoft.com/office/drawing/2014/main" id="{3DBC5BAA-5083-4D31-AB29-B55C76679654}"/>
                </a:ext>
              </a:extLst>
            </p:cNvPr>
            <p:cNvSpPr/>
            <p:nvPr/>
          </p:nvSpPr>
          <p:spPr>
            <a:xfrm>
              <a:off x="4895549" y="2113366"/>
              <a:ext cx="716527" cy="413820"/>
            </a:xfrm>
            <a:prstGeom prst="wedgeRoundRectCallout">
              <a:avLst>
                <a:gd name="adj1" fmla="val -8024"/>
                <a:gd name="adj2" fmla="val 222472"/>
                <a:gd name="adj3" fmla="val 16667"/>
              </a:avLst>
            </a:prstGeom>
            <a:solidFill>
              <a:schemeClr val="bg1"/>
            </a:solidFill>
            <a:ln w="127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8" name="Picture 107">
              <a:extLst>
                <a:ext uri="{FF2B5EF4-FFF2-40B4-BE49-F238E27FC236}">
                  <a16:creationId xmlns:a16="http://schemas.microsoft.com/office/drawing/2014/main" id="{8A8A872B-2E2F-4A00-B075-2EA6249F29A5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27080" y="2169434"/>
              <a:ext cx="651710" cy="133684"/>
            </a:xfrm>
            <a:prstGeom prst="rect">
              <a:avLst/>
            </a:prstGeom>
          </p:spPr>
        </p:pic>
        <p:pic>
          <p:nvPicPr>
            <p:cNvPr id="109" name="Picture 108" descr="Image result for logo liveu">
              <a:extLst>
                <a:ext uri="{FF2B5EF4-FFF2-40B4-BE49-F238E27FC236}">
                  <a16:creationId xmlns:a16="http://schemas.microsoft.com/office/drawing/2014/main" id="{BAD24FA2-6324-478C-9C6B-C2A6247D7D16}"/>
                </a:ext>
              </a:extLst>
            </p:cNvPr>
            <p:cNvPicPr/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53629" y="2296737"/>
              <a:ext cx="542037" cy="22836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0" name="Speech Bubble: Rectangle with Corners Rounded 109">
              <a:extLst>
                <a:ext uri="{FF2B5EF4-FFF2-40B4-BE49-F238E27FC236}">
                  <a16:creationId xmlns:a16="http://schemas.microsoft.com/office/drawing/2014/main" id="{D3B91801-7FA1-483D-8F17-6B384CD0F37E}"/>
                </a:ext>
              </a:extLst>
            </p:cNvPr>
            <p:cNvSpPr/>
            <p:nvPr/>
          </p:nvSpPr>
          <p:spPr>
            <a:xfrm>
              <a:off x="6644254" y="3584356"/>
              <a:ext cx="914529" cy="1158877"/>
            </a:xfrm>
            <a:prstGeom prst="wedgeRoundRectCallout">
              <a:avLst>
                <a:gd name="adj1" fmla="val 61749"/>
                <a:gd name="adj2" fmla="val -19805"/>
                <a:gd name="adj3" fmla="val 16667"/>
              </a:avLst>
            </a:prstGeom>
            <a:solidFill>
              <a:schemeClr val="bg1"/>
            </a:solidFill>
            <a:ln w="127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1" name="Picture 110">
              <a:extLst>
                <a:ext uri="{FF2B5EF4-FFF2-40B4-BE49-F238E27FC236}">
                  <a16:creationId xmlns:a16="http://schemas.microsoft.com/office/drawing/2014/main" id="{8D385DFE-4864-4FE8-80A4-F2D1B5705CE4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09913" y="4519285"/>
              <a:ext cx="787719" cy="190527"/>
            </a:xfrm>
            <a:prstGeom prst="rect">
              <a:avLst/>
            </a:prstGeom>
          </p:spPr>
        </p:pic>
        <p:pic>
          <p:nvPicPr>
            <p:cNvPr id="112" name="Imagen 16">
              <a:extLst>
                <a:ext uri="{FF2B5EF4-FFF2-40B4-BE49-F238E27FC236}">
                  <a16:creationId xmlns:a16="http://schemas.microsoft.com/office/drawing/2014/main" id="{E3F12BC9-2453-40E8-ABCE-BFF257E68409}"/>
                </a:ext>
              </a:extLst>
            </p:cNvPr>
            <p:cNvPicPr/>
            <p:nvPr/>
          </p:nvPicPr>
          <p:blipFill>
            <a:blip r:embed="rId18"/>
            <a:stretch>
              <a:fillRect/>
            </a:stretch>
          </p:blipFill>
          <p:spPr>
            <a:xfrm>
              <a:off x="6736615" y="3621063"/>
              <a:ext cx="454918" cy="225172"/>
            </a:xfrm>
            <a:prstGeom prst="rect">
              <a:avLst/>
            </a:prstGeom>
          </p:spPr>
        </p:pic>
        <p:pic>
          <p:nvPicPr>
            <p:cNvPr id="113" name="image5.png">
              <a:extLst>
                <a:ext uri="{FF2B5EF4-FFF2-40B4-BE49-F238E27FC236}">
                  <a16:creationId xmlns:a16="http://schemas.microsoft.com/office/drawing/2014/main" id="{8326A60D-D244-44EB-BC12-4D256537D92E}"/>
                </a:ext>
              </a:extLst>
            </p:cNvPr>
            <p:cNvPicPr/>
            <p:nvPr/>
          </p:nvPicPr>
          <p:blipFill>
            <a:blip r:embed="rId19"/>
            <a:srcRect/>
            <a:stretch>
              <a:fillRect/>
            </a:stretch>
          </p:blipFill>
          <p:spPr>
            <a:xfrm>
              <a:off x="6738625" y="4313290"/>
              <a:ext cx="658242" cy="188814"/>
            </a:xfrm>
            <a:prstGeom prst="rect">
              <a:avLst/>
            </a:prstGeom>
            <a:ln/>
          </p:spPr>
        </p:pic>
        <p:graphicFrame>
          <p:nvGraphicFramePr>
            <p:cNvPr id="114" name="Object 113">
              <a:extLst>
                <a:ext uri="{FF2B5EF4-FFF2-40B4-BE49-F238E27FC236}">
                  <a16:creationId xmlns:a16="http://schemas.microsoft.com/office/drawing/2014/main" id="{12C0BF62-AD01-4487-AF97-F1B2C08ECB22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698913804"/>
                </p:ext>
              </p:extLst>
            </p:nvPr>
          </p:nvGraphicFramePr>
          <p:xfrm>
            <a:off x="6717000" y="4103925"/>
            <a:ext cx="653174" cy="2125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07" name="Bitmap Image" r:id="rId20" imgW="9247619" imgH="3019048" progId="Paint.Picture">
                    <p:embed/>
                  </p:oleObj>
                </mc:Choice>
                <mc:Fallback>
                  <p:oleObj name="Bitmap Image" r:id="rId20" imgW="9247619" imgH="3019048" progId="Paint.Picture">
                    <p:embed/>
                    <p:pic>
                      <p:nvPicPr>
                        <p:cNvPr id="314" name="Object 313">
                          <a:extLst>
                            <a:ext uri="{FF2B5EF4-FFF2-40B4-BE49-F238E27FC236}">
                              <a16:creationId xmlns:a16="http://schemas.microsoft.com/office/drawing/2014/main" id="{031CA274-2376-416D-8BD3-A72D4A60A21E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717000" y="4103925"/>
                          <a:ext cx="653174" cy="212516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115" name="Immagine 4" descr="Risultati immagini per iren">
              <a:extLst>
                <a:ext uri="{FF2B5EF4-FFF2-40B4-BE49-F238E27FC236}">
                  <a16:creationId xmlns:a16="http://schemas.microsoft.com/office/drawing/2014/main" id="{3490449E-E8E2-4FBB-B598-055E92A42FFD}"/>
                </a:ext>
              </a:extLst>
            </p:cNvPr>
            <p:cNvPicPr/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45309" y="3894991"/>
              <a:ext cx="435561" cy="19058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6" name="Speech Bubble: Rectangle with Corners Rounded 115">
              <a:extLst>
                <a:ext uri="{FF2B5EF4-FFF2-40B4-BE49-F238E27FC236}">
                  <a16:creationId xmlns:a16="http://schemas.microsoft.com/office/drawing/2014/main" id="{C3C14CF8-4AE9-4F8F-8F76-DB2C6C49EE88}"/>
                </a:ext>
              </a:extLst>
            </p:cNvPr>
            <p:cNvSpPr/>
            <p:nvPr/>
          </p:nvSpPr>
          <p:spPr>
            <a:xfrm>
              <a:off x="5354824" y="4060529"/>
              <a:ext cx="716527" cy="682704"/>
            </a:xfrm>
            <a:prstGeom prst="wedgeRoundRectCallout">
              <a:avLst>
                <a:gd name="adj1" fmla="val 71152"/>
                <a:gd name="adj2" fmla="val -16492"/>
                <a:gd name="adj3" fmla="val 16667"/>
              </a:avLst>
            </a:prstGeom>
            <a:solidFill>
              <a:schemeClr val="bg1"/>
            </a:solidFill>
            <a:ln w="127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7" name="Picture 116">
              <a:extLst>
                <a:ext uri="{FF2B5EF4-FFF2-40B4-BE49-F238E27FC236}">
                  <a16:creationId xmlns:a16="http://schemas.microsoft.com/office/drawing/2014/main" id="{A97E29EB-DA97-4E16-ADF4-C36A3B2AEFAA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64519" y="3636761"/>
              <a:ext cx="246343" cy="500633"/>
            </a:xfrm>
            <a:prstGeom prst="rect">
              <a:avLst/>
            </a:prstGeom>
          </p:spPr>
        </p:pic>
        <p:graphicFrame>
          <p:nvGraphicFramePr>
            <p:cNvPr id="118" name="Object 117">
              <a:extLst>
                <a:ext uri="{FF2B5EF4-FFF2-40B4-BE49-F238E27FC236}">
                  <a16:creationId xmlns:a16="http://schemas.microsoft.com/office/drawing/2014/main" id="{9F538C0E-7E47-4870-BA2B-50A46E3ADB92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86319736"/>
                </p:ext>
              </p:extLst>
            </p:nvPr>
          </p:nvGraphicFramePr>
          <p:xfrm>
            <a:off x="5407044" y="4499601"/>
            <a:ext cx="521996" cy="2319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08" name="Bitmap Image" r:id="rId24" imgW="1284081" imgH="571671" progId="Paint.Picture">
                    <p:embed/>
                  </p:oleObj>
                </mc:Choice>
                <mc:Fallback>
                  <p:oleObj name="Bitmap Image" r:id="rId24" imgW="1284081" imgH="571671" progId="Paint.Picture">
                    <p:embed/>
                    <p:pic>
                      <p:nvPicPr>
                        <p:cNvPr id="322" name="Object 321">
                          <a:extLst>
                            <a:ext uri="{FF2B5EF4-FFF2-40B4-BE49-F238E27FC236}">
                              <a16:creationId xmlns:a16="http://schemas.microsoft.com/office/drawing/2014/main" id="{8C7573EF-CA42-4A81-834C-CFE076546E9D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07044" y="4499601"/>
                          <a:ext cx="521996" cy="231998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119" name="Picture 118">
              <a:extLst>
                <a:ext uri="{FF2B5EF4-FFF2-40B4-BE49-F238E27FC236}">
                  <a16:creationId xmlns:a16="http://schemas.microsoft.com/office/drawing/2014/main" id="{1542C446-C9FD-403A-9898-404319FBB62D}"/>
                </a:ext>
              </a:extLst>
            </p:cNvPr>
            <p:cNvPicPr/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42643" y="4070215"/>
              <a:ext cx="565755" cy="38468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0" name="Speech Bubble: Rectangle with Corners Rounded 119">
              <a:extLst>
                <a:ext uri="{FF2B5EF4-FFF2-40B4-BE49-F238E27FC236}">
                  <a16:creationId xmlns:a16="http://schemas.microsoft.com/office/drawing/2014/main" id="{61750901-003A-4970-B6BC-4DC7F6485121}"/>
                </a:ext>
              </a:extLst>
            </p:cNvPr>
            <p:cNvSpPr/>
            <p:nvPr/>
          </p:nvSpPr>
          <p:spPr>
            <a:xfrm>
              <a:off x="7872319" y="2753641"/>
              <a:ext cx="716527" cy="438053"/>
            </a:xfrm>
            <a:prstGeom prst="wedgeRoundRectCallout">
              <a:avLst>
                <a:gd name="adj1" fmla="val -80683"/>
                <a:gd name="adj2" fmla="val 45978"/>
                <a:gd name="adj3" fmla="val 16667"/>
              </a:avLst>
            </a:prstGeom>
            <a:solidFill>
              <a:schemeClr val="bg1"/>
            </a:solidFill>
            <a:ln w="127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121" name="Object 120">
              <a:extLst>
                <a:ext uri="{FF2B5EF4-FFF2-40B4-BE49-F238E27FC236}">
                  <a16:creationId xmlns:a16="http://schemas.microsoft.com/office/drawing/2014/main" id="{1B423E3C-A212-487D-929E-8F7ED9E1FD95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40236412"/>
                </p:ext>
              </p:extLst>
            </p:nvPr>
          </p:nvGraphicFramePr>
          <p:xfrm>
            <a:off x="8010136" y="2810060"/>
            <a:ext cx="305115" cy="1869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09" name="Bitmap Image" r:id="rId27" imgW="1561905" imgH="961905" progId="Paint.Picture">
                    <p:embed/>
                  </p:oleObj>
                </mc:Choice>
                <mc:Fallback>
                  <p:oleObj name="Bitmap Image" r:id="rId27" imgW="1561905" imgH="961905" progId="Paint.Picture">
                    <p:embed/>
                    <p:pic>
                      <p:nvPicPr>
                        <p:cNvPr id="319" name="Object 318">
                          <a:extLst>
                            <a:ext uri="{FF2B5EF4-FFF2-40B4-BE49-F238E27FC236}">
                              <a16:creationId xmlns:a16="http://schemas.microsoft.com/office/drawing/2014/main" id="{5BB003A7-A118-479C-854C-C7D42F8DD5F5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010136" y="2810060"/>
                          <a:ext cx="305115" cy="186937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122" name="Picture 121">
              <a:extLst>
                <a:ext uri="{FF2B5EF4-FFF2-40B4-BE49-F238E27FC236}">
                  <a16:creationId xmlns:a16="http://schemas.microsoft.com/office/drawing/2014/main" id="{7912E7A4-C0E9-4875-AF09-6F75DCD1BDDA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12148" y="3010694"/>
              <a:ext cx="636867" cy="181000"/>
            </a:xfrm>
            <a:prstGeom prst="rect">
              <a:avLst/>
            </a:prstGeom>
          </p:spPr>
        </p:pic>
        <p:sp>
          <p:nvSpPr>
            <p:cNvPr id="123" name="Speech Bubble: Rectangle with Corners Rounded 122">
              <a:extLst>
                <a:ext uri="{FF2B5EF4-FFF2-40B4-BE49-F238E27FC236}">
                  <a16:creationId xmlns:a16="http://schemas.microsoft.com/office/drawing/2014/main" id="{47111AB0-AA2D-4F0C-8476-C8A56016ED71}"/>
                </a:ext>
              </a:extLst>
            </p:cNvPr>
            <p:cNvSpPr/>
            <p:nvPr/>
          </p:nvSpPr>
          <p:spPr>
            <a:xfrm>
              <a:off x="6111376" y="1593656"/>
              <a:ext cx="1248848" cy="986993"/>
            </a:xfrm>
            <a:prstGeom prst="wedgeRoundRectCallout">
              <a:avLst>
                <a:gd name="adj1" fmla="val -22911"/>
                <a:gd name="adj2" fmla="val 61952"/>
                <a:gd name="adj3" fmla="val 16667"/>
              </a:avLst>
            </a:prstGeom>
            <a:solidFill>
              <a:schemeClr val="bg1"/>
            </a:solidFill>
            <a:ln w="127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4" name="Picture 123">
              <a:extLst>
                <a:ext uri="{FF2B5EF4-FFF2-40B4-BE49-F238E27FC236}">
                  <a16:creationId xmlns:a16="http://schemas.microsoft.com/office/drawing/2014/main" id="{5BBA831E-17AB-4637-B5DB-ABEAB62D4CE3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68099" y="2000796"/>
              <a:ext cx="488498" cy="246532"/>
            </a:xfrm>
            <a:prstGeom prst="rect">
              <a:avLst/>
            </a:prstGeom>
          </p:spPr>
        </p:pic>
        <p:graphicFrame>
          <p:nvGraphicFramePr>
            <p:cNvPr id="125" name="Object 124">
              <a:extLst>
                <a:ext uri="{FF2B5EF4-FFF2-40B4-BE49-F238E27FC236}">
                  <a16:creationId xmlns:a16="http://schemas.microsoft.com/office/drawing/2014/main" id="{B12C5E65-1E5B-476A-9B9E-571142EE7352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08228637"/>
                </p:ext>
              </p:extLst>
            </p:nvPr>
          </p:nvGraphicFramePr>
          <p:xfrm>
            <a:off x="6390987" y="2236593"/>
            <a:ext cx="658382" cy="34405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10" name="Bitmap Image" r:id="rId31" imgW="4571912" imgH="2396444" progId="Paint.Picture">
                    <p:embed/>
                  </p:oleObj>
                </mc:Choice>
                <mc:Fallback>
                  <p:oleObj name="Bitmap Image" r:id="rId31" imgW="4571912" imgH="2396444" progId="Paint.Picture">
                    <p:embed/>
                    <p:pic>
                      <p:nvPicPr>
                        <p:cNvPr id="316" name="Object 315">
                          <a:extLst>
                            <a:ext uri="{FF2B5EF4-FFF2-40B4-BE49-F238E27FC236}">
                              <a16:creationId xmlns:a16="http://schemas.microsoft.com/office/drawing/2014/main" id="{D6B7FF6C-D12B-44F5-AFF5-37B3FF1C7C0D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390987" y="2236593"/>
                          <a:ext cx="658382" cy="344057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126" name="Picture 125" descr="../../../../../../../../Downloads/ibmpos_b">
              <a:extLst>
                <a:ext uri="{FF2B5EF4-FFF2-40B4-BE49-F238E27FC236}">
                  <a16:creationId xmlns:a16="http://schemas.microsoft.com/office/drawing/2014/main" id="{0BE0BE72-E75F-4388-9ADD-102BDD4A5FBC}"/>
                </a:ext>
              </a:extLst>
            </p:cNvPr>
            <p:cNvPicPr/>
            <p:nvPr/>
          </p:nvPicPr>
          <p:blipFill>
            <a:blip r:embed="rId3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8282" y="1699249"/>
              <a:ext cx="545153" cy="1774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7" name="Picture 126">
              <a:extLst>
                <a:ext uri="{FF2B5EF4-FFF2-40B4-BE49-F238E27FC236}">
                  <a16:creationId xmlns:a16="http://schemas.microsoft.com/office/drawing/2014/main" id="{346BB7E3-79C2-42FF-B0D0-F1371E4F8C43}"/>
                </a:ext>
              </a:extLst>
            </p:cNvPr>
            <p:cNvPicPr/>
            <p:nvPr/>
          </p:nvPicPr>
          <p:blipFill>
            <a:blip r:embed="rId34"/>
            <a:stretch>
              <a:fillRect/>
            </a:stretch>
          </p:blipFill>
          <p:spPr>
            <a:xfrm>
              <a:off x="6171528" y="1651697"/>
              <a:ext cx="461021" cy="375193"/>
            </a:xfrm>
            <a:prstGeom prst="rect">
              <a:avLst/>
            </a:prstGeom>
          </p:spPr>
        </p:pic>
        <p:pic>
          <p:nvPicPr>
            <p:cNvPr id="128" name="Picture 127">
              <a:extLst>
                <a:ext uri="{FF2B5EF4-FFF2-40B4-BE49-F238E27FC236}">
                  <a16:creationId xmlns:a16="http://schemas.microsoft.com/office/drawing/2014/main" id="{EEB4AE99-E1A2-42A1-8852-D8A83E73FE58}"/>
                </a:ext>
              </a:extLst>
            </p:cNvPr>
            <p:cNvPicPr/>
            <p:nvPr/>
          </p:nvPicPr>
          <p:blipFill>
            <a:blip r:embed="rId3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2526" y="2018366"/>
              <a:ext cx="499209" cy="21822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9" name="Speech Bubble: Rectangle with Corners Rounded 128">
              <a:extLst>
                <a:ext uri="{FF2B5EF4-FFF2-40B4-BE49-F238E27FC236}">
                  <a16:creationId xmlns:a16="http://schemas.microsoft.com/office/drawing/2014/main" id="{69A03E99-B797-4A68-8FF6-AF313A5175DC}"/>
                </a:ext>
              </a:extLst>
            </p:cNvPr>
            <p:cNvSpPr/>
            <p:nvPr/>
          </p:nvSpPr>
          <p:spPr>
            <a:xfrm>
              <a:off x="6369022" y="2876533"/>
              <a:ext cx="663906" cy="633923"/>
            </a:xfrm>
            <a:prstGeom prst="wedgeRoundRectCallout">
              <a:avLst>
                <a:gd name="adj1" fmla="val 74168"/>
                <a:gd name="adj2" fmla="val -1752"/>
                <a:gd name="adj3" fmla="val 16667"/>
              </a:avLst>
            </a:prstGeom>
            <a:solidFill>
              <a:schemeClr val="bg1"/>
            </a:solidFill>
            <a:ln w="127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0" name="Picture 129">
              <a:extLst>
                <a:ext uri="{FF2B5EF4-FFF2-40B4-BE49-F238E27FC236}">
                  <a16:creationId xmlns:a16="http://schemas.microsoft.com/office/drawing/2014/main" id="{A52327B1-2E76-4FE7-ACC8-C0B538B3939D}"/>
                </a:ext>
              </a:extLst>
            </p:cNvPr>
            <p:cNvPicPr/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24478" y="3310186"/>
              <a:ext cx="508327" cy="189325"/>
            </a:xfrm>
            <a:prstGeom prst="rect">
              <a:avLst/>
            </a:prstGeom>
          </p:spPr>
        </p:pic>
        <p:pic>
          <p:nvPicPr>
            <p:cNvPr id="131" name="Picture 130" descr="http://communities.pg.com/cm/webic/News/PublishingImages/PG-Logo-Blue.png">
              <a:extLst>
                <a:ext uri="{FF2B5EF4-FFF2-40B4-BE49-F238E27FC236}">
                  <a16:creationId xmlns:a16="http://schemas.microsoft.com/office/drawing/2014/main" id="{769AB0CF-C9DA-4C35-9ACA-2ADDE79025F2}"/>
                </a:ext>
              </a:extLst>
            </p:cNvPr>
            <p:cNvPicPr/>
            <p:nvPr/>
          </p:nvPicPr>
          <p:blipFill>
            <a:blip r:embed="rId3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06205" y="2897987"/>
              <a:ext cx="422554" cy="43234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2" name="Rectangle: Rounded Corners 131">
              <a:extLst>
                <a:ext uri="{FF2B5EF4-FFF2-40B4-BE49-F238E27FC236}">
                  <a16:creationId xmlns:a16="http://schemas.microsoft.com/office/drawing/2014/main" id="{B6356A30-2CCF-4362-B7DC-9319298435F6}"/>
                </a:ext>
              </a:extLst>
            </p:cNvPr>
            <p:cNvSpPr/>
            <p:nvPr/>
          </p:nvSpPr>
          <p:spPr>
            <a:xfrm>
              <a:off x="4871309" y="922534"/>
              <a:ext cx="4210879" cy="4025480"/>
            </a:xfrm>
            <a:prstGeom prst="roundRect">
              <a:avLst>
                <a:gd name="adj" fmla="val 4068"/>
              </a:avLst>
            </a:prstGeom>
            <a:noFill/>
            <a:ln w="6350"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Rectangle: Rounded Corners 132">
              <a:extLst>
                <a:ext uri="{FF2B5EF4-FFF2-40B4-BE49-F238E27FC236}">
                  <a16:creationId xmlns:a16="http://schemas.microsoft.com/office/drawing/2014/main" id="{8B60F430-FD44-4C0A-BD88-94F01BA97B26}"/>
                </a:ext>
              </a:extLst>
            </p:cNvPr>
            <p:cNvSpPr/>
            <p:nvPr/>
          </p:nvSpPr>
          <p:spPr>
            <a:xfrm>
              <a:off x="5043024" y="1175856"/>
              <a:ext cx="2508009" cy="38009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4" name="Segnaposto piè di pagina 4">
            <a:extLst>
              <a:ext uri="{FF2B5EF4-FFF2-40B4-BE49-F238E27FC236}">
                <a16:creationId xmlns:a16="http://schemas.microsoft.com/office/drawing/2014/main" id="{3FBD6C77-7FF8-41F3-803D-1C3F64D678FC}"/>
              </a:ext>
            </a:extLst>
          </p:cNvPr>
          <p:cNvSpPr txBox="1">
            <a:spLocks/>
          </p:cNvSpPr>
          <p:nvPr/>
        </p:nvSpPr>
        <p:spPr>
          <a:xfrm>
            <a:off x="1204827" y="6109759"/>
            <a:ext cx="4991449" cy="274320"/>
          </a:xfrm>
          <a:prstGeom prst="rect">
            <a:avLst/>
          </a:prstGeom>
        </p:spPr>
        <p:txBody>
          <a:bodyPr/>
          <a:lstStyle>
            <a:defPPr rtl="0"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/>
              <a:t>This project has received funding from the European Union’s Horizon 2020 research and innovation programme under Grant Agreement No. 856691</a:t>
            </a:r>
            <a:endParaRPr lang="it-IT" sz="1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AE0060B-CC6A-4E6E-BA1D-0AF714D41596}"/>
              </a:ext>
            </a:extLst>
          </p:cNvPr>
          <p:cNvSpPr txBox="1"/>
          <p:nvPr/>
        </p:nvSpPr>
        <p:spPr>
          <a:xfrm>
            <a:off x="10456868" y="94467"/>
            <a:ext cx="1565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>
                <a:solidFill>
                  <a:schemeClr val="bg1">
                    <a:lumMod val="95000"/>
                  </a:schemeClr>
                </a:solidFill>
              </a:rPr>
              <a:t>RWS-210034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1BFBFA2-E36F-4B8F-9713-9E20209BF195}"/>
              </a:ext>
            </a:extLst>
          </p:cNvPr>
          <p:cNvSpPr txBox="1"/>
          <p:nvPr/>
        </p:nvSpPr>
        <p:spPr>
          <a:xfrm>
            <a:off x="6954664" y="94467"/>
            <a:ext cx="32870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bg1">
                    <a:lumMod val="95000"/>
                  </a:schemeClr>
                </a:solidFill>
              </a:rPr>
              <a:t>3GPP TSG RAN Rel-18 workshop</a:t>
            </a:r>
          </a:p>
          <a:p>
            <a:r>
              <a:rPr lang="en-GB" sz="1600" dirty="0">
                <a:solidFill>
                  <a:schemeClr val="bg1">
                    <a:lumMod val="95000"/>
                  </a:schemeClr>
                </a:solidFill>
              </a:rPr>
              <a:t>June 28 - July 2, 2021</a:t>
            </a:r>
            <a:endParaRPr lang="it-IT" sz="16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3811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it-IT" dirty="0" err="1"/>
              <a:t>Requirements</a:t>
            </a: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it-IT" smtClean="0"/>
              <a:pPr/>
              <a:t>10</a:t>
            </a:fld>
            <a:endParaRPr lang="it-IT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18580D5-88FE-4BED-9B29-E233E72830AB}"/>
              </a:ext>
            </a:extLst>
          </p:cNvPr>
          <p:cNvSpPr txBox="1"/>
          <p:nvPr/>
        </p:nvSpPr>
        <p:spPr>
          <a:xfrm>
            <a:off x="373351" y="1284789"/>
            <a:ext cx="1150476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  <a:defRPr/>
            </a:pPr>
            <a:r>
              <a:rPr lang="en-GB" sz="2000" dirty="0"/>
              <a:t>Improve upload throughput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GB" sz="2000" dirty="0"/>
              <a:t>Several use cases are UL unbalanced (upload requirements higher than download) and must operate in macro-cells with DL unbalanced frame structure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GB" sz="2000" dirty="0"/>
              <a:t>Take into account that in some scenarios UEs are not power limited (e.g., a UE embedded in a charging point is not power limited)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GB" sz="2000" dirty="0"/>
              <a:t>Take into account that in some scenarios UEs are power limited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137342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it-IT" dirty="0" err="1"/>
              <a:t>Requirements</a:t>
            </a: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it-IT" smtClean="0"/>
              <a:pPr/>
              <a:t>11</a:t>
            </a:fld>
            <a:endParaRPr lang="it-IT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18580D5-88FE-4BED-9B29-E233E72830AB}"/>
              </a:ext>
            </a:extLst>
          </p:cNvPr>
          <p:cNvSpPr txBox="1"/>
          <p:nvPr/>
        </p:nvSpPr>
        <p:spPr>
          <a:xfrm>
            <a:off x="373351" y="1284789"/>
            <a:ext cx="1150476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  <a:defRPr/>
            </a:pPr>
            <a:r>
              <a:rPr lang="en-GB" sz="2000" dirty="0"/>
              <a:t>The life cycle of UEs in the Living Labs is 5-10 years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GB" sz="2000" dirty="0"/>
              <a:t>The design of the UEs should be future proof to ensure the capability to operate in radio networks based on future releases (e.g., capability to upgrade over-the-air the device to a new Release)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GB" sz="2000" dirty="0"/>
              <a:t>The design of the UEs should be future proof to ensure the capability to operate with different Core Networks (e.g., by upgrading over-the-air the device)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646307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it-IT" dirty="0" err="1"/>
              <a:t>Requirements</a:t>
            </a: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it-IT" smtClean="0"/>
              <a:pPr/>
              <a:t>12</a:t>
            </a:fld>
            <a:endParaRPr lang="it-IT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18580D5-88FE-4BED-9B29-E233E72830AB}"/>
              </a:ext>
            </a:extLst>
          </p:cNvPr>
          <p:cNvSpPr txBox="1"/>
          <p:nvPr/>
        </p:nvSpPr>
        <p:spPr>
          <a:xfrm>
            <a:off x="373351" y="1284789"/>
            <a:ext cx="11504761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  <a:defRPr/>
            </a:pPr>
            <a:r>
              <a:rPr lang="en-GB" sz="2000" dirty="0"/>
              <a:t>Ensure network management in a multi-tenant environment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GB" sz="2000" dirty="0"/>
              <a:t>Network management functions should be exposed via open interfaces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GB" sz="2000" dirty="0"/>
              <a:t>Orchestration of radio resources should be supported in a multi-tenant network (e.g., radio owned by the  factory, Core owned by the public operator)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4003739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087715" y="118436"/>
            <a:ext cx="9601200" cy="533431"/>
          </a:xfrm>
        </p:spPr>
        <p:txBody>
          <a:bodyPr rtlCol="0">
            <a:normAutofit/>
          </a:bodyPr>
          <a:lstStyle/>
          <a:p>
            <a:r>
              <a:rPr lang="en-US" dirty="0"/>
              <a:t>Living Labs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it-IT" smtClean="0"/>
              <a:pPr/>
              <a:t>2</a:t>
            </a:fld>
            <a:endParaRPr lang="it-IT" dirty="0"/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044700" y="26924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1397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139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2942436" y="949294"/>
            <a:ext cx="2513413" cy="1777983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ttangolo 2">
            <a:extLst>
              <a:ext uri="{FF2B5EF4-FFF2-40B4-BE49-F238E27FC236}">
                <a16:creationId xmlns:a16="http://schemas.microsoft.com/office/drawing/2014/main" id="{F6A6434C-9368-4340-A586-2FD4E6F9337D}"/>
              </a:ext>
            </a:extLst>
          </p:cNvPr>
          <p:cNvSpPr/>
          <p:nvPr/>
        </p:nvSpPr>
        <p:spPr>
          <a:xfrm>
            <a:off x="252308" y="2532373"/>
            <a:ext cx="2481834" cy="707886"/>
          </a:xfrm>
          <a:prstGeom prst="rect">
            <a:avLst/>
          </a:prstGeom>
          <a:solidFill>
            <a:srgbClr val="01508A"/>
          </a:solidFill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TIM Sans" panose="02020503040602060503" pitchFamily="18" charset="77"/>
              </a:rPr>
              <a:t>Five different living labs will be trialed</a:t>
            </a:r>
          </a:p>
        </p:txBody>
      </p:sp>
      <p:grpSp>
        <p:nvGrpSpPr>
          <p:cNvPr id="12" name="Gruppo 34">
            <a:extLst>
              <a:ext uri="{FF2B5EF4-FFF2-40B4-BE49-F238E27FC236}">
                <a16:creationId xmlns:a16="http://schemas.microsoft.com/office/drawing/2014/main" id="{2123BC65-E494-453B-8F7F-50EF327B1C02}"/>
              </a:ext>
            </a:extLst>
          </p:cNvPr>
          <p:cNvGrpSpPr/>
          <p:nvPr/>
        </p:nvGrpSpPr>
        <p:grpSpPr>
          <a:xfrm>
            <a:off x="252308" y="1572383"/>
            <a:ext cx="954515" cy="954515"/>
            <a:chOff x="643437" y="1923708"/>
            <a:chExt cx="954515" cy="954515"/>
          </a:xfrm>
        </p:grpSpPr>
        <p:sp>
          <p:nvSpPr>
            <p:cNvPr id="13" name="Rettangolo 33">
              <a:extLst>
                <a:ext uri="{FF2B5EF4-FFF2-40B4-BE49-F238E27FC236}">
                  <a16:creationId xmlns:a16="http://schemas.microsoft.com/office/drawing/2014/main" id="{3581FF79-8161-42D7-B481-41CD50B57FD5}"/>
                </a:ext>
              </a:extLst>
            </p:cNvPr>
            <p:cNvSpPr/>
            <p:nvPr/>
          </p:nvSpPr>
          <p:spPr>
            <a:xfrm>
              <a:off x="643437" y="1923708"/>
              <a:ext cx="954515" cy="954515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14" name="Elemento grafico 32">
              <a:extLst>
                <a:ext uri="{FF2B5EF4-FFF2-40B4-BE49-F238E27FC236}">
                  <a16:creationId xmlns:a16="http://schemas.microsoft.com/office/drawing/2014/main" id="{D72E89DC-FC8E-410E-A615-86A42309DE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84452" y="1942288"/>
              <a:ext cx="694392" cy="867990"/>
            </a:xfrm>
            <a:prstGeom prst="rect">
              <a:avLst/>
            </a:prstGeom>
          </p:spPr>
        </p:pic>
      </p:grpSp>
      <p:sp>
        <p:nvSpPr>
          <p:cNvPr id="15" name="Figura a mano libera 38">
            <a:extLst>
              <a:ext uri="{FF2B5EF4-FFF2-40B4-BE49-F238E27FC236}">
                <a16:creationId xmlns:a16="http://schemas.microsoft.com/office/drawing/2014/main" id="{FC637F48-5DC6-4DF2-92B0-DC6F966F3DF1}"/>
              </a:ext>
            </a:extLst>
          </p:cNvPr>
          <p:cNvSpPr/>
          <p:nvPr/>
        </p:nvSpPr>
        <p:spPr>
          <a:xfrm flipH="1">
            <a:off x="-709" y="3240259"/>
            <a:ext cx="1207531" cy="1270482"/>
          </a:xfrm>
          <a:custGeom>
            <a:avLst/>
            <a:gdLst>
              <a:gd name="connsiteX0" fmla="*/ 0 w 3736622"/>
              <a:gd name="connsiteY0" fmla="*/ 0 h 1185334"/>
              <a:gd name="connsiteX1" fmla="*/ 0 w 3736622"/>
              <a:gd name="connsiteY1" fmla="*/ 1185334 h 1185334"/>
              <a:gd name="connsiteX2" fmla="*/ 3736622 w 3736622"/>
              <a:gd name="connsiteY2" fmla="*/ 1185334 h 1185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36622" h="1185334">
                <a:moveTo>
                  <a:pt x="0" y="0"/>
                </a:moveTo>
                <a:lnTo>
                  <a:pt x="0" y="1185334"/>
                </a:lnTo>
                <a:lnTo>
                  <a:pt x="3736622" y="1185334"/>
                </a:lnTo>
              </a:path>
            </a:pathLst>
          </a:custGeom>
          <a:noFill/>
          <a:ln w="63500">
            <a:solidFill>
              <a:srgbClr val="2833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6" name="Picture 15"/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39849" y="1690391"/>
            <a:ext cx="1604495" cy="1462231"/>
          </a:xfrm>
          <a:prstGeom prst="rect">
            <a:avLst/>
          </a:prstGeom>
        </p:spPr>
      </p:pic>
      <p:pic>
        <p:nvPicPr>
          <p:cNvPr id="17" name="Picture 299"/>
          <p:cNvPicPr/>
          <p:nvPr/>
        </p:nvPicPr>
        <p:blipFill>
          <a:blip r:embed="rId7"/>
          <a:stretch>
            <a:fillRect/>
          </a:stretch>
        </p:blipFill>
        <p:spPr>
          <a:xfrm>
            <a:off x="3728159" y="4123196"/>
            <a:ext cx="1034044" cy="1148385"/>
          </a:xfrm>
          <a:prstGeom prst="rect">
            <a:avLst/>
          </a:prstGeom>
        </p:spPr>
      </p:pic>
      <p:pic>
        <p:nvPicPr>
          <p:cNvPr id="18" name="Picture 302"/>
          <p:cNvPicPr/>
          <p:nvPr/>
        </p:nvPicPr>
        <p:blipFill>
          <a:blip r:embed="rId8"/>
          <a:stretch>
            <a:fillRect/>
          </a:stretch>
        </p:blipFill>
        <p:spPr>
          <a:xfrm>
            <a:off x="5075944" y="4231742"/>
            <a:ext cx="1057837" cy="1202760"/>
          </a:xfrm>
          <a:prstGeom prst="rect">
            <a:avLst/>
          </a:prstGeom>
        </p:spPr>
      </p:pic>
      <p:pic>
        <p:nvPicPr>
          <p:cNvPr id="19" name="Picture 304"/>
          <p:cNvPicPr/>
          <p:nvPr/>
        </p:nvPicPr>
        <p:blipFill>
          <a:blip r:embed="rId9"/>
          <a:stretch>
            <a:fillRect/>
          </a:stretch>
        </p:blipFill>
        <p:spPr>
          <a:xfrm>
            <a:off x="8450423" y="3984735"/>
            <a:ext cx="2079967" cy="1417378"/>
          </a:xfrm>
          <a:prstGeom prst="rect">
            <a:avLst/>
          </a:prstGeom>
        </p:spPr>
      </p:pic>
      <p:pic>
        <p:nvPicPr>
          <p:cNvPr id="20" name="Picture 23"/>
          <p:cNvPicPr/>
          <p:nvPr/>
        </p:nvPicPr>
        <p:blipFill>
          <a:blip r:embed="rId10"/>
          <a:stretch>
            <a:fillRect/>
          </a:stretch>
        </p:blipFill>
        <p:spPr>
          <a:xfrm>
            <a:off x="9455525" y="1112858"/>
            <a:ext cx="1890395" cy="1332865"/>
          </a:xfrm>
          <a:prstGeom prst="rect">
            <a:avLst/>
          </a:prstGeom>
        </p:spPr>
      </p:pic>
      <p:pic>
        <p:nvPicPr>
          <p:cNvPr id="21" name="Picture 29"/>
          <p:cNvPicPr/>
          <p:nvPr/>
        </p:nvPicPr>
        <p:blipFill>
          <a:blip r:embed="rId11"/>
          <a:stretch>
            <a:fillRect/>
          </a:stretch>
        </p:blipFill>
        <p:spPr>
          <a:xfrm>
            <a:off x="3217966" y="1054668"/>
            <a:ext cx="1807576" cy="1565582"/>
          </a:xfrm>
          <a:prstGeom prst="rect">
            <a:avLst/>
          </a:prstGeom>
        </p:spPr>
      </p:pic>
      <p:sp>
        <p:nvSpPr>
          <p:cNvPr id="22" name="Rettangolo 21"/>
          <p:cNvSpPr/>
          <p:nvPr/>
        </p:nvSpPr>
        <p:spPr>
          <a:xfrm>
            <a:off x="5977359" y="1546674"/>
            <a:ext cx="2513413" cy="1777983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ttangolo 22"/>
          <p:cNvSpPr/>
          <p:nvPr/>
        </p:nvSpPr>
        <p:spPr>
          <a:xfrm>
            <a:off x="3695380" y="3839090"/>
            <a:ext cx="2513413" cy="1777983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ttangolo 23"/>
          <p:cNvSpPr/>
          <p:nvPr/>
        </p:nvSpPr>
        <p:spPr>
          <a:xfrm>
            <a:off x="8262319" y="3902072"/>
            <a:ext cx="2513413" cy="1777983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ttangolo arrotondato 24"/>
          <p:cNvSpPr/>
          <p:nvPr/>
        </p:nvSpPr>
        <p:spPr>
          <a:xfrm>
            <a:off x="3217966" y="2516606"/>
            <a:ext cx="2635624" cy="4213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Smart Factories</a:t>
            </a:r>
          </a:p>
        </p:txBody>
      </p:sp>
      <p:sp>
        <p:nvSpPr>
          <p:cNvPr id="26" name="Rettangolo arrotondato 25"/>
          <p:cNvSpPr/>
          <p:nvPr/>
        </p:nvSpPr>
        <p:spPr>
          <a:xfrm>
            <a:off x="6339849" y="3173223"/>
            <a:ext cx="2635624" cy="4213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Smart Energy</a:t>
            </a:r>
          </a:p>
        </p:txBody>
      </p:sp>
      <p:sp>
        <p:nvSpPr>
          <p:cNvPr id="27" name="Rettangolo arrotondato 26"/>
          <p:cNvSpPr/>
          <p:nvPr/>
        </p:nvSpPr>
        <p:spPr>
          <a:xfrm>
            <a:off x="3962456" y="5434502"/>
            <a:ext cx="2635624" cy="4213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Smart  City / Ports</a:t>
            </a:r>
          </a:p>
        </p:txBody>
      </p:sp>
      <p:sp>
        <p:nvSpPr>
          <p:cNvPr id="28" name="Rettangolo arrotondato 27"/>
          <p:cNvSpPr/>
          <p:nvPr/>
        </p:nvSpPr>
        <p:spPr>
          <a:xfrm>
            <a:off x="8722719" y="5509377"/>
            <a:ext cx="2635624" cy="4213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Media &amp; Entertainment</a:t>
            </a:r>
          </a:p>
        </p:txBody>
      </p:sp>
      <p:sp>
        <p:nvSpPr>
          <p:cNvPr id="29" name="Rettangolo 28"/>
          <p:cNvSpPr/>
          <p:nvPr/>
        </p:nvSpPr>
        <p:spPr>
          <a:xfrm>
            <a:off x="9003264" y="969415"/>
            <a:ext cx="2513413" cy="1777983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ttangolo arrotondato 29"/>
          <p:cNvSpPr/>
          <p:nvPr/>
        </p:nvSpPr>
        <p:spPr>
          <a:xfrm>
            <a:off x="9352877" y="2610065"/>
            <a:ext cx="2635624" cy="4213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Multi-living lab</a:t>
            </a:r>
          </a:p>
        </p:txBody>
      </p:sp>
      <p:sp>
        <p:nvSpPr>
          <p:cNvPr id="31" name="Figura a mano libera 30">
            <a:extLst>
              <a:ext uri="{FF2B5EF4-FFF2-40B4-BE49-F238E27FC236}">
                <a16:creationId xmlns:a16="http://schemas.microsoft.com/office/drawing/2014/main" id="{74D7B9DA-71DB-B245-B380-B1D672D8679E}"/>
              </a:ext>
            </a:extLst>
          </p:cNvPr>
          <p:cNvSpPr/>
          <p:nvPr/>
        </p:nvSpPr>
        <p:spPr>
          <a:xfrm>
            <a:off x="191245" y="4833123"/>
            <a:ext cx="11378155" cy="1232988"/>
          </a:xfrm>
          <a:custGeom>
            <a:avLst/>
            <a:gdLst>
              <a:gd name="connsiteX0" fmla="*/ 0 w 5165124"/>
              <a:gd name="connsiteY0" fmla="*/ 0 h 1112108"/>
              <a:gd name="connsiteX1" fmla="*/ 0 w 5165124"/>
              <a:gd name="connsiteY1" fmla="*/ 1112108 h 1112108"/>
              <a:gd name="connsiteX2" fmla="*/ 111210 w 5165124"/>
              <a:gd name="connsiteY2" fmla="*/ 1099751 h 1112108"/>
              <a:gd name="connsiteX3" fmla="*/ 5165124 w 5165124"/>
              <a:gd name="connsiteY3" fmla="*/ 1099751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65124" h="1112108">
                <a:moveTo>
                  <a:pt x="0" y="0"/>
                </a:moveTo>
                <a:lnTo>
                  <a:pt x="0" y="1112108"/>
                </a:lnTo>
                <a:lnTo>
                  <a:pt x="111210" y="1099751"/>
                </a:lnTo>
                <a:lnTo>
                  <a:pt x="5165124" y="1099751"/>
                </a:lnTo>
              </a:path>
            </a:pathLst>
          </a:cu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31594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r>
              <a:rPr lang="en-US" dirty="0"/>
              <a:t>Living Lab 1: Factories of the Future (</a:t>
            </a:r>
            <a:r>
              <a:rPr lang="en-US" dirty="0" err="1"/>
              <a:t>FoF</a:t>
            </a:r>
            <a:r>
              <a:rPr lang="en-US" dirty="0"/>
              <a:t>)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it-IT" smtClean="0"/>
              <a:pPr/>
              <a:t>3</a:t>
            </a:fld>
            <a:endParaRPr lang="it-IT" dirty="0"/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044700" y="26924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1397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139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400331" y="1413555"/>
            <a:ext cx="8238211" cy="1938992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en-US" sz="2000" dirty="0">
                <a:latin typeface="Bahnschrift Light" panose="020B0502040204020203" pitchFamily="34" charset="0"/>
              </a:rPr>
              <a:t>Use Case 1.1: Time-critical process </a:t>
            </a:r>
            <a:r>
              <a:rPr lang="en-US" sz="2000" dirty="0" err="1">
                <a:latin typeface="Bahnschrift Light" panose="020B0502040204020203" pitchFamily="34" charset="0"/>
              </a:rPr>
              <a:t>optimisation</a:t>
            </a:r>
            <a:r>
              <a:rPr lang="en-US" sz="2000" dirty="0">
                <a:latin typeface="Bahnschrift Light" panose="020B0502040204020203" pitchFamily="34" charset="0"/>
              </a:rPr>
              <a:t> inside digital factories </a:t>
            </a:r>
          </a:p>
          <a:p>
            <a:r>
              <a:rPr lang="en-US" sz="2000" dirty="0">
                <a:latin typeface="Bahnschrift Light" panose="020B0502040204020203" pitchFamily="34" charset="0"/>
              </a:rPr>
              <a:t>Use Case 1.2: Non-time-critical communication inside factories </a:t>
            </a:r>
          </a:p>
          <a:p>
            <a:r>
              <a:rPr lang="en-US" sz="2000" dirty="0">
                <a:latin typeface="Bahnschrift Light" panose="020B0502040204020203" pitchFamily="34" charset="0"/>
              </a:rPr>
              <a:t>Use Case 1.3: Remotely controlling digital factories</a:t>
            </a:r>
          </a:p>
          <a:p>
            <a:r>
              <a:rPr lang="en-US" sz="2000" dirty="0">
                <a:latin typeface="Bahnschrift Light" panose="020B0502040204020203" pitchFamily="34" charset="0"/>
              </a:rPr>
              <a:t>Use Case 1.4: Connected goods</a:t>
            </a:r>
          </a:p>
          <a:p>
            <a:r>
              <a:rPr lang="en-US" sz="2000" dirty="0">
                <a:latin typeface="Bahnschrift Light" panose="020B0502040204020203" pitchFamily="34" charset="0"/>
              </a:rPr>
              <a:t>Use Case 1.5: Rapid deployment, auto/re-configuration and testing of new robots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0430" y="1143633"/>
            <a:ext cx="3071875" cy="2516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9" name="Tabella 8"/>
          <p:cNvGraphicFramePr>
            <a:graphicFrameLocks noGrp="1"/>
          </p:cNvGraphicFramePr>
          <p:nvPr/>
        </p:nvGraphicFramePr>
        <p:xfrm>
          <a:off x="386685" y="4005718"/>
          <a:ext cx="10708372" cy="1950720"/>
        </p:xfrm>
        <a:graphic>
          <a:graphicData uri="http://schemas.openxmlformats.org/drawingml/2006/table">
            <a:tbl>
              <a:tblPr firstRow="1" firstCol="1" bandRow="1"/>
              <a:tblGrid>
                <a:gridCol w="18900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8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13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82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82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1803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1803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8821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8821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Times New Roman"/>
                        </a:rPr>
                        <a:t>Use Case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5F9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5F91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Times New Roman"/>
                        </a:rPr>
                        <a:t>KPIs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5F9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73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Data Rate (Mbps)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Times New Roman"/>
                          <a:ea typeface="Times New Roman"/>
                        </a:rPr>
                        <a:t>Mobility (km/h)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Latency (ms)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Density (devices/m</a:t>
                      </a:r>
                      <a:r>
                        <a:rPr lang="en-GB" sz="1600" b="1" baseline="300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en-GB" sz="1600" b="1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)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Reliability (%)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  <a:latin typeface="Times New Roman"/>
                          <a:ea typeface="Times New Roman"/>
                        </a:rPr>
                        <a:t>Positioning Accuracy (m)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Coverage (%)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Autonomy (days)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UC 1.1</a:t>
                      </a:r>
                      <a:r>
                        <a:rPr lang="en-GB" sz="160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&gt;100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&lt;10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&lt;5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&gt;0.1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&gt;99.999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&lt;0.5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&gt;99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UC 1.2</a:t>
                      </a:r>
                      <a:r>
                        <a:rPr lang="en-GB" sz="160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&gt;10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&lt;10 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&lt;100 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&gt;0.1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&gt;99.99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&lt;0.5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&gt;99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&gt;30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UC 1.3</a:t>
                      </a:r>
                      <a:r>
                        <a:rPr lang="en-GB" sz="160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&gt;500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&lt;10 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&lt;5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&gt;10</a:t>
                      </a:r>
                      <a:r>
                        <a:rPr lang="en-GB" sz="1600" baseline="300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-2</a:t>
                      </a: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&gt;99.99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&lt;0.5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&gt;99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UC 1.4</a:t>
                      </a:r>
                      <a:r>
                        <a:rPr lang="en-GB" sz="160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&gt;10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&gt;30 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&lt;10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&gt;10</a:t>
                      </a:r>
                      <a:r>
                        <a:rPr lang="en-GB" sz="1600" baseline="300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-4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&gt;95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&lt;10 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&gt;99.9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&gt;30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UC 1.5 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&gt;100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&lt;50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&lt;1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&gt;1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&gt;99.999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&lt;0.1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&gt;99.9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&gt;30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5822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dirty="0"/>
              <a:t>Living Lab 2: Smart Energy 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it-IT" smtClean="0"/>
              <a:pPr/>
              <a:t>4</a:t>
            </a:fld>
            <a:endParaRPr lang="it-IT" dirty="0"/>
          </a:p>
        </p:txBody>
      </p:sp>
      <p:pic>
        <p:nvPicPr>
          <p:cNvPr id="7" name="Picture 4" descr="https://img.tim.it/img/logo_tim_201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491" y="6402387"/>
            <a:ext cx="1099618" cy="427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044700" y="26924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1397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139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400331" y="1413555"/>
            <a:ext cx="8238211" cy="1015663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en-US" sz="2000" dirty="0">
                <a:latin typeface="Bahnschrift Light" panose="020B0502040204020203" pitchFamily="34" charset="0"/>
              </a:rPr>
              <a:t>Use case 2.1 – Industrial Demand Side Management</a:t>
            </a:r>
          </a:p>
          <a:p>
            <a:r>
              <a:rPr lang="en-US" sz="2000" dirty="0">
                <a:latin typeface="Bahnschrift Light" panose="020B0502040204020203" pitchFamily="34" charset="0"/>
              </a:rPr>
              <a:t>Use case 2.2 – Electrical Vehicle Smart Charging</a:t>
            </a:r>
          </a:p>
          <a:p>
            <a:r>
              <a:rPr lang="en-US" sz="2000" dirty="0">
                <a:latin typeface="Bahnschrift Light" panose="020B0502040204020203" pitchFamily="34" charset="0"/>
              </a:rPr>
              <a:t>Use case 2.3 – Electricity Network Frequency Stability</a:t>
            </a:r>
          </a:p>
        </p:txBody>
      </p:sp>
      <p:pic>
        <p:nvPicPr>
          <p:cNvPr id="10" name="Picture 15"/>
          <p:cNvPicPr/>
          <p:nvPr/>
        </p:nvPicPr>
        <p:blipFill>
          <a:blip r:embed="rId4"/>
          <a:stretch>
            <a:fillRect/>
          </a:stretch>
        </p:blipFill>
        <p:spPr>
          <a:xfrm>
            <a:off x="9353810" y="1616502"/>
            <a:ext cx="1851002" cy="1736045"/>
          </a:xfrm>
          <a:prstGeom prst="rect">
            <a:avLst/>
          </a:prstGeom>
        </p:spPr>
      </p:pic>
      <p:graphicFrame>
        <p:nvGraphicFramePr>
          <p:cNvPr id="3" name="Tabella 2"/>
          <p:cNvGraphicFramePr>
            <a:graphicFrameLocks noGrp="1"/>
          </p:cNvGraphicFramePr>
          <p:nvPr/>
        </p:nvGraphicFramePr>
        <p:xfrm>
          <a:off x="837631" y="4236033"/>
          <a:ext cx="6477000" cy="1463040"/>
        </p:xfrm>
        <a:graphic>
          <a:graphicData uri="http://schemas.openxmlformats.org/drawingml/2006/table">
            <a:tbl>
              <a:tblPr firstRow="1" firstCol="1" bandRow="1"/>
              <a:tblGrid>
                <a:gridCol w="1698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3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02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576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576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56210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Times New Roman"/>
                        </a:rPr>
                        <a:t>Use Case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5F9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Times New Roman"/>
                        </a:rPr>
                        <a:t>Indicative KPIs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5F9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9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Data Rate (kbps)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Latency (ms)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Reliability (%)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Coverage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1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UC 2.1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Not critical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&lt;10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&gt;99.999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&gt;99.9% Indoor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732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UC 2.2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Not critical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&lt;10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&gt;99.999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&gt;99.9% Outdoor 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4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UC 2.3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Not critical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Times New Roman"/>
                          <a:ea typeface="Times New Roman"/>
                        </a:rPr>
                        <a:t>&lt;10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&gt;99.999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&gt;99.9% Outdoor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4625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r>
              <a:rPr lang="en-US" dirty="0"/>
              <a:t>Living Lab 3: Smart Cities &amp; Ports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it-IT" smtClean="0"/>
              <a:pPr/>
              <a:t>5</a:t>
            </a:fld>
            <a:endParaRPr lang="it-IT" dirty="0"/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044700" y="26924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1397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139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400331" y="1413555"/>
            <a:ext cx="8238211" cy="1938992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en-US" sz="2000" dirty="0">
                <a:latin typeface="Bahnschrift Light" panose="020B0502040204020203" pitchFamily="34" charset="0"/>
              </a:rPr>
              <a:t>Use Case 3.1: Intelligent street lighting			</a:t>
            </a:r>
          </a:p>
          <a:p>
            <a:r>
              <a:rPr lang="en-US" sz="2000" dirty="0">
                <a:latin typeface="Bahnschrift Light" panose="020B0502040204020203" pitchFamily="34" charset="0"/>
              </a:rPr>
              <a:t>Use Case 3.2: Smart parking				</a:t>
            </a:r>
          </a:p>
          <a:p>
            <a:r>
              <a:rPr lang="en-US" sz="2000" dirty="0">
                <a:latin typeface="Bahnschrift Light" panose="020B0502040204020203" pitchFamily="34" charset="0"/>
              </a:rPr>
              <a:t>Use Case 3.3: Smart city co-creation    			</a:t>
            </a:r>
          </a:p>
          <a:p>
            <a:r>
              <a:rPr lang="en-US" sz="2000" dirty="0">
                <a:latin typeface="Bahnschrift Light" panose="020B0502040204020203" pitchFamily="34" charset="0"/>
              </a:rPr>
              <a:t>Use Case 3.4: Smart buildings – smart campus</a:t>
            </a:r>
          </a:p>
          <a:p>
            <a:r>
              <a:rPr lang="en-US" sz="2000" dirty="0">
                <a:latin typeface="Bahnschrift Light" panose="020B0502040204020203" pitchFamily="34" charset="0"/>
              </a:rPr>
              <a:t>Use Case 3.5: Autonomous assets &amp; logistics for smart port</a:t>
            </a:r>
          </a:p>
          <a:p>
            <a:r>
              <a:rPr lang="en-US" sz="2000" dirty="0">
                <a:latin typeface="Bahnschrift Light" panose="020B0502040204020203" pitchFamily="34" charset="0"/>
              </a:rPr>
              <a:t>Use Case 3.6: Port safety: monitor &amp; detect irregular sounds</a:t>
            </a:r>
          </a:p>
        </p:txBody>
      </p:sp>
      <p:pic>
        <p:nvPicPr>
          <p:cNvPr id="11" name="Picture 299"/>
          <p:cNvPicPr/>
          <p:nvPr/>
        </p:nvPicPr>
        <p:blipFill>
          <a:blip r:embed="rId3"/>
          <a:stretch>
            <a:fillRect/>
          </a:stretch>
        </p:blipFill>
        <p:spPr>
          <a:xfrm>
            <a:off x="9061829" y="1370673"/>
            <a:ext cx="1028700" cy="1058545"/>
          </a:xfrm>
          <a:prstGeom prst="rect">
            <a:avLst/>
          </a:prstGeom>
        </p:spPr>
      </p:pic>
      <p:pic>
        <p:nvPicPr>
          <p:cNvPr id="12" name="Picture 302"/>
          <p:cNvPicPr/>
          <p:nvPr/>
        </p:nvPicPr>
        <p:blipFill>
          <a:blip r:embed="rId4"/>
          <a:stretch>
            <a:fillRect/>
          </a:stretch>
        </p:blipFill>
        <p:spPr>
          <a:xfrm>
            <a:off x="10580844" y="1370673"/>
            <a:ext cx="1102360" cy="1036955"/>
          </a:xfrm>
          <a:prstGeom prst="rect">
            <a:avLst/>
          </a:prstGeom>
        </p:spPr>
      </p:pic>
      <p:graphicFrame>
        <p:nvGraphicFramePr>
          <p:cNvPr id="13" name="Tabella 12"/>
          <p:cNvGraphicFramePr>
            <a:graphicFrameLocks noGrp="1"/>
          </p:cNvGraphicFramePr>
          <p:nvPr/>
        </p:nvGraphicFramePr>
        <p:xfrm>
          <a:off x="796686" y="3759177"/>
          <a:ext cx="10503658" cy="2438400"/>
        </p:xfrm>
        <a:graphic>
          <a:graphicData uri="http://schemas.openxmlformats.org/drawingml/2006/table">
            <a:tbl>
              <a:tblPr firstRow="1" firstCol="1" bandRow="1"/>
              <a:tblGrid>
                <a:gridCol w="10205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76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66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534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34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817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8177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092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40922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Times New Roman"/>
                        </a:rPr>
                        <a:t>Use Case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5F91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Times New Roman"/>
                        </a:rPr>
                        <a:t>KPIs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5F9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5F9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73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Data Rate (Mbps)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  <a:latin typeface="Times New Roman"/>
                          <a:ea typeface="Times New Roman"/>
                        </a:rPr>
                        <a:t>Mobility (km/h)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Latency (ms)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Density (devices/m</a:t>
                      </a:r>
                      <a:r>
                        <a:rPr lang="en-GB" sz="1600" b="1" baseline="300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en-GB" sz="1600" b="1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)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Reliability (%)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  <a:latin typeface="Times New Roman"/>
                          <a:ea typeface="Times New Roman"/>
                        </a:rPr>
                        <a:t>Positioning Accuracy (m)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Coverage (%)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Service provisioning time (minutes)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UC 3.1 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&lt;100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&gt;1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&gt;99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&gt;99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UC 3.2 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&lt;100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&lt;100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&gt;0.1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&gt;95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&lt;10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&gt;95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UC 3.3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&gt;10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&lt;50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&lt;10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&gt;1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&gt;99.99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&lt;1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&gt;95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Times New Roman"/>
                          <a:ea typeface="Times New Roman"/>
                        </a:rPr>
                        <a:t>&lt;90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UC 3.4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&gt;100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&lt;10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&gt;1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&gt;99.99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&lt;1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&gt;99.9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UC 3.5 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&gt;100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&lt;50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&lt;10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&gt;1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&gt;99.99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&lt;0.5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&gt;99.9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UC 3.6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&gt;100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&lt;10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&lt;10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&gt;0.1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&gt;99.99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&lt;10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&gt;99.9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D0D0D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047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r>
              <a:rPr lang="en-US" dirty="0"/>
              <a:t>Living Lab 4: Media &amp; Entertainment (M&amp;E)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it-IT" smtClean="0"/>
              <a:pPr/>
              <a:t>6</a:t>
            </a:fld>
            <a:endParaRPr lang="it-IT" dirty="0"/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044700" y="26924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1397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139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400331" y="1413555"/>
            <a:ext cx="8238211" cy="1938992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en-US" sz="2000" dirty="0">
                <a:latin typeface="Bahnschrift Light" panose="020B0502040204020203" pitchFamily="34" charset="0"/>
              </a:rPr>
              <a:t>Use Case 4.1: Ultra High-Fidelity Media; 	</a:t>
            </a:r>
          </a:p>
          <a:p>
            <a:r>
              <a:rPr lang="en-US" sz="2000" dirty="0">
                <a:latin typeface="Bahnschrift Light" panose="020B0502040204020203" pitchFamily="34" charset="0"/>
              </a:rPr>
              <a:t>Use Case 4.2: Multi CDN selection; 		</a:t>
            </a:r>
          </a:p>
          <a:p>
            <a:r>
              <a:rPr lang="en-US" sz="2000" dirty="0">
                <a:latin typeface="Bahnschrift Light" panose="020B0502040204020203" pitchFamily="34" charset="0"/>
              </a:rPr>
              <a:t>Use Case 4.3: On-site Live Event Experience; 	</a:t>
            </a:r>
          </a:p>
          <a:p>
            <a:r>
              <a:rPr lang="en-US" sz="2000" dirty="0">
                <a:latin typeface="Bahnschrift Light" panose="020B0502040204020203" pitchFamily="34" charset="0"/>
              </a:rPr>
              <a:t>Use Case 4.4: User &amp; Machine Generated Content;</a:t>
            </a:r>
          </a:p>
          <a:p>
            <a:r>
              <a:rPr lang="en-US" sz="2000" dirty="0">
                <a:latin typeface="Bahnschrift Light" panose="020B0502040204020203" pitchFamily="34" charset="0"/>
              </a:rPr>
              <a:t>Use Case 4.5: Immersive and Integrated Media and Gaming</a:t>
            </a:r>
          </a:p>
          <a:p>
            <a:r>
              <a:rPr lang="en-US" sz="2000" dirty="0">
                <a:latin typeface="Bahnschrift Light" panose="020B0502040204020203" pitchFamily="34" charset="0"/>
              </a:rPr>
              <a:t>Use Case 4.6: Cooperative Media Production.</a:t>
            </a:r>
          </a:p>
        </p:txBody>
      </p:sp>
      <p:pic>
        <p:nvPicPr>
          <p:cNvPr id="14" name="Picture 304"/>
          <p:cNvPicPr/>
          <p:nvPr/>
        </p:nvPicPr>
        <p:blipFill>
          <a:blip r:embed="rId3"/>
          <a:stretch>
            <a:fillRect/>
          </a:stretch>
        </p:blipFill>
        <p:spPr>
          <a:xfrm>
            <a:off x="8893160" y="1578874"/>
            <a:ext cx="2489073" cy="1570725"/>
          </a:xfrm>
          <a:prstGeom prst="rect">
            <a:avLst/>
          </a:prstGeom>
        </p:spPr>
      </p:pic>
      <p:graphicFrame>
        <p:nvGraphicFramePr>
          <p:cNvPr id="3" name="Tabella 2"/>
          <p:cNvGraphicFramePr>
            <a:graphicFrameLocks noGrp="1"/>
          </p:cNvGraphicFramePr>
          <p:nvPr/>
        </p:nvGraphicFramePr>
        <p:xfrm>
          <a:off x="536497" y="3811680"/>
          <a:ext cx="11364351" cy="2529205"/>
        </p:xfrm>
        <a:graphic>
          <a:graphicData uri="http://schemas.openxmlformats.org/drawingml/2006/table">
            <a:tbl>
              <a:tblPr firstRow="1" firstCol="1" lastRow="1" bandRow="1" bandCol="1"/>
              <a:tblGrid>
                <a:gridCol w="23295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29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65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68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068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4551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4096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7503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7653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Use Case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5F91"/>
                    </a:solidFill>
                  </a:tcPr>
                </a:tc>
                <a:tc gridSpan="7">
                  <a:txBody>
                    <a:bodyPr/>
                    <a:lstStyle/>
                    <a:p>
                      <a:pPr marL="13970" algn="ctr">
                        <a:spcAft>
                          <a:spcPts val="0"/>
                        </a:spcAft>
                      </a:pPr>
                      <a:r>
                        <a:rPr lang="en-GB" sz="1600" b="1" kern="1200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KPIs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5F9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23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3970" marR="71755" algn="ctr"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Data Rate</a:t>
                      </a:r>
                      <a:r>
                        <a:rPr lang="en-GB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(Mbps)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vert="vert27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3970" marR="71755"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Mobility (Km/h)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vert="vert27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3970" marR="71755" algn="ctr"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Latency</a:t>
                      </a:r>
                      <a:r>
                        <a:rPr lang="en-GB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(</a:t>
                      </a:r>
                      <a:r>
                        <a:rPr lang="en-GB" sz="1600" b="1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ms</a:t>
                      </a:r>
                      <a:r>
                        <a:rPr lang="en-GB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vert="vert27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3970" marR="71755" algn="ctr"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Density</a:t>
                      </a:r>
                      <a:r>
                        <a:rPr lang="en-GB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(Devices per m²)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vert="vert27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3970" marR="71755" algn="ctr">
                        <a:spcAft>
                          <a:spcPts val="0"/>
                        </a:spcAft>
                      </a:pPr>
                      <a:r>
                        <a:rPr lang="en-GB" sz="16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Reliability</a:t>
                      </a:r>
                      <a:r>
                        <a:rPr lang="en-GB" sz="16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(%)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vert="vert27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3970" marR="71755"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Coverage (%)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vert="vert27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3970" algn="ctr">
                        <a:spcAft>
                          <a:spcPts val="0"/>
                        </a:spcAft>
                      </a:pPr>
                      <a:r>
                        <a:rPr lang="en-GB" sz="1600" b="1" dirty="0" err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QoE</a:t>
                      </a:r>
                      <a:r>
                        <a:rPr lang="en-GB" sz="16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(MOS)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0" marB="0" vert="vert27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 marL="13970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UC 4.1 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&lt;1000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3970" algn="ctr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&lt;100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3970" algn="ctr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&lt;100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3970" algn="ctr">
                        <a:spcAft>
                          <a:spcPts val="0"/>
                        </a:spcAft>
                      </a:pPr>
                      <a:r>
                        <a:rPr lang="en-GB" sz="16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&gt;1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3970"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&gt;99.99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3970" algn="ctr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&gt;99.9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3970"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&gt;4.3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 marL="13970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UC 4.2 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&gt;100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3970" algn="ctr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&lt;1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3970"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&lt;50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3970"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&gt;</a:t>
                      </a:r>
                      <a:r>
                        <a:rPr lang="en-GB" sz="1600">
                          <a:solidFill>
                            <a:srgbClr val="0D0D0D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r>
                        <a:rPr lang="en-GB" sz="1600" baseline="30000">
                          <a:solidFill>
                            <a:srgbClr val="0D0D0D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-2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3970"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&gt;99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3970"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&gt;99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3970"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&gt;4.3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 marL="13970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UC 4.3 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&lt;1000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3970"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&lt;1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3970" algn="ctr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&lt;50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3970" algn="ctr">
                        <a:spcAft>
                          <a:spcPts val="0"/>
                        </a:spcAft>
                      </a:pPr>
                      <a:r>
                        <a:rPr lang="en-GB" sz="16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&gt;1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3970"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&gt;99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3970"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&gt;95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3970"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&gt;4.3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 marL="13970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UC 4.4 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&gt;100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3970"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&lt;100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3970"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&lt;100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3970" algn="ctr">
                        <a:spcAft>
                          <a:spcPts val="0"/>
                        </a:spcAft>
                      </a:pPr>
                      <a:r>
                        <a:rPr lang="en-GB" sz="16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&gt;1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3970"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&gt;95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3970"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&gt;99.9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3970"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&gt;4.3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 marL="13970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UC 4.5 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spcAft>
                          <a:spcPts val="0"/>
                        </a:spcAft>
                      </a:pPr>
                      <a:r>
                        <a:rPr lang="en-GB" sz="16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&lt;200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3970"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&lt;1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3970"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&lt;10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3970"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&gt;0.1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3970" algn="ctr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&gt;99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3970"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&gt;99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3970"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&gt;4.3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 marL="13970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UC 4.6 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spcAft>
                          <a:spcPts val="0"/>
                        </a:spcAft>
                      </a:pPr>
                      <a:r>
                        <a:rPr lang="en-GB" sz="16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&lt;1000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&lt;100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&lt;50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spcAft>
                          <a:spcPts val="0"/>
                        </a:spcAft>
                      </a:pPr>
                      <a:r>
                        <a:rPr lang="en-GB" sz="16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&gt;0.1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&gt;99.99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&gt;95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&gt;4.3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DB3E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7277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112521"/>
            <a:ext cx="12192000" cy="533431"/>
          </a:xfrm>
        </p:spPr>
        <p:txBody>
          <a:bodyPr rtlCol="0">
            <a:normAutofit/>
          </a:bodyPr>
          <a:lstStyle/>
          <a:p>
            <a:r>
              <a:rPr lang="en-US" sz="2800" dirty="0"/>
              <a:t>Multi Living Lab (MLL): Multi-vertical concurrent usage of </a:t>
            </a:r>
            <a:r>
              <a:rPr lang="en-US" sz="2800" dirty="0" err="1"/>
              <a:t>eMM</a:t>
            </a:r>
            <a:r>
              <a:rPr lang="en-US" sz="2800" dirty="0"/>
              <a:t>, </a:t>
            </a:r>
            <a:r>
              <a:rPr lang="en-US" sz="2800" dirty="0" err="1"/>
              <a:t>mMTC</a:t>
            </a:r>
            <a:r>
              <a:rPr lang="en-US" sz="2800" dirty="0"/>
              <a:t> &amp; URLLC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it-IT" smtClean="0"/>
              <a:pPr/>
              <a:t>7</a:t>
            </a:fld>
            <a:endParaRPr lang="it-IT" dirty="0"/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044700" y="26924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1397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139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23"/>
          <p:cNvPicPr/>
          <p:nvPr/>
        </p:nvPicPr>
        <p:blipFill>
          <a:blip r:embed="rId3"/>
          <a:stretch>
            <a:fillRect/>
          </a:stretch>
        </p:blipFill>
        <p:spPr>
          <a:xfrm>
            <a:off x="7976381" y="1407037"/>
            <a:ext cx="3446585" cy="2545985"/>
          </a:xfrm>
          <a:prstGeom prst="rect">
            <a:avLst/>
          </a:prstGeom>
        </p:spPr>
      </p:pic>
      <p:graphicFrame>
        <p:nvGraphicFramePr>
          <p:cNvPr id="9" name="Tabella 8"/>
          <p:cNvGraphicFramePr>
            <a:graphicFrameLocks noGrp="1"/>
          </p:cNvGraphicFramePr>
          <p:nvPr/>
        </p:nvGraphicFramePr>
        <p:xfrm>
          <a:off x="168816" y="956822"/>
          <a:ext cx="6753864" cy="5295828"/>
        </p:xfrm>
        <a:graphic>
          <a:graphicData uri="http://schemas.openxmlformats.org/drawingml/2006/table">
            <a:tbl>
              <a:tblPr firstRow="1" firstCol="1" bandRow="1">
                <a:tableStyleId>{C4B1156A-380E-4F78-BDF5-A606A8083BF9}</a:tableStyleId>
              </a:tblPr>
              <a:tblGrid>
                <a:gridCol w="46895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67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47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28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870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Use Case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SC 5.1 eMBB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SC 5.2 mMTC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SC 5.3 URLLC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320"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LL1: Factories of the Future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832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UC 1.1 Time-critical process optimisation inside digital factory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C2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C2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C2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832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257300" algn="l"/>
                        </a:tabLst>
                      </a:pPr>
                      <a:r>
                        <a:rPr lang="en-GB" sz="1200">
                          <a:effectLst/>
                        </a:rPr>
                        <a:t>UC 1.2 Non time-critical communication inside factory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C2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832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UC 1.3 Remotely controlling digital factories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C2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C2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832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UC 1.4 Connected goods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C2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988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UC 1.5 Rapid deployment, auto/re-configuration and testing of new robots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B2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B2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B2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8320"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LL2: Smart Energy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9832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UC 2.1 Industrial Demand Side Management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A1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832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UC 2.2 Electric Vehicle Smart Charging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A1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9832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UC 2.3 Electric network frequency stability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A1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98320"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LL3: Smart Cities &amp; Ports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9832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UC 3.1 Intelligent street lighting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B1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9832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UC 3.2 Smart parking 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B2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9832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UC 3.3 Smart city co-creation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B2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B2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B2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9832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UC 3.4 Smart buildings – smart campus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C3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C3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C3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9832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UC 3.5 Autonomous assets and logistics for smart harbour/port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B2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B2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B2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9832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UC 3.6 Port safety: Monitor &amp; detect irregular noise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B2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B2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B2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98320"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LL4: Media &amp; Entertainment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9832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UC 4.1 Ultra High-Fidelity Media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C1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C1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9832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UC 4.2 Multi CDN selection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C1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9832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UC 4.3 On-site Live Event Experience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B1, C1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B1, C1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9832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UC 4.4 User Generated &amp; Machine Generated Content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C1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C1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9832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UC 4.5 Immersive and Integrated Media and Gaming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C1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C1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C1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9832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UC 4.6 Cooperative Media Production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C1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C1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6560" marR="16560" marT="0" marB="0"/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</a:tbl>
          </a:graphicData>
        </a:graphic>
      </p:graphicFrame>
      <p:sp>
        <p:nvSpPr>
          <p:cNvPr id="11" name="Rettangolo 10"/>
          <p:cNvSpPr/>
          <p:nvPr/>
        </p:nvSpPr>
        <p:spPr>
          <a:xfrm>
            <a:off x="6949439" y="4404955"/>
            <a:ext cx="5050303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A1= 5G-EVE Turin by TIM; B1= 5G-VINNI Norway;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B2= remote 5G RAN node by TNOR connected to 5G-VINNI Norway;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C1=5G-VINNI Patra;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C2= 5G private node by UOP;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C3=remote 5G RAN node by UOP connected to 5G-VINNI Patra</a:t>
            </a:r>
          </a:p>
        </p:txBody>
      </p:sp>
    </p:spTree>
    <p:extLst>
      <p:ext uri="{BB962C8B-B14F-4D97-AF65-F5344CB8AC3E}">
        <p14:creationId xmlns:p14="http://schemas.microsoft.com/office/powerpoint/2010/main" val="1687874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it-IT" dirty="0"/>
              <a:t>General </a:t>
            </a:r>
            <a:r>
              <a:rPr lang="it-IT" dirty="0" err="1"/>
              <a:t>aspects</a:t>
            </a: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it-IT" smtClean="0"/>
              <a:pPr/>
              <a:t>8</a:t>
            </a:fld>
            <a:endParaRPr lang="it-IT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18580D5-88FE-4BED-9B29-E233E72830AB}"/>
              </a:ext>
            </a:extLst>
          </p:cNvPr>
          <p:cNvSpPr txBox="1"/>
          <p:nvPr/>
        </p:nvSpPr>
        <p:spPr>
          <a:xfrm>
            <a:off x="373351" y="1284789"/>
            <a:ext cx="11504761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  <a:defRPr/>
            </a:pPr>
            <a:r>
              <a:rPr lang="en-GB" sz="2000" dirty="0"/>
              <a:t>Based on the experience of the living labs the following aspects should be considered when planning the contents of Release 18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GB" sz="2000" dirty="0"/>
              <a:t>In most Living Labs, a mix of “deterministic networks” and “non-deterministic networks” are present (*)</a:t>
            </a:r>
          </a:p>
          <a:p>
            <a:pPr marL="800100" lvl="1" indent="-34290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GB" sz="2000" dirty="0"/>
              <a:t>a mix of “deterministic communications” and “non-deterministic communications”</a:t>
            </a:r>
          </a:p>
          <a:p>
            <a:pPr marL="800100" lvl="1" indent="-34290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GB" sz="2000" dirty="0"/>
              <a:t>both static and dynamic network configuration 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GB" sz="2000" dirty="0"/>
              <a:t>A mix of traffic characteristics and UE classes is present in every Lab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GB" sz="2000" dirty="0"/>
              <a:t>Network management and orchestration of multi-tenant networks </a:t>
            </a:r>
          </a:p>
          <a:p>
            <a:endParaRPr lang="en-GB" dirty="0"/>
          </a:p>
          <a:p>
            <a:r>
              <a:rPr lang="en-GB" sz="1600" dirty="0"/>
              <a:t>(*) in 5G-SOLUTION two aspects define a “deterministic network”: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deterministic communications refer to the fact that the served applications may generate traffic every N </a:t>
            </a:r>
            <a:r>
              <a:rPr lang="en-GB" sz="1600" dirty="0" err="1"/>
              <a:t>ms</a:t>
            </a:r>
            <a:r>
              <a:rPr lang="en-GB" sz="1600" dirty="0"/>
              <a:t> and require transmission delay stable within certain bounds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static network configuration is a configuration that stay fixed for a sufficiently long period of time: fixed number of UEs and </a:t>
            </a:r>
            <a:r>
              <a:rPr lang="en-GB" sz="1600" dirty="0" err="1"/>
              <a:t>gNBs</a:t>
            </a:r>
            <a:r>
              <a:rPr lang="en-GB" sz="1600" dirty="0"/>
              <a:t>, without mobility (e.g., the network of charging point for electric cars or the sensor network in a production line)</a:t>
            </a:r>
          </a:p>
        </p:txBody>
      </p:sp>
    </p:spTree>
    <p:extLst>
      <p:ext uri="{BB962C8B-B14F-4D97-AF65-F5344CB8AC3E}">
        <p14:creationId xmlns:p14="http://schemas.microsoft.com/office/powerpoint/2010/main" val="2918157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it-IT" dirty="0" err="1"/>
              <a:t>Requirements</a:t>
            </a: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it-IT" smtClean="0"/>
              <a:pPr/>
              <a:t>9</a:t>
            </a:fld>
            <a:endParaRPr lang="it-IT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18580D5-88FE-4BED-9B29-E233E72830AB}"/>
              </a:ext>
            </a:extLst>
          </p:cNvPr>
          <p:cNvSpPr txBox="1"/>
          <p:nvPr/>
        </p:nvSpPr>
        <p:spPr>
          <a:xfrm>
            <a:off x="373351" y="1284789"/>
            <a:ext cx="11504761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  <a:defRPr/>
            </a:pPr>
            <a:r>
              <a:rPr lang="en-GB" sz="2000" dirty="0"/>
              <a:t>Manage a mix of deterministic and non-deterministic networks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GB" sz="2000" dirty="0"/>
              <a:t>Identify and manage a “deterministic” slice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GB" sz="2000" dirty="0"/>
              <a:t>Optimize performance of the deterministic slice taking into consideration </a:t>
            </a:r>
          </a:p>
          <a:p>
            <a:pPr marL="800100" lvl="1" indent="-34290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GB" sz="2000" dirty="0"/>
              <a:t>The devices are not moving</a:t>
            </a:r>
          </a:p>
          <a:p>
            <a:pPr marL="800100" lvl="1" indent="-34290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GB" sz="2000" dirty="0"/>
              <a:t>The traffic pattern is known in advance</a:t>
            </a:r>
          </a:p>
          <a:p>
            <a:pPr marL="800100" lvl="1" indent="-34290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GB" sz="2000" dirty="0"/>
              <a:t>A device can support applications requiring both deterministic and non-deterministic communications</a:t>
            </a:r>
          </a:p>
          <a:p>
            <a:pPr marL="1257300" lvl="2" indent="-34290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endParaRPr lang="en-GB" sz="2000" dirty="0"/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435065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F03431374">
  <a:themeElements>
    <a:clrScheme name="Equinozi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Tecnologia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6309181_TF03431374.potx" id="{675C0673-5DD4-4E0F-8D59-D522D05A14E4}" vid="{CECD9AC2-D8FF-4FF1-9F7B-99A9CFAF591C}"/>
    </a:ext>
  </a:extLst>
</a:theme>
</file>

<file path=ppt/theme/theme2.xml><?xml version="1.0" encoding="utf-8"?>
<a:theme xmlns:a="http://schemas.openxmlformats.org/drawingml/2006/main" name="Tema di Office">
  <a:themeElements>
    <a:clrScheme name="SalesDirection">
      <a:dk1>
        <a:srgbClr val="595959"/>
      </a:dk1>
      <a:lt1>
        <a:sysClr val="window" lastClr="FFFFFF"/>
      </a:lt1>
      <a:dk2>
        <a:srgbClr val="000000"/>
      </a:dk2>
      <a:lt2>
        <a:srgbClr val="F2F2F2"/>
      </a:lt2>
      <a:accent1>
        <a:srgbClr val="1EB8C1"/>
      </a:accent1>
      <a:accent2>
        <a:srgbClr val="EF7920"/>
      </a:accent2>
      <a:accent3>
        <a:srgbClr val="EFC119"/>
      </a:accent3>
      <a:accent4>
        <a:srgbClr val="969890"/>
      </a:accent4>
      <a:accent5>
        <a:srgbClr val="50B4F2"/>
      </a:accent5>
      <a:accent6>
        <a:srgbClr val="C05A3A"/>
      </a:accent6>
      <a:hlink>
        <a:srgbClr val="EFC119"/>
      </a:hlink>
      <a:folHlink>
        <a:srgbClr val="969890"/>
      </a:folHlink>
    </a:clrScheme>
    <a:fontScheme name="Book Antiqua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SalesDirection">
      <a:dk1>
        <a:srgbClr val="595959"/>
      </a:dk1>
      <a:lt1>
        <a:sysClr val="window" lastClr="FFFFFF"/>
      </a:lt1>
      <a:dk2>
        <a:srgbClr val="000000"/>
      </a:dk2>
      <a:lt2>
        <a:srgbClr val="F2F2F2"/>
      </a:lt2>
      <a:accent1>
        <a:srgbClr val="1EB8C1"/>
      </a:accent1>
      <a:accent2>
        <a:srgbClr val="EF7920"/>
      </a:accent2>
      <a:accent3>
        <a:srgbClr val="EFC119"/>
      </a:accent3>
      <a:accent4>
        <a:srgbClr val="969890"/>
      </a:accent4>
      <a:accent5>
        <a:srgbClr val="50B4F2"/>
      </a:accent5>
      <a:accent6>
        <a:srgbClr val="C05A3A"/>
      </a:accent6>
      <a:hlink>
        <a:srgbClr val="EFC119"/>
      </a:hlink>
      <a:folHlink>
        <a:srgbClr val="969890"/>
      </a:folHlink>
    </a:clrScheme>
    <a:fontScheme name="Book Antiqua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86370ACC258BF459322510EDC30E1A2" ma:contentTypeVersion="13" ma:contentTypeDescription="Create a new document." ma:contentTypeScope="" ma:versionID="e1f8f64b28ac0057b41a58bb87de94b4">
  <xsd:schema xmlns:xsd="http://www.w3.org/2001/XMLSchema" xmlns:xs="http://www.w3.org/2001/XMLSchema" xmlns:p="http://schemas.microsoft.com/office/2006/metadata/properties" xmlns:ns3="63152709-acba-428f-96be-caaabcfefc51" xmlns:ns4="4d5bcb3b-2f23-4fb5-894b-852d9a9a2569" targetNamespace="http://schemas.microsoft.com/office/2006/metadata/properties" ma:root="true" ma:fieldsID="0d0c4d4d2b781376501e5e0b5041bbfd" ns3:_="" ns4:_="">
    <xsd:import namespace="63152709-acba-428f-96be-caaabcfefc51"/>
    <xsd:import namespace="4d5bcb3b-2f23-4fb5-894b-852d9a9a256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3152709-acba-428f-96be-caaabcfefc5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5bcb3b-2f23-4fb5-894b-852d9a9a256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8F64499-EA14-4E65-B033-AD00DDE43E2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F05D4E6-3ED5-4ABE-A1AC-E2E431063248}">
  <ds:schemaRefs>
    <ds:schemaRef ds:uri="http://purl.org/dc/terms/"/>
    <ds:schemaRef ds:uri="http://schemas.openxmlformats.org/package/2006/metadata/core-properties"/>
    <ds:schemaRef ds:uri="http://purl.org/dc/elements/1.1/"/>
    <ds:schemaRef ds:uri="http://purl.org/dc/dcmitype/"/>
    <ds:schemaRef ds:uri="http://schemas.microsoft.com/office/infopath/2007/PartnerControls"/>
    <ds:schemaRef ds:uri="http://schemas.microsoft.com/office/2006/metadata/properties"/>
    <ds:schemaRef ds:uri="4d5bcb3b-2f23-4fb5-894b-852d9a9a2569"/>
    <ds:schemaRef ds:uri="http://schemas.microsoft.com/office/2006/documentManagement/types"/>
    <ds:schemaRef ds:uri="63152709-acba-428f-96be-caaabcfefc51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91595763-10A5-4871-95B7-530AC8BEBB6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3152709-acba-428f-96be-caaabcfefc51"/>
    <ds:schemaRef ds:uri="4d5bcb3b-2f23-4fb5-894b-852d9a9a256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TF03431374</Template>
  <TotalTime>1862</TotalTime>
  <Words>1490</Words>
  <Application>Microsoft Office PowerPoint</Application>
  <PresentationFormat>Widescreen</PresentationFormat>
  <Paragraphs>384</Paragraphs>
  <Slides>12</Slides>
  <Notes>12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Arial</vt:lpstr>
      <vt:lpstr>Bahnschrift Light</vt:lpstr>
      <vt:lpstr>Book Antiqua</vt:lpstr>
      <vt:lpstr>Calibri</vt:lpstr>
      <vt:lpstr>Franklin Gothic Book</vt:lpstr>
      <vt:lpstr>TIM Sans</vt:lpstr>
      <vt:lpstr>Times New Roman</vt:lpstr>
      <vt:lpstr>TF03431374</vt:lpstr>
      <vt:lpstr>Bitmap Image</vt:lpstr>
      <vt:lpstr>5G-SOLUTIONS: Verticals’ requirements to 3GPP RAN Rel18</vt:lpstr>
      <vt:lpstr>Living Labs</vt:lpstr>
      <vt:lpstr>Living Lab 1: Factories of the Future (FoF)</vt:lpstr>
      <vt:lpstr>       Living Lab 2: Smart Energy </vt:lpstr>
      <vt:lpstr>Living Lab 3: Smart Cities &amp; Ports</vt:lpstr>
      <vt:lpstr>Living Lab 4: Media &amp; Entertainment (M&amp;E)</vt:lpstr>
      <vt:lpstr>Multi Living Lab (MLL): Multi-vertical concurrent usage of eMM, mMTC &amp; URLLC</vt:lpstr>
      <vt:lpstr>General aspects</vt:lpstr>
      <vt:lpstr>Requirements</vt:lpstr>
      <vt:lpstr>Requirements</vt:lpstr>
      <vt:lpstr>Requirements</vt:lpstr>
      <vt:lpstr>Requirements</vt:lpstr>
    </vt:vector>
  </TitlesOfParts>
  <Company>Telecom Italia S.p.A.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Layout titolo con immagine</dc:title>
  <dc:creator>Andrea Di Giglio</dc:creator>
  <cp:lastModifiedBy>Romano Giovanni</cp:lastModifiedBy>
  <cp:revision>257</cp:revision>
  <cp:lastPrinted>2021-05-09T15:22:01Z</cp:lastPrinted>
  <dcterms:created xsi:type="dcterms:W3CDTF">2019-05-07T14:15:50Z</dcterms:created>
  <dcterms:modified xsi:type="dcterms:W3CDTF">2021-06-07T07:22:50Z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0x010100F86370ACC258BF459322510EDC30E1A2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