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6" r:id="rId1"/>
    <p:sldMasterId id="2147483669" r:id="rId2"/>
  </p:sldMasterIdLst>
  <p:notesMasterIdLst>
    <p:notesMasterId r:id="rId18"/>
  </p:notesMasterIdLst>
  <p:handoutMasterIdLst>
    <p:handoutMasterId r:id="rId19"/>
  </p:handoutMasterIdLst>
  <p:sldIdLst>
    <p:sldId id="2145707371" r:id="rId3"/>
    <p:sldId id="336" r:id="rId4"/>
    <p:sldId id="2145707379" r:id="rId5"/>
    <p:sldId id="325" r:id="rId6"/>
    <p:sldId id="2145707378" r:id="rId7"/>
    <p:sldId id="321" r:id="rId8"/>
    <p:sldId id="331" r:id="rId9"/>
    <p:sldId id="327" r:id="rId10"/>
    <p:sldId id="328" r:id="rId11"/>
    <p:sldId id="330" r:id="rId12"/>
    <p:sldId id="332" r:id="rId13"/>
    <p:sldId id="333" r:id="rId14"/>
    <p:sldId id="334" r:id="rId15"/>
    <p:sldId id="335" r:id="rId16"/>
    <p:sldId id="318" r:id="rId17"/>
  </p:sldIdLst>
  <p:sldSz cx="12192000" cy="6858000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TIM Sans" panose="02020503040602060503" pitchFamily="18" charset="0"/>
      <p:regular r:id="rId24"/>
      <p:bold r:id="rId25"/>
      <p:italic r:id="rId26"/>
      <p:boldItalic r:id="rId27"/>
    </p:embeddedFont>
    <p:embeddedFont>
      <p:font typeface="TIM Sans Light" panose="02020503040602060503" pitchFamily="18" charset="0"/>
      <p:regular r:id="rId28"/>
      <p:italic r:id="rId29"/>
    </p:embeddedFont>
    <p:embeddedFont>
      <p:font typeface="TIM Sans Medium" panose="02020503040602060503" pitchFamily="18" charset="0"/>
      <p:regular r:id="rId30"/>
      <p:italic r:id="rId31"/>
    </p:embeddedFont>
  </p:embeddedFont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6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5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BB4"/>
    <a:srgbClr val="03E7ED"/>
    <a:srgbClr val="0033A1"/>
    <a:srgbClr val="0539BB"/>
    <a:srgbClr val="004691"/>
    <a:srgbClr val="EB0028"/>
    <a:srgbClr val="00B0EF"/>
    <a:srgbClr val="124193"/>
    <a:srgbClr val="D2EA1E"/>
    <a:srgbClr val="FF1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6460" autoAdjust="0"/>
  </p:normalViewPr>
  <p:slideViewPr>
    <p:cSldViewPr snapToGrid="0" snapToObjects="1">
      <p:cViewPr varScale="1">
        <p:scale>
          <a:sx n="78" d="100"/>
          <a:sy n="78" d="100"/>
        </p:scale>
        <p:origin x="806" y="67"/>
      </p:cViewPr>
      <p:guideLst>
        <p:guide orient="horz" pos="1162"/>
        <p:guide pos="3840"/>
        <p:guide pos="2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66" d="100"/>
          <a:sy n="66" d="100"/>
        </p:scale>
        <p:origin x="3134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" Type="http://schemas.openxmlformats.org/officeDocument/2006/relationships/slide" Target="slides/slide1.xml"/><Relationship Id="rId21" Type="http://schemas.openxmlformats.org/officeDocument/2006/relationships/font" Target="fonts/font2.fntdata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6.fntdata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5.fntdata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31" Type="http://schemas.openxmlformats.org/officeDocument/2006/relationships/font" Target="fonts/font12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DA4D58A1-5C31-422B-B98D-2202F47DB19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B33C55B5-4A87-4CF6-B0C4-2775066BB9E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A1545E-A485-4C0E-9909-6D5775479099}" type="datetimeFigureOut">
              <a:rPr lang="it-IT" smtClean="0"/>
              <a:t>07/06/2021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196642A0-B774-47F1-A791-5B6E641C8DD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4D7D578-E844-48AE-AD20-79C16683E71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CFC442-8020-46C5-AF10-4F641D68AD9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88288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316BA8-1C26-E241-87A3-7E6D47DF2B15}" type="datetimeFigureOut">
              <a:rPr lang="it-IT" smtClean="0"/>
              <a:t>07/06/2021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8E622D-138F-DD46-A48B-F8C674FCEA9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2160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8E622D-138F-DD46-A48B-F8C674FCEA9E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38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8E622D-138F-DD46-A48B-F8C674FCEA9E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9551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7F048A6F-9CC4-46E8-8251-798B4583A7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7069" r="20606"/>
          <a:stretch/>
        </p:blipFill>
        <p:spPr>
          <a:xfrm>
            <a:off x="1" y="0"/>
            <a:ext cx="12192000" cy="69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447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266F9081-B884-4FB5-823D-49AB509BFBF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3770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no - Cia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igura a mano libera 10">
            <a:extLst>
              <a:ext uri="{FF2B5EF4-FFF2-40B4-BE49-F238E27FC236}">
                <a16:creationId xmlns:a16="http://schemas.microsoft.com/office/drawing/2014/main" id="{DE9495C1-B9F7-CF46-8454-707638B66872}"/>
              </a:ext>
            </a:extLst>
          </p:cNvPr>
          <p:cNvSpPr/>
          <p:nvPr userDrawn="1"/>
        </p:nvSpPr>
        <p:spPr>
          <a:xfrm>
            <a:off x="299000" y="-10886"/>
            <a:ext cx="304800" cy="642257"/>
          </a:xfrm>
          <a:custGeom>
            <a:avLst/>
            <a:gdLst>
              <a:gd name="connsiteX0" fmla="*/ 0 w 304800"/>
              <a:gd name="connsiteY0" fmla="*/ 0 h 642257"/>
              <a:gd name="connsiteX1" fmla="*/ 0 w 304800"/>
              <a:gd name="connsiteY1" fmla="*/ 642257 h 642257"/>
              <a:gd name="connsiteX2" fmla="*/ 304800 w 304800"/>
              <a:gd name="connsiteY2" fmla="*/ 642257 h 642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800" h="642257">
                <a:moveTo>
                  <a:pt x="0" y="0"/>
                </a:moveTo>
                <a:lnTo>
                  <a:pt x="0" y="642257"/>
                </a:lnTo>
                <a:lnTo>
                  <a:pt x="304800" y="642257"/>
                </a:lnTo>
              </a:path>
            </a:pathLst>
          </a:custGeom>
          <a:noFill/>
          <a:ln w="508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Shape 12">
            <a:extLst>
              <a:ext uri="{FF2B5EF4-FFF2-40B4-BE49-F238E27FC236}">
                <a16:creationId xmlns:a16="http://schemas.microsoft.com/office/drawing/2014/main" id="{3B29A374-D836-4CC5-8D09-AB8F57E62826}"/>
              </a:ext>
            </a:extLst>
          </p:cNvPr>
          <p:cNvSpPr txBox="1"/>
          <p:nvPr userDrawn="1"/>
        </p:nvSpPr>
        <p:spPr>
          <a:xfrm>
            <a:off x="11718524" y="6514635"/>
            <a:ext cx="229953" cy="12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 b="0" i="0" u="none" strike="noStrike" cap="none">
                <a:solidFill>
                  <a:schemeClr val="bg1"/>
                </a:solidFill>
                <a:latin typeface="TIM Sans" panose="02020503040602060503" pitchFamily="18" charset="77"/>
                <a:ea typeface="Arial"/>
                <a:cs typeface="Arial"/>
                <a:sym typeface="Arial"/>
              </a:rPr>
              <a:t>‹#›</a:t>
            </a:fld>
            <a:endParaRPr sz="800" b="0" i="0" u="none" strike="noStrike" cap="none">
              <a:solidFill>
                <a:schemeClr val="bg1"/>
              </a:solidFill>
              <a:latin typeface="TIM Sans" panose="02020503040602060503" pitchFamily="18" charset="77"/>
              <a:ea typeface="Arial"/>
              <a:cs typeface="Arial"/>
              <a:sym typeface="Arial"/>
            </a:endParaRPr>
          </a:p>
        </p:txBody>
      </p:sp>
      <p:cxnSp>
        <p:nvCxnSpPr>
          <p:cNvPr id="14" name="Shape 13">
            <a:extLst>
              <a:ext uri="{FF2B5EF4-FFF2-40B4-BE49-F238E27FC236}">
                <a16:creationId xmlns:a16="http://schemas.microsoft.com/office/drawing/2014/main" id="{E63D71B6-E1F3-4C1E-9073-1DEBF8D106B8}"/>
              </a:ext>
            </a:extLst>
          </p:cNvPr>
          <p:cNvCxnSpPr/>
          <p:nvPr userDrawn="1"/>
        </p:nvCxnSpPr>
        <p:spPr>
          <a:xfrm>
            <a:off x="11650345" y="6372225"/>
            <a:ext cx="0" cy="260350"/>
          </a:xfrm>
          <a:prstGeom prst="straightConnector1">
            <a:avLst/>
          </a:prstGeom>
          <a:noFill/>
          <a:ln w="9525" cap="flat" cmpd="sng">
            <a:solidFill>
              <a:srgbClr val="EB0028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5" name="Immagine 14" descr="Immagine che contiene testo, clipart&#10;&#10;Descrizione generata automaticamente">
            <a:extLst>
              <a:ext uri="{FF2B5EF4-FFF2-40B4-BE49-F238E27FC236}">
                <a16:creationId xmlns:a16="http://schemas.microsoft.com/office/drawing/2014/main" id="{C0A5D44B-9D20-45CA-928B-D29C788289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3113" y="6288179"/>
            <a:ext cx="1247129" cy="45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399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5022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7180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lementi di base">
            <a:extLst>
              <a:ext uri="{FF2B5EF4-FFF2-40B4-BE49-F238E27FC236}">
                <a16:creationId xmlns:a16="http://schemas.microsoft.com/office/drawing/2014/main" id="{A4782657-81B4-2C4E-864F-EEDC72B649FB}"/>
              </a:ext>
            </a:extLst>
          </p:cNvPr>
          <p:cNvSpPr txBox="1"/>
          <p:nvPr/>
        </p:nvSpPr>
        <p:spPr>
          <a:xfrm>
            <a:off x="9234312" y="5635556"/>
            <a:ext cx="2604762" cy="400972"/>
          </a:xfrm>
          <a:prstGeom prst="rect">
            <a:avLst/>
          </a:prstGeom>
          <a:solidFill>
            <a:srgbClr val="0033A1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774" tIns="72000" rIns="50774" bIns="50774" anchor="ctr" anchorCtr="0">
            <a:spAutoFit/>
          </a:bodyPr>
          <a:lstStyle>
            <a:lvl1pPr algn="l">
              <a:lnSpc>
                <a:spcPct val="50000"/>
              </a:lnSpc>
              <a:defRPr sz="15000" b="1">
                <a:latin typeface="+mn-lt"/>
                <a:ea typeface="+mn-ea"/>
                <a:cs typeface="+mn-cs"/>
                <a:sym typeface="TIM Sans"/>
              </a:defRPr>
            </a:lvl1pPr>
          </a:lstStyle>
          <a:p>
            <a:pPr lvl="0" algn="ctr" defTabSz="1827520">
              <a:lnSpc>
                <a:spcPct val="90000"/>
              </a:lnSpc>
              <a:defRPr/>
            </a:pPr>
            <a:r>
              <a:rPr lang="it-IT" sz="2000" kern="0" dirty="0">
                <a:solidFill>
                  <a:srgbClr val="FFFFFF"/>
                </a:solidFill>
                <a:latin typeface="TIM Sans" pitchFamily="2" charset="77"/>
              </a:rPr>
              <a:t>RWS-210033</a:t>
            </a:r>
            <a:endParaRPr kumimoji="0" lang="it-IT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 Sans" pitchFamily="2" charset="77"/>
              <a:ea typeface="+mn-ea"/>
              <a:cs typeface="+mn-cs"/>
              <a:sym typeface="TIM Sans"/>
            </a:endParaRPr>
          </a:p>
        </p:txBody>
      </p:sp>
      <p:sp>
        <p:nvSpPr>
          <p:cNvPr id="23" name="Figura a mano libera 22">
            <a:extLst>
              <a:ext uri="{FF2B5EF4-FFF2-40B4-BE49-F238E27FC236}">
                <a16:creationId xmlns:a16="http://schemas.microsoft.com/office/drawing/2014/main" id="{17FA5F31-D38F-4F47-8B21-D0CEEDFD8BB5}"/>
              </a:ext>
            </a:extLst>
          </p:cNvPr>
          <p:cNvSpPr/>
          <p:nvPr/>
        </p:nvSpPr>
        <p:spPr>
          <a:xfrm>
            <a:off x="10137422" y="5249334"/>
            <a:ext cx="2065867" cy="316088"/>
          </a:xfrm>
          <a:custGeom>
            <a:avLst/>
            <a:gdLst>
              <a:gd name="connsiteX0" fmla="*/ 0 w 2065867"/>
              <a:gd name="connsiteY0" fmla="*/ 316088 h 316088"/>
              <a:gd name="connsiteX1" fmla="*/ 0 w 2065867"/>
              <a:gd name="connsiteY1" fmla="*/ 0 h 316088"/>
              <a:gd name="connsiteX2" fmla="*/ 2065867 w 2065867"/>
              <a:gd name="connsiteY2" fmla="*/ 0 h 31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65867" h="316088">
                <a:moveTo>
                  <a:pt x="0" y="316088"/>
                </a:moveTo>
                <a:lnTo>
                  <a:pt x="0" y="0"/>
                </a:lnTo>
                <a:lnTo>
                  <a:pt x="2065867" y="0"/>
                </a:lnTo>
              </a:path>
            </a:pathLst>
          </a:custGeom>
          <a:noFill/>
          <a:ln w="63500">
            <a:solidFill>
              <a:schemeClr val="bg1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Figura a mano libera 23">
            <a:extLst>
              <a:ext uri="{FF2B5EF4-FFF2-40B4-BE49-F238E27FC236}">
                <a16:creationId xmlns:a16="http://schemas.microsoft.com/office/drawing/2014/main" id="{0746F794-C608-DB4D-A86E-BE0D562940B8}"/>
              </a:ext>
            </a:extLst>
          </p:cNvPr>
          <p:cNvSpPr/>
          <p:nvPr/>
        </p:nvSpPr>
        <p:spPr>
          <a:xfrm>
            <a:off x="8489245" y="5878484"/>
            <a:ext cx="632178" cy="979516"/>
          </a:xfrm>
          <a:custGeom>
            <a:avLst/>
            <a:gdLst>
              <a:gd name="connsiteX0" fmla="*/ 632178 w 632178"/>
              <a:gd name="connsiteY0" fmla="*/ 0 h 1219200"/>
              <a:gd name="connsiteX1" fmla="*/ 0 w 632178"/>
              <a:gd name="connsiteY1" fmla="*/ 0 h 1219200"/>
              <a:gd name="connsiteX2" fmla="*/ 0 w 632178"/>
              <a:gd name="connsiteY2" fmla="*/ 121920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2178" h="1219200">
                <a:moveTo>
                  <a:pt x="632178" y="0"/>
                </a:moveTo>
                <a:lnTo>
                  <a:pt x="0" y="0"/>
                </a:lnTo>
                <a:lnTo>
                  <a:pt x="0" y="1219200"/>
                </a:lnTo>
              </a:path>
            </a:pathLst>
          </a:custGeom>
          <a:noFill/>
          <a:ln w="63500">
            <a:solidFill>
              <a:schemeClr val="bg1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7" name="Connettore 4 26">
            <a:extLst>
              <a:ext uri="{FF2B5EF4-FFF2-40B4-BE49-F238E27FC236}">
                <a16:creationId xmlns:a16="http://schemas.microsoft.com/office/drawing/2014/main" id="{E92F61CC-92A6-4B4C-98C5-A95320227618}"/>
              </a:ext>
            </a:extLst>
          </p:cNvPr>
          <p:cNvCxnSpPr>
            <a:cxnSpLocks/>
          </p:cNvCxnSpPr>
          <p:nvPr/>
        </p:nvCxnSpPr>
        <p:spPr>
          <a:xfrm flipV="1">
            <a:off x="-12955" y="1753502"/>
            <a:ext cx="1241779" cy="1008470"/>
          </a:xfrm>
          <a:prstGeom prst="bentConnector3">
            <a:avLst>
              <a:gd name="adj1" fmla="val 50000"/>
            </a:avLst>
          </a:prstGeom>
          <a:ln w="76200">
            <a:solidFill>
              <a:schemeClr val="bg1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ttangolo 27">
            <a:extLst>
              <a:ext uri="{FF2B5EF4-FFF2-40B4-BE49-F238E27FC236}">
                <a16:creationId xmlns:a16="http://schemas.microsoft.com/office/drawing/2014/main" id="{F22BF0AA-CD4B-2540-87E5-EE4C17574109}"/>
              </a:ext>
            </a:extLst>
          </p:cNvPr>
          <p:cNvSpPr/>
          <p:nvPr/>
        </p:nvSpPr>
        <p:spPr>
          <a:xfrm>
            <a:off x="1354668" y="1407857"/>
            <a:ext cx="6579510" cy="4541814"/>
          </a:xfrm>
          <a:prstGeom prst="rect">
            <a:avLst/>
          </a:prstGeom>
          <a:solidFill>
            <a:srgbClr val="0033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Elementi di base">
            <a:extLst>
              <a:ext uri="{FF2B5EF4-FFF2-40B4-BE49-F238E27FC236}">
                <a16:creationId xmlns:a16="http://schemas.microsoft.com/office/drawing/2014/main" id="{10F483DE-BAF0-8748-AF67-0A8E9D901E9E}"/>
              </a:ext>
            </a:extLst>
          </p:cNvPr>
          <p:cNvSpPr txBox="1"/>
          <p:nvPr/>
        </p:nvSpPr>
        <p:spPr>
          <a:xfrm>
            <a:off x="1354668" y="715958"/>
            <a:ext cx="3581125" cy="677971"/>
          </a:xfrm>
          <a:prstGeom prst="rect">
            <a:avLst/>
          </a:prstGeom>
          <a:solidFill>
            <a:srgbClr val="0033A1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774" tIns="72000" rIns="50400" bIns="50774" anchor="ctr" anchorCtr="0">
            <a:spAutoFit/>
          </a:bodyPr>
          <a:lstStyle>
            <a:lvl1pPr algn="l">
              <a:lnSpc>
                <a:spcPct val="50000"/>
              </a:lnSpc>
              <a:defRPr sz="15000" b="1">
                <a:latin typeface="+mn-lt"/>
                <a:ea typeface="+mn-ea"/>
                <a:cs typeface="+mn-cs"/>
                <a:sym typeface="TIM San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1800" dirty="0">
                <a:solidFill>
                  <a:schemeClr val="bg1">
                    <a:lumMod val="95000"/>
                  </a:schemeClr>
                </a:solidFill>
              </a:rPr>
              <a:t>3GPP TSG RAN Rel-18 workshop</a:t>
            </a:r>
          </a:p>
          <a:p>
            <a:pPr>
              <a:lnSpc>
                <a:spcPct val="100000"/>
              </a:lnSpc>
            </a:pPr>
            <a:r>
              <a:rPr lang="en-GB" sz="1800" dirty="0">
                <a:solidFill>
                  <a:schemeClr val="bg1">
                    <a:lumMod val="95000"/>
                  </a:schemeClr>
                </a:solidFill>
              </a:rPr>
              <a:t>June 28 - July 2, 2021</a:t>
            </a:r>
            <a:endParaRPr lang="it-IT" sz="1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Segnaposto testo 1">
            <a:extLst>
              <a:ext uri="{FF2B5EF4-FFF2-40B4-BE49-F238E27FC236}">
                <a16:creationId xmlns:a16="http://schemas.microsoft.com/office/drawing/2014/main" id="{2E78C93A-7B58-435B-ADD7-C0E342D0BCBA}"/>
              </a:ext>
            </a:extLst>
          </p:cNvPr>
          <p:cNvSpPr txBox="1">
            <a:spLocks/>
          </p:cNvSpPr>
          <p:nvPr/>
        </p:nvSpPr>
        <p:spPr>
          <a:xfrm>
            <a:off x="1606356" y="1699393"/>
            <a:ext cx="3931687" cy="35072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685800" rtl="0" eaLnBrk="1" latinLnBrk="0" hangingPunct="1">
              <a:lnSpc>
                <a:spcPct val="150000"/>
              </a:lnSpc>
              <a:spcBef>
                <a:spcPts val="750"/>
              </a:spcBef>
              <a:buFontTx/>
              <a:buNone/>
              <a:defRPr sz="1200" b="1" i="0" kern="1200" baseline="0">
                <a:solidFill>
                  <a:srgbClr val="FFFFFF"/>
                </a:solidFill>
                <a:latin typeface="TIM Sans" panose="00000500000000000000" pitchFamily="50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150000"/>
              </a:lnSpc>
              <a:spcBef>
                <a:spcPts val="375"/>
              </a:spcBef>
              <a:buFontTx/>
              <a:buNone/>
              <a:defRPr sz="1400" b="1" i="0" kern="1200" baseline="0">
                <a:solidFill>
                  <a:schemeClr val="accent3"/>
                </a:solidFill>
                <a:latin typeface="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50000"/>
              </a:lnSpc>
              <a:spcBef>
                <a:spcPts val="375"/>
              </a:spcBef>
              <a:buFontTx/>
              <a:buNone/>
              <a:defRPr sz="1400" b="1" i="0" kern="1200" baseline="0">
                <a:solidFill>
                  <a:schemeClr val="accent3"/>
                </a:solidFill>
                <a:latin typeface="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b="1" i="0" kern="1200" baseline="0">
                <a:solidFill>
                  <a:schemeClr val="accent3"/>
                </a:solidFill>
                <a:latin typeface="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b="1" i="0" kern="1200" baseline="0">
                <a:solidFill>
                  <a:schemeClr val="accent3"/>
                </a:solidFill>
                <a:latin typeface="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 Sans" panose="00000500000000000000" pitchFamily="50" charset="0"/>
                <a:ea typeface="+mn-ea"/>
                <a:cs typeface="Arial" charset="0"/>
              </a:rPr>
              <a:t>GRUPPO TIM</a:t>
            </a:r>
          </a:p>
        </p:txBody>
      </p:sp>
      <p:sp>
        <p:nvSpPr>
          <p:cNvPr id="16" name="Titolo 2">
            <a:extLst>
              <a:ext uri="{FF2B5EF4-FFF2-40B4-BE49-F238E27FC236}">
                <a16:creationId xmlns:a16="http://schemas.microsoft.com/office/drawing/2014/main" id="{0DD0DF29-A147-4B91-BF5A-5D4B027C7ACC}"/>
              </a:ext>
            </a:extLst>
          </p:cNvPr>
          <p:cNvSpPr txBox="1">
            <a:spLocks/>
          </p:cNvSpPr>
          <p:nvPr/>
        </p:nvSpPr>
        <p:spPr>
          <a:xfrm>
            <a:off x="1594498" y="2354355"/>
            <a:ext cx="5593701" cy="790846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kern="1200" baseline="0">
                <a:solidFill>
                  <a:srgbClr val="FFFFFF"/>
                </a:solidFill>
                <a:latin typeface="TIM Sans" panose="02020503040602060503" pitchFamily="18" charset="0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 Sans" panose="02020503040602060503" pitchFamily="18" charset="0"/>
                <a:ea typeface="ＭＳ Ｐゴシック"/>
                <a:cs typeface="Arial"/>
              </a:rPr>
              <a:t>3GPP R18 RAN </a:t>
            </a:r>
            <a:r>
              <a:rPr kumimoji="0" lang="it-IT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 Sans" panose="02020503040602060503" pitchFamily="18" charset="0"/>
                <a:ea typeface="ＭＳ Ｐゴシック"/>
                <a:cs typeface="Arial"/>
              </a:rPr>
              <a:t>Requirements</a:t>
            </a:r>
            <a:endParaRPr kumimoji="0" lang="it-IT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 Sans" panose="02020503040602060503" pitchFamily="18" charset="0"/>
              <a:ea typeface="ＭＳ Ｐゴシック"/>
              <a:cs typeface="Arial"/>
            </a:endParaRPr>
          </a:p>
        </p:txBody>
      </p:sp>
      <p:pic>
        <p:nvPicPr>
          <p:cNvPr id="3" name="Immagine 2" descr="Immagine che contiene testo, clipart&#10;&#10;Descrizione generata automaticamente">
            <a:extLst>
              <a:ext uri="{FF2B5EF4-FFF2-40B4-BE49-F238E27FC236}">
                <a16:creationId xmlns:a16="http://schemas.microsoft.com/office/drawing/2014/main" id="{FAFAFB3E-FE61-4ED3-BE06-8B95238BA3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40" y="4561296"/>
            <a:ext cx="2679814" cy="970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3904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8" grpId="0" animBg="1"/>
      <p:bldP spid="29" grpId="0" animBg="1"/>
      <p:bldP spid="11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B86A78-0557-4BAC-BCEF-B0D2E2700FBE}"/>
              </a:ext>
            </a:extLst>
          </p:cNvPr>
          <p:cNvSpPr txBox="1">
            <a:spLocks/>
          </p:cNvSpPr>
          <p:nvPr/>
        </p:nvSpPr>
        <p:spPr>
          <a:xfrm>
            <a:off x="616189" y="392537"/>
            <a:ext cx="9630747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Medium" panose="02020503040602060503" pitchFamily="18" charset="0"/>
                <a:ea typeface="+mj-ea"/>
                <a:cs typeface="+mj-cs"/>
              </a:rPr>
              <a:t>Proposal #4 “Future proof devices”</a:t>
            </a:r>
          </a:p>
        </p:txBody>
      </p:sp>
      <p:sp>
        <p:nvSpPr>
          <p:cNvPr id="3" name="Segnaposto testo 19">
            <a:extLst>
              <a:ext uri="{FF2B5EF4-FFF2-40B4-BE49-F238E27FC236}">
                <a16:creationId xmlns:a16="http://schemas.microsoft.com/office/drawing/2014/main" id="{203B9AE0-21F7-48B7-96D2-925B28C5C9A7}"/>
              </a:ext>
            </a:extLst>
          </p:cNvPr>
          <p:cNvSpPr txBox="1">
            <a:spLocks/>
          </p:cNvSpPr>
          <p:nvPr/>
        </p:nvSpPr>
        <p:spPr>
          <a:xfrm>
            <a:off x="616189" y="1506718"/>
            <a:ext cx="11303668" cy="15387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The life cycle of a device in the industry is much longer than the average 3GPP Release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Legacy devices are causing a major barrier to switch off old technologies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IoT applications for e.g. remote control of heating systems, alarms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eCall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4691"/>
              </a:solidFill>
              <a:effectLst/>
              <a:uLnTx/>
              <a:uFillTx/>
              <a:latin typeface="TIM Sans Light" panose="02020503040602060503" pitchFamily="18" charset="0"/>
              <a:ea typeface="+mn-ea"/>
              <a:cs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Devices should be designed to allow over the air upgrade to the new 3GPP Releases / Technologies</a:t>
            </a:r>
          </a:p>
        </p:txBody>
      </p:sp>
      <p:sp>
        <p:nvSpPr>
          <p:cNvPr id="4" name="Segnaposto testo 19">
            <a:extLst>
              <a:ext uri="{FF2B5EF4-FFF2-40B4-BE49-F238E27FC236}">
                <a16:creationId xmlns:a16="http://schemas.microsoft.com/office/drawing/2014/main" id="{9D73038C-8081-44CF-BDBD-F95A302452C3}"/>
              </a:ext>
            </a:extLst>
          </p:cNvPr>
          <p:cNvSpPr txBox="1">
            <a:spLocks/>
          </p:cNvSpPr>
          <p:nvPr/>
        </p:nvSpPr>
        <p:spPr>
          <a:xfrm>
            <a:off x="616187" y="3798143"/>
            <a:ext cx="11303670" cy="10242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>
            <a:defPPr>
              <a:defRPr lang="it-IT"/>
            </a:defPPr>
            <a:lvl1pPr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 i="0" baseline="0">
                <a:solidFill>
                  <a:srgbClr val="004691"/>
                </a:solidFill>
                <a:latin typeface="TIM Sans Light" panose="02020503040602060503" pitchFamily="18" charset="0"/>
                <a:cs typeface="Arial"/>
              </a:defRPr>
            </a:lvl1pPr>
            <a:lvl2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2pPr>
            <a:lvl3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3pPr>
            <a:lvl4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4pPr>
            <a:lvl5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3GPP should define performance requirements and conformance testing to ensure that UE upgraded over the air are still compliant to 3GPP specifications and to the regulatory requirements</a:t>
            </a:r>
          </a:p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Requirements for multi standard UEs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5EA1D7-D40C-423B-AF89-0775AA07102C}"/>
              </a:ext>
            </a:extLst>
          </p:cNvPr>
          <p:cNvSpPr/>
          <p:nvPr/>
        </p:nvSpPr>
        <p:spPr>
          <a:xfrm>
            <a:off x="616188" y="1057316"/>
            <a:ext cx="3512751" cy="3693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+mn-cs"/>
              </a:rPr>
              <a:t>PROBLEM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DB4614D-B81C-41B9-905E-D25BF53C016D}"/>
              </a:ext>
            </a:extLst>
          </p:cNvPr>
          <p:cNvSpPr/>
          <p:nvPr/>
        </p:nvSpPr>
        <p:spPr>
          <a:xfrm>
            <a:off x="623888" y="3276992"/>
            <a:ext cx="3512751" cy="3693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+mn-cs"/>
              </a:rPr>
              <a:t>PROPOSAL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F64D281-8A6E-485E-B078-30D9D09541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2364" y="167343"/>
            <a:ext cx="1613946" cy="1078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4655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B86A78-0557-4BAC-BCEF-B0D2E2700FBE}"/>
              </a:ext>
            </a:extLst>
          </p:cNvPr>
          <p:cNvSpPr txBox="1">
            <a:spLocks/>
          </p:cNvSpPr>
          <p:nvPr/>
        </p:nvSpPr>
        <p:spPr>
          <a:xfrm>
            <a:off x="616189" y="392537"/>
            <a:ext cx="9630747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Medium" panose="02020503040602060503" pitchFamily="18" charset="0"/>
                <a:ea typeface="+mj-ea"/>
                <a:cs typeface="+mj-cs"/>
              </a:rPr>
              <a:t>Proposal #5 “Base stations performance and testing”</a:t>
            </a:r>
          </a:p>
        </p:txBody>
      </p:sp>
      <p:sp>
        <p:nvSpPr>
          <p:cNvPr id="3" name="Segnaposto testo 19">
            <a:extLst>
              <a:ext uri="{FF2B5EF4-FFF2-40B4-BE49-F238E27FC236}">
                <a16:creationId xmlns:a16="http://schemas.microsoft.com/office/drawing/2014/main" id="{203B9AE0-21F7-48B7-96D2-925B28C5C9A7}"/>
              </a:ext>
            </a:extLst>
          </p:cNvPr>
          <p:cNvSpPr txBox="1">
            <a:spLocks/>
          </p:cNvSpPr>
          <p:nvPr/>
        </p:nvSpPr>
        <p:spPr>
          <a:xfrm>
            <a:off x="616189" y="1506719"/>
            <a:ext cx="11107725" cy="16065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The base station architecture is becoming more flexible (CU-DU split, CP-UP split). Testing methodologies should be specified to ensure compliance of the overall chain, including test mode interfaces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Active antennas are a key element of base stations. OTA performance requirements and test methodologies should be specified</a:t>
            </a:r>
          </a:p>
        </p:txBody>
      </p:sp>
      <p:sp>
        <p:nvSpPr>
          <p:cNvPr id="4" name="Segnaposto testo 19">
            <a:extLst>
              <a:ext uri="{FF2B5EF4-FFF2-40B4-BE49-F238E27FC236}">
                <a16:creationId xmlns:a16="http://schemas.microsoft.com/office/drawing/2014/main" id="{9D73038C-8081-44CF-BDBD-F95A302452C3}"/>
              </a:ext>
            </a:extLst>
          </p:cNvPr>
          <p:cNvSpPr txBox="1">
            <a:spLocks/>
          </p:cNvSpPr>
          <p:nvPr/>
        </p:nvSpPr>
        <p:spPr>
          <a:xfrm>
            <a:off x="646180" y="3825376"/>
            <a:ext cx="11077734" cy="6921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>
            <a:defPPr>
              <a:defRPr lang="it-IT"/>
            </a:defPPr>
            <a:lvl1pPr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 i="0" baseline="0">
                <a:solidFill>
                  <a:srgbClr val="004691"/>
                </a:solidFill>
                <a:latin typeface="TIM Sans Light" panose="02020503040602060503" pitchFamily="18" charset="0"/>
                <a:cs typeface="Arial"/>
              </a:defRPr>
            </a:lvl1pPr>
            <a:lvl2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2pPr>
            <a:lvl3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3pPr>
            <a:lvl4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4pPr>
            <a:lvl5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+mn-cs"/>
              </a:rPr>
              <a:t>Testing methodologies should be specified to ensure compliance of the overall chain, including test mode interfaces</a:t>
            </a:r>
          </a:p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+mn-cs"/>
              </a:rPr>
              <a:t>Specify OTA performance requirements and test methodologies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004691"/>
              </a:solidFill>
              <a:effectLst/>
              <a:uLnTx/>
              <a:uFillTx/>
              <a:latin typeface="TIM Sans Light" panose="02020503040602060503" pitchFamily="18" charset="0"/>
              <a:ea typeface="+mn-ea"/>
              <a:cs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5EA1D7-D40C-423B-AF89-0775AA07102C}"/>
              </a:ext>
            </a:extLst>
          </p:cNvPr>
          <p:cNvSpPr/>
          <p:nvPr/>
        </p:nvSpPr>
        <p:spPr>
          <a:xfrm>
            <a:off x="616188" y="1057316"/>
            <a:ext cx="3512751" cy="3693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+mn-cs"/>
              </a:rPr>
              <a:t>PROBLEM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DB4614D-B81C-41B9-905E-D25BF53C016D}"/>
              </a:ext>
            </a:extLst>
          </p:cNvPr>
          <p:cNvSpPr/>
          <p:nvPr/>
        </p:nvSpPr>
        <p:spPr>
          <a:xfrm>
            <a:off x="623888" y="3341858"/>
            <a:ext cx="3512751" cy="3693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+mn-cs"/>
              </a:rPr>
              <a:t>PROPOSAL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A4B24FF-A389-4745-8EC8-C505613715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1093" y="135097"/>
            <a:ext cx="1644718" cy="114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7005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B86A78-0557-4BAC-BCEF-B0D2E2700FBE}"/>
              </a:ext>
            </a:extLst>
          </p:cNvPr>
          <p:cNvSpPr txBox="1">
            <a:spLocks/>
          </p:cNvSpPr>
          <p:nvPr/>
        </p:nvSpPr>
        <p:spPr>
          <a:xfrm>
            <a:off x="616189" y="392537"/>
            <a:ext cx="9630747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Medium" panose="02020503040602060503" pitchFamily="18" charset="0"/>
                <a:ea typeface="+mj-ea"/>
                <a:cs typeface="+mj-cs"/>
              </a:rPr>
              <a:t>Proposal #6 “EMF management”</a:t>
            </a:r>
          </a:p>
        </p:txBody>
      </p:sp>
      <p:sp>
        <p:nvSpPr>
          <p:cNvPr id="3" name="Segnaposto testo 19">
            <a:extLst>
              <a:ext uri="{FF2B5EF4-FFF2-40B4-BE49-F238E27FC236}">
                <a16:creationId xmlns:a16="http://schemas.microsoft.com/office/drawing/2014/main" id="{203B9AE0-21F7-48B7-96D2-925B28C5C9A7}"/>
              </a:ext>
            </a:extLst>
          </p:cNvPr>
          <p:cNvSpPr txBox="1">
            <a:spLocks/>
          </p:cNvSpPr>
          <p:nvPr/>
        </p:nvSpPr>
        <p:spPr>
          <a:xfrm>
            <a:off x="616189" y="1506719"/>
            <a:ext cx="11118611" cy="114307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The emission limits are regulated to avoid harmful effects on the populations</a:t>
            </a:r>
          </a:p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+mn-cs"/>
              </a:rPr>
              <a:t>ICNIRP defined the limits for the non-ionizing radiation, but several countries are imposing much stringent limits</a:t>
            </a:r>
          </a:p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+mn-cs"/>
              </a:rPr>
              <a:t>This affect the possibility to deploy new base stations, add new technologies in existing sites and/or exploit site sharing</a:t>
            </a:r>
          </a:p>
        </p:txBody>
      </p:sp>
      <p:sp>
        <p:nvSpPr>
          <p:cNvPr id="4" name="Segnaposto testo 19">
            <a:extLst>
              <a:ext uri="{FF2B5EF4-FFF2-40B4-BE49-F238E27FC236}">
                <a16:creationId xmlns:a16="http://schemas.microsoft.com/office/drawing/2014/main" id="{9D73038C-8081-44CF-BDBD-F95A302452C3}"/>
              </a:ext>
            </a:extLst>
          </p:cNvPr>
          <p:cNvSpPr txBox="1">
            <a:spLocks/>
          </p:cNvSpPr>
          <p:nvPr/>
        </p:nvSpPr>
        <p:spPr>
          <a:xfrm>
            <a:off x="648914" y="3346405"/>
            <a:ext cx="11085886" cy="11430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>
            <a:defPPr>
              <a:defRPr lang="it-IT"/>
            </a:defPPr>
            <a:lvl1pPr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 i="0" baseline="0">
                <a:solidFill>
                  <a:srgbClr val="004691"/>
                </a:solidFill>
                <a:latin typeface="TIM Sans Light" panose="02020503040602060503" pitchFamily="18" charset="0"/>
                <a:cs typeface="Arial"/>
              </a:defRPr>
            </a:lvl1pPr>
            <a:lvl2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2pPr>
            <a:lvl3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3pPr>
            <a:lvl4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4pPr>
            <a:lvl5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+mn-cs"/>
              </a:rPr>
              <a:t>Define procedures to measure, report/expose in a standard format and adjust if required the emission limits</a:t>
            </a:r>
          </a:p>
          <a:p>
            <a:pPr marL="719138" marR="0" lvl="2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+mn-cs"/>
              </a:rPr>
              <a:t>Work done in other bodies should be the basis for 3GPP activity (not re-invent the wheel)</a:t>
            </a:r>
          </a:p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+mn-cs"/>
              </a:rPr>
              <a:t>Define procedures to shape the antenna pattern and emitted power to ensure the emission limits are respected, e.g. by reducing the EIRP in a given direction if a building is too close to the mast (see next slide)</a:t>
            </a:r>
          </a:p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004691"/>
              </a:solidFill>
              <a:effectLst/>
              <a:uLnTx/>
              <a:uFillTx/>
              <a:latin typeface="TIM Sans Light" panose="02020503040602060503" pitchFamily="18" charset="0"/>
              <a:ea typeface="+mn-ea"/>
              <a:cs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5EA1D7-D40C-423B-AF89-0775AA07102C}"/>
              </a:ext>
            </a:extLst>
          </p:cNvPr>
          <p:cNvSpPr/>
          <p:nvPr/>
        </p:nvSpPr>
        <p:spPr>
          <a:xfrm>
            <a:off x="616188" y="1057316"/>
            <a:ext cx="3512751" cy="3693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+mn-cs"/>
              </a:rPr>
              <a:t>PROBLEM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DB4614D-B81C-41B9-905E-D25BF53C016D}"/>
              </a:ext>
            </a:extLst>
          </p:cNvPr>
          <p:cNvSpPr/>
          <p:nvPr/>
        </p:nvSpPr>
        <p:spPr>
          <a:xfrm>
            <a:off x="623888" y="2879742"/>
            <a:ext cx="3512751" cy="3693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+mn-cs"/>
              </a:rPr>
              <a:t>PROPOSAL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4E2A746-CFE1-4357-A3BF-C5FCBA8F97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1093" y="135097"/>
            <a:ext cx="1644718" cy="114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1798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B86A78-0557-4BAC-BCEF-B0D2E2700FBE}"/>
              </a:ext>
            </a:extLst>
          </p:cNvPr>
          <p:cNvSpPr txBox="1">
            <a:spLocks/>
          </p:cNvSpPr>
          <p:nvPr/>
        </p:nvSpPr>
        <p:spPr>
          <a:xfrm>
            <a:off x="616189" y="392537"/>
            <a:ext cx="9630747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Medium" panose="02020503040602060503" pitchFamily="18" charset="0"/>
                <a:ea typeface="+mj-ea"/>
                <a:cs typeface="+mj-cs"/>
              </a:rPr>
              <a:t>Proposal #6 “EMF management”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BA13962-843E-4FEE-85B8-B4A4EDD41094}"/>
              </a:ext>
            </a:extLst>
          </p:cNvPr>
          <p:cNvGrpSpPr/>
          <p:nvPr/>
        </p:nvGrpSpPr>
        <p:grpSpPr>
          <a:xfrm>
            <a:off x="3188980" y="1239325"/>
            <a:ext cx="3270961" cy="1953130"/>
            <a:chOff x="1952076" y="2066262"/>
            <a:chExt cx="4097365" cy="253110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7234E45-EE0D-493B-ADD6-C4F68A362BC9}"/>
                </a:ext>
              </a:extLst>
            </p:cNvPr>
            <p:cNvSpPr txBox="1"/>
            <p:nvPr/>
          </p:nvSpPr>
          <p:spPr>
            <a:xfrm>
              <a:off x="3000849" y="4228033"/>
              <a:ext cx="10848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 &gt; X V/m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2151DD94-10DE-4267-9270-07AB4D91D241}"/>
                </a:ext>
              </a:extLst>
            </p:cNvPr>
            <p:cNvGrpSpPr/>
            <p:nvPr/>
          </p:nvGrpSpPr>
          <p:grpSpPr>
            <a:xfrm>
              <a:off x="1952076" y="2436892"/>
              <a:ext cx="4097365" cy="2032680"/>
              <a:chOff x="1952076" y="2436892"/>
              <a:chExt cx="4097365" cy="2032680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888C4460-B8E8-4B09-9F3E-88ED3C73C9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067630" y="2640323"/>
                <a:ext cx="981811" cy="1010974"/>
              </a:xfrm>
              <a:prstGeom prst="rect">
                <a:avLst/>
              </a:prstGeom>
            </p:spPr>
          </p:pic>
          <p:pic>
            <p:nvPicPr>
              <p:cNvPr id="16" name="Picture 2" descr="Cell site - Wikipedia">
                <a:extLst>
                  <a:ext uri="{FF2B5EF4-FFF2-40B4-BE49-F238E27FC236}">
                    <a16:creationId xmlns:a16="http://schemas.microsoft.com/office/drawing/2014/main" id="{C9844F07-9A66-4765-9D6E-2D0F66B4211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52076" y="2436892"/>
                <a:ext cx="1087145" cy="15488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Picture 4" descr="Icone Building - Download Gratuito, PNG e SVG">
                <a:extLst>
                  <a:ext uri="{FF2B5EF4-FFF2-40B4-BE49-F238E27FC236}">
                    <a16:creationId xmlns:a16="http://schemas.microsoft.com/office/drawing/2014/main" id="{4E2E0A62-F92B-40E5-8112-B9A4951629A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85698" y="2920763"/>
                <a:ext cx="1548809" cy="15488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62AB8995-42B4-4B1D-8742-FBAFD85EECC9}"/>
                </a:ext>
              </a:extLst>
            </p:cNvPr>
            <p:cNvSpPr/>
            <p:nvPr/>
          </p:nvSpPr>
          <p:spPr>
            <a:xfrm rot="319643">
              <a:off x="2534943" y="2483115"/>
              <a:ext cx="2876130" cy="1170267"/>
            </a:xfrm>
            <a:prstGeom prst="ellipse">
              <a:avLst/>
            </a:prstGeom>
            <a:solidFill>
              <a:srgbClr val="FFC000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 Sans" panose="02020503040602060503" pitchFamily="18" charset="0"/>
                <a:ea typeface="+mn-ea"/>
                <a:cs typeface="+mn-cs"/>
              </a:endParaRP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BFD2B12-FEE0-43D7-A35E-5514726DA606}"/>
                </a:ext>
              </a:extLst>
            </p:cNvPr>
            <p:cNvCxnSpPr/>
            <p:nvPr/>
          </p:nvCxnSpPr>
          <p:spPr>
            <a:xfrm flipH="1">
              <a:off x="2598136" y="2140297"/>
              <a:ext cx="3231650" cy="2241933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87F1A93-877A-4CF0-98C4-60B6B2BE0E76}"/>
                </a:ext>
              </a:extLst>
            </p:cNvPr>
            <p:cNvCxnSpPr>
              <a:cxnSpLocks/>
            </p:cNvCxnSpPr>
            <p:nvPr/>
          </p:nvCxnSpPr>
          <p:spPr>
            <a:xfrm>
              <a:off x="2289258" y="2066262"/>
              <a:ext cx="3242546" cy="2371035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66182D1-D08E-4BE8-A5ED-00C3734A5961}"/>
              </a:ext>
            </a:extLst>
          </p:cNvPr>
          <p:cNvGrpSpPr/>
          <p:nvPr/>
        </p:nvGrpSpPr>
        <p:grpSpPr>
          <a:xfrm>
            <a:off x="4516819" y="3963517"/>
            <a:ext cx="3951664" cy="1824743"/>
            <a:chOff x="6811718" y="2404617"/>
            <a:chExt cx="4097365" cy="2032680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3D010EF-D7B6-4A8F-A4E4-E99C4D1EFD95}"/>
                </a:ext>
              </a:extLst>
            </p:cNvPr>
            <p:cNvGrpSpPr/>
            <p:nvPr/>
          </p:nvGrpSpPr>
          <p:grpSpPr>
            <a:xfrm>
              <a:off x="6811718" y="2404617"/>
              <a:ext cx="4097365" cy="2032680"/>
              <a:chOff x="1952076" y="2436892"/>
              <a:chExt cx="4097365" cy="2032680"/>
            </a:xfrm>
          </p:grpSpPr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BA773E29-60F3-4F34-A45E-E3712777DB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067630" y="2640323"/>
                <a:ext cx="981811" cy="1010974"/>
              </a:xfrm>
              <a:prstGeom prst="rect">
                <a:avLst/>
              </a:prstGeom>
            </p:spPr>
          </p:pic>
          <p:pic>
            <p:nvPicPr>
              <p:cNvPr id="24" name="Picture 2" descr="Cell site - Wikipedia">
                <a:extLst>
                  <a:ext uri="{FF2B5EF4-FFF2-40B4-BE49-F238E27FC236}">
                    <a16:creationId xmlns:a16="http://schemas.microsoft.com/office/drawing/2014/main" id="{76001ACA-859B-49C7-84DE-ADF2157D1DD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52076" y="2436892"/>
                <a:ext cx="1087145" cy="15488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5" name="Picture 4" descr="Icone Building - Download Gratuito, PNG e SVG">
                <a:extLst>
                  <a:ext uri="{FF2B5EF4-FFF2-40B4-BE49-F238E27FC236}">
                    <a16:creationId xmlns:a16="http://schemas.microsoft.com/office/drawing/2014/main" id="{1095E330-CA45-4BCF-9F79-877ABF28584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85698" y="2920763"/>
                <a:ext cx="1548809" cy="15488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12076A6C-05EA-485F-9918-171CCD7B704C}"/>
                </a:ext>
              </a:extLst>
            </p:cNvPr>
            <p:cNvGrpSpPr/>
            <p:nvPr/>
          </p:nvGrpSpPr>
          <p:grpSpPr>
            <a:xfrm rot="596640">
              <a:off x="7310117" y="2667072"/>
              <a:ext cx="2716184" cy="913713"/>
              <a:chOff x="7105232" y="2473200"/>
              <a:chExt cx="2716184" cy="913713"/>
            </a:xfrm>
            <a:solidFill>
              <a:srgbClr val="FFC000"/>
            </a:solidFill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0EB00D41-067D-444B-B91C-64840545049D}"/>
                  </a:ext>
                </a:extLst>
              </p:cNvPr>
              <p:cNvSpPr/>
              <p:nvPr/>
            </p:nvSpPr>
            <p:spPr>
              <a:xfrm rot="21003360">
                <a:off x="7121416" y="2473200"/>
                <a:ext cx="2700000" cy="3535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 Sans" panose="020205030406020605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5F4EAACD-0873-4C09-ACE6-70E852C6AD32}"/>
                  </a:ext>
                </a:extLst>
              </p:cNvPr>
              <p:cNvSpPr/>
              <p:nvPr/>
            </p:nvSpPr>
            <p:spPr>
              <a:xfrm rot="1017285">
                <a:off x="7105232" y="2954913"/>
                <a:ext cx="2016000" cy="43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 Sans" panose="02020503040602060503" pitchFamily="18" charset="0"/>
                  <a:ea typeface="+mn-ea"/>
                  <a:cs typeface="+mn-cs"/>
                </a:endParaRPr>
              </a:p>
            </p:txBody>
          </p:sp>
        </p:grp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AFF6A297-6E9F-4BCD-9467-F301FCE63F52}"/>
              </a:ext>
            </a:extLst>
          </p:cNvPr>
          <p:cNvSpPr txBox="1"/>
          <p:nvPr/>
        </p:nvSpPr>
        <p:spPr>
          <a:xfrm>
            <a:off x="8919223" y="4163744"/>
            <a:ext cx="20896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Emission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limits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respected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by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shaping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the antenna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radiation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pattern</a:t>
            </a:r>
          </a:p>
        </p:txBody>
      </p:sp>
      <p:sp>
        <p:nvSpPr>
          <p:cNvPr id="27" name="Arrow: Left 26">
            <a:extLst>
              <a:ext uri="{FF2B5EF4-FFF2-40B4-BE49-F238E27FC236}">
                <a16:creationId xmlns:a16="http://schemas.microsoft.com/office/drawing/2014/main" id="{F18CC332-BE74-47B3-8779-A6F71098768A}"/>
              </a:ext>
            </a:extLst>
          </p:cNvPr>
          <p:cNvSpPr/>
          <p:nvPr/>
        </p:nvSpPr>
        <p:spPr>
          <a:xfrm>
            <a:off x="8467394" y="4583162"/>
            <a:ext cx="400179" cy="35998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 Sans" panose="02020503040602060503" pitchFamily="18" charset="0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AD5217D-253F-4FE5-8DAE-07281AD36A67}"/>
              </a:ext>
            </a:extLst>
          </p:cNvPr>
          <p:cNvSpPr txBox="1"/>
          <p:nvPr/>
        </p:nvSpPr>
        <p:spPr>
          <a:xfrm>
            <a:off x="1231492" y="1658145"/>
            <a:ext cx="1875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Emission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limits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not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respected</a:t>
            </a: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543F74FC-3217-430F-ADDA-34169E25D427}"/>
              </a:ext>
            </a:extLst>
          </p:cNvPr>
          <p:cNvSpPr/>
          <p:nvPr/>
        </p:nvSpPr>
        <p:spPr>
          <a:xfrm>
            <a:off x="2766956" y="1951895"/>
            <a:ext cx="391686" cy="39055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 Sans" panose="02020503040602060503" pitchFamily="18" charset="0"/>
              <a:ea typeface="+mn-ea"/>
              <a:cs typeface="+mn-cs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B08B933F-415D-493A-9FCF-1776E81FAC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31093" y="135097"/>
            <a:ext cx="1644718" cy="114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514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B86A78-0557-4BAC-BCEF-B0D2E2700FBE}"/>
              </a:ext>
            </a:extLst>
          </p:cNvPr>
          <p:cNvSpPr txBox="1">
            <a:spLocks/>
          </p:cNvSpPr>
          <p:nvPr/>
        </p:nvSpPr>
        <p:spPr>
          <a:xfrm>
            <a:off x="616189" y="392537"/>
            <a:ext cx="9630747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Medium" panose="02020503040602060503" pitchFamily="18" charset="0"/>
                <a:ea typeface="+mj-ea"/>
                <a:cs typeface="+mj-cs"/>
              </a:rPr>
              <a:t>Proposal #7 “UE RF performance indicator”</a:t>
            </a:r>
          </a:p>
        </p:txBody>
      </p:sp>
      <p:sp>
        <p:nvSpPr>
          <p:cNvPr id="3" name="Segnaposto testo 19">
            <a:extLst>
              <a:ext uri="{FF2B5EF4-FFF2-40B4-BE49-F238E27FC236}">
                <a16:creationId xmlns:a16="http://schemas.microsoft.com/office/drawing/2014/main" id="{203B9AE0-21F7-48B7-96D2-925B28C5C9A7}"/>
              </a:ext>
            </a:extLst>
          </p:cNvPr>
          <p:cNvSpPr txBox="1">
            <a:spLocks/>
          </p:cNvSpPr>
          <p:nvPr/>
        </p:nvSpPr>
        <p:spPr>
          <a:xfrm>
            <a:off x="616189" y="1506719"/>
            <a:ext cx="10984706" cy="9207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In 3GPP it is difficult to specify UE RF performance requirements due to competing needs: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Network operators want good performance to ensure good coverage and QoS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UE manufacturers want to apply the principle “never fail a good UE”</a:t>
            </a:r>
          </a:p>
        </p:txBody>
      </p:sp>
      <p:sp>
        <p:nvSpPr>
          <p:cNvPr id="4" name="Segnaposto testo 19">
            <a:extLst>
              <a:ext uri="{FF2B5EF4-FFF2-40B4-BE49-F238E27FC236}">
                <a16:creationId xmlns:a16="http://schemas.microsoft.com/office/drawing/2014/main" id="{9D73038C-8081-44CF-BDBD-F95A302452C3}"/>
              </a:ext>
            </a:extLst>
          </p:cNvPr>
          <p:cNvSpPr txBox="1">
            <a:spLocks/>
          </p:cNvSpPr>
          <p:nvPr/>
        </p:nvSpPr>
        <p:spPr>
          <a:xfrm>
            <a:off x="627367" y="3045383"/>
            <a:ext cx="10962642" cy="13851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>
            <a:defPPr>
              <a:defRPr lang="it-IT"/>
            </a:defPPr>
            <a:lvl1pPr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 i="0" baseline="0">
                <a:solidFill>
                  <a:srgbClr val="004691"/>
                </a:solidFill>
                <a:latin typeface="TIM Sans Light" panose="02020503040602060503" pitchFamily="18" charset="0"/>
                <a:cs typeface="Arial"/>
              </a:defRPr>
            </a:lvl1pPr>
            <a:lvl2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2pPr>
            <a:lvl3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3pPr>
            <a:lvl4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4pPr>
            <a:lvl5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+mn-cs"/>
              </a:rPr>
              <a:t>Define a scale of UE RF performance based on OTA TRP and TRS measurements</a:t>
            </a:r>
          </a:p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+mn-cs"/>
              </a:rPr>
              <a:t>The classification, as in the case of energy efficiency, allows the customer to discriminate devices</a:t>
            </a:r>
          </a:p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+mn-cs"/>
              </a:rPr>
              <a:t>For example: 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Outperforming devices are classified class “A” or above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Class “D” devices are underperforming and service may not be available in all the network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5EA1D7-D40C-423B-AF89-0775AA07102C}"/>
              </a:ext>
            </a:extLst>
          </p:cNvPr>
          <p:cNvSpPr/>
          <p:nvPr/>
        </p:nvSpPr>
        <p:spPr>
          <a:xfrm>
            <a:off x="616188" y="1057316"/>
            <a:ext cx="3512751" cy="3693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+mn-cs"/>
              </a:rPr>
              <a:t>PROBLEM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DB4614D-B81C-41B9-905E-D25BF53C016D}"/>
              </a:ext>
            </a:extLst>
          </p:cNvPr>
          <p:cNvSpPr/>
          <p:nvPr/>
        </p:nvSpPr>
        <p:spPr>
          <a:xfrm>
            <a:off x="616187" y="2551783"/>
            <a:ext cx="3512751" cy="3693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+mn-cs"/>
              </a:rPr>
              <a:t>PROPOSAL</a:t>
            </a:r>
          </a:p>
        </p:txBody>
      </p:sp>
      <p:pic>
        <p:nvPicPr>
          <p:cNvPr id="9" name="Picture 2" descr="Classe Energetica: Da A4 a G tutte le Classi Energetiche - Statale 11  Editrice">
            <a:extLst>
              <a:ext uri="{FF2B5EF4-FFF2-40B4-BE49-F238E27FC236}">
                <a16:creationId xmlns:a16="http://schemas.microsoft.com/office/drawing/2014/main" id="{E821B9AB-94CB-48EA-B4DF-8E7CB0E0AC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859" y="4584638"/>
            <a:ext cx="2100281" cy="1533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A097804-D00F-4FD6-9424-8573A48FE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4132" y="135097"/>
            <a:ext cx="1644718" cy="114307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84D0EAA-163C-43E1-96E5-9CF11500FE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56176" y="179022"/>
            <a:ext cx="1644719" cy="10991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A8A2F08-1F25-48AB-B9E4-435F3FBAA7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4117" y="77073"/>
            <a:ext cx="1372689" cy="1201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449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lementi di base">
            <a:extLst>
              <a:ext uri="{FF2B5EF4-FFF2-40B4-BE49-F238E27FC236}">
                <a16:creationId xmlns:a16="http://schemas.microsoft.com/office/drawing/2014/main" id="{FFBD7E54-AEA4-4B85-9E26-E49341C1D161}"/>
              </a:ext>
            </a:extLst>
          </p:cNvPr>
          <p:cNvSpPr txBox="1"/>
          <p:nvPr/>
        </p:nvSpPr>
        <p:spPr>
          <a:xfrm>
            <a:off x="1122647" y="3197365"/>
            <a:ext cx="1480853" cy="539471"/>
          </a:xfrm>
          <a:prstGeom prst="rect">
            <a:avLst/>
          </a:prstGeom>
          <a:solidFill>
            <a:srgbClr val="0070C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774" tIns="72000" rIns="50774" bIns="50774" anchor="ctr" anchorCtr="0">
            <a:spAutoFit/>
          </a:bodyPr>
          <a:lstStyle>
            <a:lvl1pPr algn="l">
              <a:lnSpc>
                <a:spcPct val="50000"/>
              </a:lnSpc>
              <a:defRPr sz="15000" b="1">
                <a:latin typeface="+mn-lt"/>
                <a:ea typeface="+mn-ea"/>
                <a:cs typeface="+mn-cs"/>
                <a:sym typeface="TIM Sans"/>
              </a:defRPr>
            </a:lvl1pPr>
          </a:lstStyle>
          <a:p>
            <a:pPr marL="0" marR="0" lvl="0" indent="0" algn="ctr" defTabSz="182752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  <a:sym typeface="TIM Sans"/>
              </a:rPr>
              <a:t>Grazie</a:t>
            </a:r>
          </a:p>
        </p:txBody>
      </p:sp>
      <p:pic>
        <p:nvPicPr>
          <p:cNvPr id="6" name="Immagine 5" descr="Immagine che contiene testo, clipart&#10;&#10;Descrizione generata automaticamente">
            <a:extLst>
              <a:ext uri="{FF2B5EF4-FFF2-40B4-BE49-F238E27FC236}">
                <a16:creationId xmlns:a16="http://schemas.microsoft.com/office/drawing/2014/main" id="{68B1F956-214B-44A2-9303-03EDF97C96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647" y="4910531"/>
            <a:ext cx="2300387" cy="833451"/>
          </a:xfrm>
          <a:prstGeom prst="rect">
            <a:avLst/>
          </a:prstGeom>
        </p:spPr>
      </p:pic>
      <p:cxnSp>
        <p:nvCxnSpPr>
          <p:cNvPr id="5" name="Connettore 4 5">
            <a:extLst>
              <a:ext uri="{FF2B5EF4-FFF2-40B4-BE49-F238E27FC236}">
                <a16:creationId xmlns:a16="http://schemas.microsoft.com/office/drawing/2014/main" id="{6A50873A-0DEF-492F-905B-45EF262EC0F9}"/>
              </a:ext>
            </a:extLst>
          </p:cNvPr>
          <p:cNvCxnSpPr>
            <a:cxnSpLocks/>
          </p:cNvCxnSpPr>
          <p:nvPr/>
        </p:nvCxnSpPr>
        <p:spPr>
          <a:xfrm flipV="1">
            <a:off x="0" y="3465513"/>
            <a:ext cx="965200" cy="908457"/>
          </a:xfrm>
          <a:prstGeom prst="bentConnector3">
            <a:avLst>
              <a:gd name="adj1" fmla="val 50000"/>
            </a:avLst>
          </a:prstGeom>
          <a:ln w="76200">
            <a:solidFill>
              <a:schemeClr val="bg1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80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1">
            <a:extLst>
              <a:ext uri="{FF2B5EF4-FFF2-40B4-BE49-F238E27FC236}">
                <a16:creationId xmlns:a16="http://schemas.microsoft.com/office/drawing/2014/main" id="{CB6A2553-5C99-4757-8853-6FAED597D141}"/>
              </a:ext>
            </a:extLst>
          </p:cNvPr>
          <p:cNvSpPr txBox="1">
            <a:spLocks/>
          </p:cNvSpPr>
          <p:nvPr/>
        </p:nvSpPr>
        <p:spPr>
          <a:xfrm>
            <a:off x="616189" y="392536"/>
            <a:ext cx="7798468" cy="4565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>
              <a:defRPr/>
            </a:pPr>
            <a:r>
              <a:rPr lang="it-IT" sz="2200" dirty="0" err="1">
                <a:solidFill>
                  <a:srgbClr val="004691"/>
                </a:solidFill>
                <a:latin typeface="TIM Sans Medium" panose="02020503040602060503" pitchFamily="18" charset="0"/>
              </a:rPr>
              <a:t>Timeplan</a:t>
            </a:r>
            <a:r>
              <a:rPr lang="it-IT" sz="2200" dirty="0">
                <a:solidFill>
                  <a:srgbClr val="004691"/>
                </a:solidFill>
                <a:latin typeface="TIM Sans Medium" panose="02020503040602060503" pitchFamily="18" charset="0"/>
              </a:rPr>
              <a:t> </a:t>
            </a:r>
            <a:r>
              <a:rPr lang="it-IT" sz="2200" dirty="0" err="1">
                <a:solidFill>
                  <a:srgbClr val="004691"/>
                </a:solidFill>
                <a:latin typeface="TIM Sans Medium" panose="02020503040602060503" pitchFamily="18" charset="0"/>
              </a:rPr>
              <a:t>Rel</a:t>
            </a:r>
            <a:r>
              <a:rPr lang="it-IT" sz="2200" dirty="0">
                <a:solidFill>
                  <a:srgbClr val="004691"/>
                </a:solidFill>
                <a:latin typeface="TIM Sans Medium" panose="02020503040602060503" pitchFamily="18" charset="0"/>
              </a:rPr>
              <a:t> 18 – TIM </a:t>
            </a:r>
            <a:r>
              <a:rPr lang="it-IT" sz="2200" dirty="0" err="1">
                <a:solidFill>
                  <a:srgbClr val="004691"/>
                </a:solidFill>
                <a:latin typeface="TIM Sans Medium" panose="02020503040602060503" pitchFamily="18" charset="0"/>
              </a:rPr>
              <a:t>proposal</a:t>
            </a:r>
            <a:endParaRPr lang="it-IT" sz="2200" dirty="0">
              <a:solidFill>
                <a:srgbClr val="004691"/>
              </a:solidFill>
              <a:latin typeface="TIM Sans Medium" panose="02020503040602060503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E63B3E-9D81-4FAC-A478-C0C091E0118C}"/>
              </a:ext>
            </a:extLst>
          </p:cNvPr>
          <p:cNvSpPr/>
          <p:nvPr/>
        </p:nvSpPr>
        <p:spPr>
          <a:xfrm>
            <a:off x="402568" y="1023257"/>
            <a:ext cx="1929518" cy="6749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2021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9F519DE-026A-4D6C-88A0-F31E83F52992}"/>
              </a:ext>
            </a:extLst>
          </p:cNvPr>
          <p:cNvSpPr/>
          <p:nvPr/>
        </p:nvSpPr>
        <p:spPr>
          <a:xfrm>
            <a:off x="2409889" y="1023257"/>
            <a:ext cx="4018225" cy="6749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2022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00B03EB-5469-4528-B050-55780B5768FB}"/>
              </a:ext>
            </a:extLst>
          </p:cNvPr>
          <p:cNvSpPr/>
          <p:nvPr/>
        </p:nvSpPr>
        <p:spPr>
          <a:xfrm>
            <a:off x="402586" y="1828800"/>
            <a:ext cx="944998" cy="6749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Q3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AE49BEB-0D68-410A-BB83-C916E6C4D5AF}"/>
              </a:ext>
            </a:extLst>
          </p:cNvPr>
          <p:cNvSpPr/>
          <p:nvPr/>
        </p:nvSpPr>
        <p:spPr>
          <a:xfrm>
            <a:off x="1387088" y="1828800"/>
            <a:ext cx="944998" cy="6749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Q4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18DB408-1FC4-4577-A577-5E22A9B21D76}"/>
              </a:ext>
            </a:extLst>
          </p:cNvPr>
          <p:cNvSpPr/>
          <p:nvPr/>
        </p:nvSpPr>
        <p:spPr>
          <a:xfrm>
            <a:off x="2411095" y="1828800"/>
            <a:ext cx="944998" cy="67491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Q1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37E1A60-4269-4318-A5AC-AB8C054BA51B}"/>
              </a:ext>
            </a:extLst>
          </p:cNvPr>
          <p:cNvSpPr/>
          <p:nvPr/>
        </p:nvSpPr>
        <p:spPr>
          <a:xfrm>
            <a:off x="3435102" y="1828800"/>
            <a:ext cx="944998" cy="67491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Q2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5E6D7BB-C869-4261-B3B0-E7631E87A8DA}"/>
              </a:ext>
            </a:extLst>
          </p:cNvPr>
          <p:cNvSpPr/>
          <p:nvPr/>
        </p:nvSpPr>
        <p:spPr>
          <a:xfrm>
            <a:off x="4459109" y="1828800"/>
            <a:ext cx="944998" cy="67491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Q3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181BD2E-DBB1-4CC3-90E6-DA9528731019}"/>
              </a:ext>
            </a:extLst>
          </p:cNvPr>
          <p:cNvSpPr/>
          <p:nvPr/>
        </p:nvSpPr>
        <p:spPr>
          <a:xfrm>
            <a:off x="5483116" y="1828800"/>
            <a:ext cx="944998" cy="67491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Q4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F31CA09-36BD-418A-AB32-1C6AEAA662A7}"/>
              </a:ext>
            </a:extLst>
          </p:cNvPr>
          <p:cNvSpPr/>
          <p:nvPr/>
        </p:nvSpPr>
        <p:spPr>
          <a:xfrm>
            <a:off x="6505917" y="1030072"/>
            <a:ext cx="4018225" cy="6749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2023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80A45A0-82BD-4075-81BC-53CBBC59C4FF}"/>
              </a:ext>
            </a:extLst>
          </p:cNvPr>
          <p:cNvSpPr/>
          <p:nvPr/>
        </p:nvSpPr>
        <p:spPr>
          <a:xfrm>
            <a:off x="6507123" y="1837103"/>
            <a:ext cx="944998" cy="67491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Q1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99D08D2-A9D1-477E-B20E-04CF8DB98D10}"/>
              </a:ext>
            </a:extLst>
          </p:cNvPr>
          <p:cNvSpPr/>
          <p:nvPr/>
        </p:nvSpPr>
        <p:spPr>
          <a:xfrm>
            <a:off x="7531130" y="1837103"/>
            <a:ext cx="944998" cy="67491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Q2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88906D6-503F-4F5E-9E12-3B42DC0E75B2}"/>
              </a:ext>
            </a:extLst>
          </p:cNvPr>
          <p:cNvSpPr/>
          <p:nvPr/>
        </p:nvSpPr>
        <p:spPr>
          <a:xfrm>
            <a:off x="8555137" y="1837103"/>
            <a:ext cx="944998" cy="67491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Q3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6A6A5A4-BF5A-4DC0-856E-9930D9DA2BA6}"/>
              </a:ext>
            </a:extLst>
          </p:cNvPr>
          <p:cNvSpPr/>
          <p:nvPr/>
        </p:nvSpPr>
        <p:spPr>
          <a:xfrm>
            <a:off x="9579144" y="1837103"/>
            <a:ext cx="944998" cy="67491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Q4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8C08759-2845-4955-8C05-F0108D39A683}"/>
              </a:ext>
            </a:extLst>
          </p:cNvPr>
          <p:cNvSpPr/>
          <p:nvPr/>
        </p:nvSpPr>
        <p:spPr>
          <a:xfrm>
            <a:off x="407988" y="2658194"/>
            <a:ext cx="3972112" cy="100981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0BC8757-3312-4C16-BAC2-0E4EC4DABD45}"/>
              </a:ext>
            </a:extLst>
          </p:cNvPr>
          <p:cNvSpPr/>
          <p:nvPr/>
        </p:nvSpPr>
        <p:spPr>
          <a:xfrm>
            <a:off x="3737112" y="2769512"/>
            <a:ext cx="580445" cy="8189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ASN.1 </a:t>
            </a:r>
            <a:r>
              <a:rPr kumimoji="0" lang="it-IT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freeze</a:t>
            </a:r>
            <a:endParaRPr kumimoji="0" lang="it-IT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E1D79F1-0CAF-4D6D-BD86-EC2977406FAD}"/>
              </a:ext>
            </a:extLst>
          </p:cNvPr>
          <p:cNvSpPr txBox="1"/>
          <p:nvPr/>
        </p:nvSpPr>
        <p:spPr>
          <a:xfrm>
            <a:off x="494628" y="2658194"/>
            <a:ext cx="760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17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80054C11-295B-44E8-9DE3-6DC3919FD803}"/>
              </a:ext>
            </a:extLst>
          </p:cNvPr>
          <p:cNvSpPr/>
          <p:nvPr/>
        </p:nvSpPr>
        <p:spPr>
          <a:xfrm>
            <a:off x="962108" y="3820410"/>
            <a:ext cx="9562035" cy="100981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06653A2-8435-48A1-83A5-F2F6AF696F38}"/>
              </a:ext>
            </a:extLst>
          </p:cNvPr>
          <p:cNvSpPr/>
          <p:nvPr/>
        </p:nvSpPr>
        <p:spPr>
          <a:xfrm>
            <a:off x="9943697" y="3915825"/>
            <a:ext cx="580445" cy="8189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ASN.1 </a:t>
            </a:r>
            <a:r>
              <a:rPr kumimoji="0" lang="it-IT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freeze</a:t>
            </a:r>
            <a:endParaRPr kumimoji="0" lang="it-IT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C503BF0-DC56-4B43-A51C-BF40352905CF}"/>
              </a:ext>
            </a:extLst>
          </p:cNvPr>
          <p:cNvSpPr txBox="1"/>
          <p:nvPr/>
        </p:nvSpPr>
        <p:spPr>
          <a:xfrm>
            <a:off x="967127" y="3789009"/>
            <a:ext cx="760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18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0D41C65-01C4-488B-81AF-F47CEDDCAA5F}"/>
              </a:ext>
            </a:extLst>
          </p:cNvPr>
          <p:cNvSpPr/>
          <p:nvPr/>
        </p:nvSpPr>
        <p:spPr>
          <a:xfrm>
            <a:off x="1751641" y="3915825"/>
            <a:ext cx="580445" cy="8189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Stage 1 </a:t>
            </a:r>
            <a:r>
              <a:rPr kumimoji="0" lang="it-IT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freeze</a:t>
            </a: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EBC96C0-1354-447C-A5B7-74BFD8D80DEE}"/>
              </a:ext>
            </a:extLst>
          </p:cNvPr>
          <p:cNvSpPr/>
          <p:nvPr/>
        </p:nvSpPr>
        <p:spPr>
          <a:xfrm>
            <a:off x="8919690" y="3915825"/>
            <a:ext cx="580445" cy="8189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Stage 3 </a:t>
            </a:r>
            <a:r>
              <a:rPr kumimoji="0" lang="it-IT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freeze</a:t>
            </a:r>
            <a:endParaRPr kumimoji="0" lang="it-IT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8C1346D-2C10-4F84-ADA0-02494DC2E7B5}"/>
              </a:ext>
            </a:extLst>
          </p:cNvPr>
          <p:cNvSpPr/>
          <p:nvPr/>
        </p:nvSpPr>
        <p:spPr>
          <a:xfrm>
            <a:off x="2084437" y="4867544"/>
            <a:ext cx="85027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Stage 1 (Requirements and Service aspects) freeze in Dec. 2021 [tbc]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Stage 2 (Architecture and Technical design) freeze in Sept. 2022 [tbc]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Stage 3 (Detailed Specification) freeze June 2023 (R1) / Sept. 2023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ASN.1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freeze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in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Dec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2023</a:t>
            </a:r>
          </a:p>
        </p:txBody>
      </p:sp>
    </p:spTree>
    <p:extLst>
      <p:ext uri="{BB962C8B-B14F-4D97-AF65-F5344CB8AC3E}">
        <p14:creationId xmlns:p14="http://schemas.microsoft.com/office/powerpoint/2010/main" val="1262209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1">
            <a:extLst>
              <a:ext uri="{FF2B5EF4-FFF2-40B4-BE49-F238E27FC236}">
                <a16:creationId xmlns:a16="http://schemas.microsoft.com/office/drawing/2014/main" id="{CB6A2553-5C99-4757-8853-6FAED597D141}"/>
              </a:ext>
            </a:extLst>
          </p:cNvPr>
          <p:cNvSpPr txBox="1">
            <a:spLocks/>
          </p:cNvSpPr>
          <p:nvPr/>
        </p:nvSpPr>
        <p:spPr>
          <a:xfrm>
            <a:off x="616189" y="392536"/>
            <a:ext cx="7798468" cy="4565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Medium" panose="02020503040602060503" pitchFamily="18" charset="0"/>
                <a:ea typeface="+mj-ea"/>
                <a:cs typeface="+mj-cs"/>
              </a:rPr>
              <a:t>Rel</a:t>
            </a:r>
            <a:r>
              <a:rPr kumimoji="0" lang="it-IT" sz="22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Medium" panose="02020503040602060503" pitchFamily="18" charset="0"/>
                <a:ea typeface="+mj-ea"/>
                <a:cs typeface="+mj-cs"/>
              </a:rPr>
              <a:t> 18 </a:t>
            </a:r>
            <a:r>
              <a:rPr kumimoji="0" lang="it-IT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Medium" panose="02020503040602060503" pitchFamily="18" charset="0"/>
                <a:ea typeface="+mj-ea"/>
                <a:cs typeface="+mj-cs"/>
              </a:rPr>
              <a:t>contents</a:t>
            </a:r>
            <a:r>
              <a:rPr kumimoji="0" lang="it-IT" sz="22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Medium" panose="02020503040602060503" pitchFamily="18" charset="0"/>
                <a:ea typeface="+mj-ea"/>
                <a:cs typeface="+mj-cs"/>
              </a:rPr>
              <a:t> – 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Medium" panose="02020503040602060503" pitchFamily="18" charset="0"/>
                <a:ea typeface="+mj-ea"/>
                <a:cs typeface="+mj-cs"/>
              </a:rPr>
              <a:t>Key pillars</a:t>
            </a:r>
            <a:endParaRPr kumimoji="0" lang="it-IT" sz="2200" b="0" i="0" u="none" strike="noStrike" kern="1200" cap="none" spc="0" normalizeH="0" baseline="0" noProof="0" dirty="0">
              <a:ln>
                <a:noFill/>
              </a:ln>
              <a:solidFill>
                <a:srgbClr val="004691"/>
              </a:solidFill>
              <a:effectLst/>
              <a:uLnTx/>
              <a:uFillTx/>
              <a:latin typeface="TIM Sans Medium" panose="02020503040602060503" pitchFamily="18" charset="0"/>
              <a:ea typeface="+mj-ea"/>
              <a:cs typeface="+mj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D791DA-0FED-40E2-A5CF-5CEF4F60A548}"/>
              </a:ext>
            </a:extLst>
          </p:cNvPr>
          <p:cNvSpPr txBox="1"/>
          <p:nvPr/>
        </p:nvSpPr>
        <p:spPr>
          <a:xfrm>
            <a:off x="2715934" y="1417101"/>
            <a:ext cx="32494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Enlarge the ecosystem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Address shortcomings of previous Releases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83798A-DFCD-41F5-8707-383A1B1518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69" t="9420" r="3933" b="27275"/>
          <a:stretch/>
        </p:blipFill>
        <p:spPr>
          <a:xfrm>
            <a:off x="616189" y="1231123"/>
            <a:ext cx="1868557" cy="130131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2F81EC7-0EBF-4B8A-9DB3-6F30F75F69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703" y="3633450"/>
            <a:ext cx="1932043" cy="13427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33C9C69-6860-4E62-8618-B2B449F7E067}"/>
              </a:ext>
            </a:extLst>
          </p:cNvPr>
          <p:cNvSpPr txBox="1"/>
          <p:nvPr/>
        </p:nvSpPr>
        <p:spPr>
          <a:xfrm>
            <a:off x="2715934" y="3409574"/>
            <a:ext cx="324943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Network automation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Define procedures and interfaces to measure, report/expose in a standard format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Improve performance and efficiency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AEC8E7-7C2A-45FC-B6A0-65EA399F60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2111" y="1331337"/>
            <a:ext cx="1372689" cy="120110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4DD6DE5-E336-49AB-9746-0F0BA748DADF}"/>
              </a:ext>
            </a:extLst>
          </p:cNvPr>
          <p:cNvSpPr txBox="1"/>
          <p:nvPr/>
        </p:nvSpPr>
        <p:spPr>
          <a:xfrm>
            <a:off x="8158791" y="1451716"/>
            <a:ext cx="3249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Sustainable solutions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Energy efficiency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0C66CD8-689D-44C6-8A45-53A9CB41C6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9819" y="3725009"/>
            <a:ext cx="1797271" cy="120110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3FF1C60-76BB-4F38-AAA8-ECE5757BE465}"/>
              </a:ext>
            </a:extLst>
          </p:cNvPr>
          <p:cNvSpPr txBox="1"/>
          <p:nvPr/>
        </p:nvSpPr>
        <p:spPr>
          <a:xfrm>
            <a:off x="8137090" y="4088956"/>
            <a:ext cx="3249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Future proof solutions</a:t>
            </a:r>
          </a:p>
        </p:txBody>
      </p:sp>
    </p:spTree>
    <p:extLst>
      <p:ext uri="{BB962C8B-B14F-4D97-AF65-F5344CB8AC3E}">
        <p14:creationId xmlns:p14="http://schemas.microsoft.com/office/powerpoint/2010/main" val="21834609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1">
            <a:extLst>
              <a:ext uri="{FF2B5EF4-FFF2-40B4-BE49-F238E27FC236}">
                <a16:creationId xmlns:a16="http://schemas.microsoft.com/office/drawing/2014/main" id="{CB6A2553-5C99-4757-8853-6FAED597D141}"/>
              </a:ext>
            </a:extLst>
          </p:cNvPr>
          <p:cNvSpPr txBox="1">
            <a:spLocks/>
          </p:cNvSpPr>
          <p:nvPr/>
        </p:nvSpPr>
        <p:spPr>
          <a:xfrm>
            <a:off x="616189" y="392536"/>
            <a:ext cx="7798468" cy="4565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Medium" panose="02020503040602060503" pitchFamily="18" charset="0"/>
                <a:ea typeface="+mj-ea"/>
                <a:cs typeface="+mj-cs"/>
              </a:rPr>
              <a:t>Rel</a:t>
            </a:r>
            <a:r>
              <a:rPr kumimoji="0" lang="it-IT" sz="22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Medium" panose="02020503040602060503" pitchFamily="18" charset="0"/>
                <a:ea typeface="+mj-ea"/>
                <a:cs typeface="+mj-cs"/>
              </a:rPr>
              <a:t> 18 </a:t>
            </a:r>
            <a:r>
              <a:rPr kumimoji="0" lang="it-IT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Medium" panose="02020503040602060503" pitchFamily="18" charset="0"/>
                <a:ea typeface="+mj-ea"/>
                <a:cs typeface="+mj-cs"/>
              </a:rPr>
              <a:t>contents</a:t>
            </a:r>
            <a:r>
              <a:rPr kumimoji="0" lang="it-IT" sz="22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Medium" panose="02020503040602060503" pitchFamily="18" charset="0"/>
                <a:ea typeface="+mj-ea"/>
                <a:cs typeface="+mj-cs"/>
              </a:rPr>
              <a:t> – 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Medium" panose="02020503040602060503" pitchFamily="18" charset="0"/>
                <a:ea typeface="+mj-ea"/>
                <a:cs typeface="+mj-cs"/>
              </a:rPr>
              <a:t>General aspects</a:t>
            </a:r>
            <a:endParaRPr kumimoji="0" lang="it-IT" sz="2200" b="0" i="0" u="none" strike="noStrike" kern="1200" cap="none" spc="0" normalizeH="0" baseline="0" noProof="0" dirty="0">
              <a:ln>
                <a:noFill/>
              </a:ln>
              <a:solidFill>
                <a:srgbClr val="004691"/>
              </a:solidFill>
              <a:effectLst/>
              <a:uLnTx/>
              <a:uFillTx/>
              <a:latin typeface="TIM Sans Medium" panose="02020503040602060503" pitchFamily="18" charset="0"/>
              <a:ea typeface="+mj-ea"/>
              <a:cs typeface="+mj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D791DA-0FED-40E2-A5CF-5CEF4F60A548}"/>
              </a:ext>
            </a:extLst>
          </p:cNvPr>
          <p:cNvSpPr txBox="1"/>
          <p:nvPr/>
        </p:nvSpPr>
        <p:spPr>
          <a:xfrm>
            <a:off x="381802" y="1041992"/>
            <a:ext cx="1139744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3GPP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18 should focus on solving issues found in deployed networks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Focus on green economy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Ensure alignment with SA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New use cases should be defined based on market demand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Enhancements of existing features should be limited only if there are clear requirements based on feedbacks from deployed networks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Enhancements of features not yet deployed should be avoided, waiting for feedbacks from deployed networks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2604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1">
            <a:extLst>
              <a:ext uri="{FF2B5EF4-FFF2-40B4-BE49-F238E27FC236}">
                <a16:creationId xmlns:a16="http://schemas.microsoft.com/office/drawing/2014/main" id="{CB6A2553-5C99-4757-8853-6FAED597D141}"/>
              </a:ext>
            </a:extLst>
          </p:cNvPr>
          <p:cNvSpPr txBox="1">
            <a:spLocks/>
          </p:cNvSpPr>
          <p:nvPr/>
        </p:nvSpPr>
        <p:spPr>
          <a:xfrm>
            <a:off x="616189" y="392536"/>
            <a:ext cx="10394318" cy="4565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it-IT" sz="2200">
                <a:solidFill>
                  <a:srgbClr val="004691"/>
                </a:solidFill>
                <a:latin typeface="TIM Sans Medium" panose="02020503040602060503" pitchFamily="18" charset="0"/>
              </a:rPr>
              <a:t>Current Rel-18 stage 1 requirements (SA1 activity up to Sept ‘21)</a:t>
            </a:r>
            <a:endParaRPr lang="it-IT" sz="2200" dirty="0">
              <a:solidFill>
                <a:srgbClr val="004691"/>
              </a:solidFill>
              <a:latin typeface="TIM Sans Medium" panose="02020503040602060503" pitchFamily="18" charset="0"/>
            </a:endParaRPr>
          </a:p>
        </p:txBody>
      </p:sp>
      <p:grpSp>
        <p:nvGrpSpPr>
          <p:cNvPr id="7" name="Gruppo 2">
            <a:extLst>
              <a:ext uri="{FF2B5EF4-FFF2-40B4-BE49-F238E27FC236}">
                <a16:creationId xmlns:a16="http://schemas.microsoft.com/office/drawing/2014/main" id="{33864E1B-2710-4A70-92D3-8CCE861255A9}"/>
              </a:ext>
            </a:extLst>
          </p:cNvPr>
          <p:cNvGrpSpPr/>
          <p:nvPr/>
        </p:nvGrpSpPr>
        <p:grpSpPr>
          <a:xfrm>
            <a:off x="706563" y="1293474"/>
            <a:ext cx="3483784" cy="2313940"/>
            <a:chOff x="6095999" y="878283"/>
            <a:chExt cx="3483784" cy="2313940"/>
          </a:xfrm>
        </p:grpSpPr>
        <p:grpSp>
          <p:nvGrpSpPr>
            <p:cNvPr id="8" name="Gruppo 18">
              <a:extLst>
                <a:ext uri="{FF2B5EF4-FFF2-40B4-BE49-F238E27FC236}">
                  <a16:creationId xmlns:a16="http://schemas.microsoft.com/office/drawing/2014/main" id="{B50DF418-0BFB-4B47-9537-28B5700756F8}"/>
                </a:ext>
              </a:extLst>
            </p:cNvPr>
            <p:cNvGrpSpPr/>
            <p:nvPr/>
          </p:nvGrpSpPr>
          <p:grpSpPr>
            <a:xfrm>
              <a:off x="6095999" y="878283"/>
              <a:ext cx="954515" cy="954515"/>
              <a:chOff x="643437" y="1923708"/>
              <a:chExt cx="954515" cy="954515"/>
            </a:xfrm>
          </p:grpSpPr>
          <p:sp>
            <p:nvSpPr>
              <p:cNvPr id="10" name="Rettangolo 20">
                <a:extLst>
                  <a:ext uri="{FF2B5EF4-FFF2-40B4-BE49-F238E27FC236}">
                    <a16:creationId xmlns:a16="http://schemas.microsoft.com/office/drawing/2014/main" id="{10B3A54F-9419-4D78-875C-D6AC4D51C234}"/>
                  </a:ext>
                </a:extLst>
              </p:cNvPr>
              <p:cNvSpPr/>
              <p:nvPr/>
            </p:nvSpPr>
            <p:spPr>
              <a:xfrm>
                <a:off x="643437" y="1923708"/>
                <a:ext cx="954515" cy="954515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11" name="Elemento grafico 21">
                <a:extLst>
                  <a:ext uri="{FF2B5EF4-FFF2-40B4-BE49-F238E27FC236}">
                    <a16:creationId xmlns:a16="http://schemas.microsoft.com/office/drawing/2014/main" id="{B0F5A635-9FE8-4E96-A988-22F5745BA0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84451" y="1942288"/>
                <a:ext cx="694392" cy="867990"/>
              </a:xfrm>
              <a:prstGeom prst="rect">
                <a:avLst/>
              </a:prstGeom>
            </p:spPr>
          </p:pic>
        </p:grpSp>
        <p:sp>
          <p:nvSpPr>
            <p:cNvPr id="9" name="Segnaposto testo 19">
              <a:extLst>
                <a:ext uri="{FF2B5EF4-FFF2-40B4-BE49-F238E27FC236}">
                  <a16:creationId xmlns:a16="http://schemas.microsoft.com/office/drawing/2014/main" id="{85FA6968-2E6A-45F5-9400-4535D7467CEE}"/>
                </a:ext>
              </a:extLst>
            </p:cNvPr>
            <p:cNvSpPr txBox="1">
              <a:spLocks/>
            </p:cNvSpPr>
            <p:nvPr/>
          </p:nvSpPr>
          <p:spPr>
            <a:xfrm>
              <a:off x="6195114" y="2223507"/>
              <a:ext cx="3384669" cy="96871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sz="1600" b="0" i="0" kern="1200" baseline="0">
                  <a:solidFill>
                    <a:srgbClr val="A0A0A0"/>
                  </a:solidFill>
                  <a:latin typeface="TIM Sans" panose="00000500000000000000" pitchFamily="50" charset="0"/>
                  <a:ea typeface="+mn-ea"/>
                  <a:cs typeface="Arial"/>
                </a:defRPr>
              </a:lvl1pPr>
              <a:lvl2pPr marL="0" indent="-2286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sz="2133" kern="1200" baseline="0">
                  <a:solidFill>
                    <a:schemeClr val="accent6"/>
                  </a:solidFill>
                  <a:latin typeface="Franklin Gothic Medium"/>
                  <a:ea typeface="+mn-ea"/>
                  <a:cs typeface="+mn-cs"/>
                </a:defRPr>
              </a:lvl2pPr>
              <a:lvl3pPr marL="0" indent="-2286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sz="2133" kern="1200" baseline="0">
                  <a:solidFill>
                    <a:schemeClr val="accent6"/>
                  </a:solidFill>
                  <a:latin typeface="Franklin Gothic Medium"/>
                  <a:ea typeface="+mn-ea"/>
                  <a:cs typeface="+mn-cs"/>
                </a:defRPr>
              </a:lvl3pPr>
              <a:lvl4pPr marL="0" indent="-2286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sz="2133" kern="1200" baseline="0">
                  <a:solidFill>
                    <a:schemeClr val="accent6"/>
                  </a:solidFill>
                  <a:latin typeface="Franklin Gothic Medium"/>
                  <a:ea typeface="+mn-ea"/>
                  <a:cs typeface="+mn-cs"/>
                </a:defRPr>
              </a:lvl4pPr>
              <a:lvl5pPr marL="0" indent="-2286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sz="2133" kern="1200" baseline="0">
                  <a:solidFill>
                    <a:schemeClr val="accent6"/>
                  </a:solidFill>
                  <a:latin typeface="Franklin Gothic Medium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None/>
              </a:pPr>
              <a:r>
                <a:rPr lang="it-IT" b="1">
                  <a:solidFill>
                    <a:srgbClr val="104392"/>
                  </a:solidFill>
                </a:rPr>
                <a:t>Expansion to </a:t>
              </a:r>
              <a:r>
                <a:rPr lang="it-IT" sz="2000" b="1">
                  <a:solidFill>
                    <a:srgbClr val="104392"/>
                  </a:solidFill>
                </a:rPr>
                <a:t>New Verticals</a:t>
              </a:r>
              <a:endParaRPr lang="en-US" sz="2000" b="1">
                <a:solidFill>
                  <a:srgbClr val="104392"/>
                </a:solidFill>
              </a:endParaRPr>
            </a:p>
          </p:txBody>
        </p:sp>
      </p:grpSp>
      <p:sp>
        <p:nvSpPr>
          <p:cNvPr id="13" name="Segnaposto testo 19">
            <a:extLst>
              <a:ext uri="{FF2B5EF4-FFF2-40B4-BE49-F238E27FC236}">
                <a16:creationId xmlns:a16="http://schemas.microsoft.com/office/drawing/2014/main" id="{0A84CCDB-E4FC-4C34-82B9-EEDCE69F476A}"/>
              </a:ext>
            </a:extLst>
          </p:cNvPr>
          <p:cNvSpPr txBox="1">
            <a:spLocks/>
          </p:cNvSpPr>
          <p:nvPr/>
        </p:nvSpPr>
        <p:spPr>
          <a:xfrm>
            <a:off x="6133918" y="2644293"/>
            <a:ext cx="3128487" cy="96871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2000" b="1">
                <a:solidFill>
                  <a:srgbClr val="104392"/>
                </a:solidFill>
              </a:rPr>
              <a:t>Even more Extreme KPIs</a:t>
            </a:r>
            <a:endParaRPr lang="en-US" sz="2000" b="1">
              <a:solidFill>
                <a:srgbClr val="104392"/>
              </a:solidFill>
            </a:endParaRPr>
          </a:p>
        </p:txBody>
      </p:sp>
      <p:grpSp>
        <p:nvGrpSpPr>
          <p:cNvPr id="14" name="Gruppo 40">
            <a:extLst>
              <a:ext uri="{FF2B5EF4-FFF2-40B4-BE49-F238E27FC236}">
                <a16:creationId xmlns:a16="http://schemas.microsoft.com/office/drawing/2014/main" id="{17BECF37-B5E4-4021-AAAA-9BD63B67444C}"/>
              </a:ext>
            </a:extLst>
          </p:cNvPr>
          <p:cNvGrpSpPr/>
          <p:nvPr/>
        </p:nvGrpSpPr>
        <p:grpSpPr>
          <a:xfrm>
            <a:off x="706564" y="3548166"/>
            <a:ext cx="954515" cy="1009544"/>
            <a:chOff x="3334639" y="3392850"/>
            <a:chExt cx="954515" cy="1009544"/>
          </a:xfrm>
        </p:grpSpPr>
        <p:sp>
          <p:nvSpPr>
            <p:cNvPr id="15" name="Rettangolo 24">
              <a:extLst>
                <a:ext uri="{FF2B5EF4-FFF2-40B4-BE49-F238E27FC236}">
                  <a16:creationId xmlns:a16="http://schemas.microsoft.com/office/drawing/2014/main" id="{52A2F0B9-DECE-4CF3-A330-BF20B9C05962}"/>
                </a:ext>
              </a:extLst>
            </p:cNvPr>
            <p:cNvSpPr/>
            <p:nvPr/>
          </p:nvSpPr>
          <p:spPr>
            <a:xfrm>
              <a:off x="3334639" y="3447879"/>
              <a:ext cx="954515" cy="95451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6" name="Elemento grafico 4">
              <a:extLst>
                <a:ext uri="{FF2B5EF4-FFF2-40B4-BE49-F238E27FC236}">
                  <a16:creationId xmlns:a16="http://schemas.microsoft.com/office/drawing/2014/main" id="{48C00B4E-82C6-413A-9D83-65FDFF366E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433753" y="3392850"/>
              <a:ext cx="805713" cy="1007141"/>
            </a:xfrm>
            <a:prstGeom prst="rect">
              <a:avLst/>
            </a:prstGeom>
          </p:spPr>
        </p:pic>
      </p:grpSp>
      <p:sp>
        <p:nvSpPr>
          <p:cNvPr id="18" name="Segnaposto testo 19">
            <a:extLst>
              <a:ext uri="{FF2B5EF4-FFF2-40B4-BE49-F238E27FC236}">
                <a16:creationId xmlns:a16="http://schemas.microsoft.com/office/drawing/2014/main" id="{FDA42F53-CFEC-4D87-A253-C4027AC7E062}"/>
              </a:ext>
            </a:extLst>
          </p:cNvPr>
          <p:cNvSpPr txBox="1">
            <a:spLocks/>
          </p:cNvSpPr>
          <p:nvPr/>
        </p:nvSpPr>
        <p:spPr>
          <a:xfrm>
            <a:off x="696938" y="4850992"/>
            <a:ext cx="3201293" cy="96871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2000" b="1">
                <a:solidFill>
                  <a:srgbClr val="104392"/>
                </a:solidFill>
              </a:rPr>
              <a:t>New System Enablers</a:t>
            </a:r>
            <a:endParaRPr lang="en-US" sz="2000" b="1">
              <a:solidFill>
                <a:srgbClr val="104392"/>
              </a:solidFill>
            </a:endParaRPr>
          </a:p>
        </p:txBody>
      </p:sp>
      <p:grpSp>
        <p:nvGrpSpPr>
          <p:cNvPr id="19" name="Gruppo 41">
            <a:extLst>
              <a:ext uri="{FF2B5EF4-FFF2-40B4-BE49-F238E27FC236}">
                <a16:creationId xmlns:a16="http://schemas.microsoft.com/office/drawing/2014/main" id="{A8A28896-212B-4B45-BCA4-833EC6A629E8}"/>
              </a:ext>
            </a:extLst>
          </p:cNvPr>
          <p:cNvGrpSpPr/>
          <p:nvPr/>
        </p:nvGrpSpPr>
        <p:grpSpPr>
          <a:xfrm>
            <a:off x="6133918" y="1276870"/>
            <a:ext cx="954515" cy="985119"/>
            <a:chOff x="11909658" y="869565"/>
            <a:chExt cx="954515" cy="985119"/>
          </a:xfrm>
        </p:grpSpPr>
        <p:sp>
          <p:nvSpPr>
            <p:cNvPr id="20" name="Rettangolo 28">
              <a:extLst>
                <a:ext uri="{FF2B5EF4-FFF2-40B4-BE49-F238E27FC236}">
                  <a16:creationId xmlns:a16="http://schemas.microsoft.com/office/drawing/2014/main" id="{AC96C63C-3BDE-476B-8967-73934944CC08}"/>
                </a:ext>
              </a:extLst>
            </p:cNvPr>
            <p:cNvSpPr/>
            <p:nvPr/>
          </p:nvSpPr>
          <p:spPr>
            <a:xfrm>
              <a:off x="11909658" y="884868"/>
              <a:ext cx="954515" cy="95451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21" name="Elemento grafico 6">
              <a:extLst>
                <a:ext uri="{FF2B5EF4-FFF2-40B4-BE49-F238E27FC236}">
                  <a16:creationId xmlns:a16="http://schemas.microsoft.com/office/drawing/2014/main" id="{355C8746-377F-4D67-A8C3-4A9B0EF1752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2000032" y="869565"/>
              <a:ext cx="795673" cy="985119"/>
            </a:xfrm>
            <a:prstGeom prst="rect">
              <a:avLst/>
            </a:prstGeom>
          </p:spPr>
        </p:pic>
      </p:grpSp>
      <p:grpSp>
        <p:nvGrpSpPr>
          <p:cNvPr id="22" name="Gruppo 8">
            <a:extLst>
              <a:ext uri="{FF2B5EF4-FFF2-40B4-BE49-F238E27FC236}">
                <a16:creationId xmlns:a16="http://schemas.microsoft.com/office/drawing/2014/main" id="{A124CFD2-A701-4628-85AC-F2A99B95BBB6}"/>
              </a:ext>
            </a:extLst>
          </p:cNvPr>
          <p:cNvGrpSpPr/>
          <p:nvPr/>
        </p:nvGrpSpPr>
        <p:grpSpPr>
          <a:xfrm>
            <a:off x="6150265" y="3585162"/>
            <a:ext cx="3263241" cy="2210905"/>
            <a:chOff x="8679486" y="3327943"/>
            <a:chExt cx="3263241" cy="2210905"/>
          </a:xfrm>
        </p:grpSpPr>
        <p:sp>
          <p:nvSpPr>
            <p:cNvPr id="23" name="Segnaposto testo 19">
              <a:extLst>
                <a:ext uri="{FF2B5EF4-FFF2-40B4-BE49-F238E27FC236}">
                  <a16:creationId xmlns:a16="http://schemas.microsoft.com/office/drawing/2014/main" id="{97BEC3AB-1722-4332-9357-E33A32E6C306}"/>
                </a:ext>
              </a:extLst>
            </p:cNvPr>
            <p:cNvSpPr txBox="1">
              <a:spLocks/>
            </p:cNvSpPr>
            <p:nvPr/>
          </p:nvSpPr>
          <p:spPr>
            <a:xfrm>
              <a:off x="8679486" y="4570132"/>
              <a:ext cx="3263241" cy="96871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sz="1600" b="0" i="0" kern="1200" baseline="0">
                  <a:solidFill>
                    <a:srgbClr val="A0A0A0"/>
                  </a:solidFill>
                  <a:latin typeface="TIM Sans" panose="00000500000000000000" pitchFamily="50" charset="0"/>
                  <a:ea typeface="+mn-ea"/>
                  <a:cs typeface="Arial"/>
                </a:defRPr>
              </a:lvl1pPr>
              <a:lvl2pPr marL="0" indent="-2286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sz="2133" kern="1200" baseline="0">
                  <a:solidFill>
                    <a:schemeClr val="accent6"/>
                  </a:solidFill>
                  <a:latin typeface="Franklin Gothic Medium"/>
                  <a:ea typeface="+mn-ea"/>
                  <a:cs typeface="+mn-cs"/>
                </a:defRPr>
              </a:lvl2pPr>
              <a:lvl3pPr marL="0" indent="-2286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sz="2133" kern="1200" baseline="0">
                  <a:solidFill>
                    <a:schemeClr val="accent6"/>
                  </a:solidFill>
                  <a:latin typeface="Franklin Gothic Medium"/>
                  <a:ea typeface="+mn-ea"/>
                  <a:cs typeface="+mn-cs"/>
                </a:defRPr>
              </a:lvl3pPr>
              <a:lvl4pPr marL="0" indent="-2286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sz="2133" kern="1200" baseline="0">
                  <a:solidFill>
                    <a:schemeClr val="accent6"/>
                  </a:solidFill>
                  <a:latin typeface="Franklin Gothic Medium"/>
                  <a:ea typeface="+mn-ea"/>
                  <a:cs typeface="+mn-cs"/>
                </a:defRPr>
              </a:lvl4pPr>
              <a:lvl5pPr marL="0" indent="-2286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sz="2133" kern="1200" baseline="0">
                  <a:solidFill>
                    <a:schemeClr val="accent6"/>
                  </a:solidFill>
                  <a:latin typeface="Franklin Gothic Medium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None/>
              </a:pPr>
              <a:r>
                <a:rPr lang="it-IT" sz="2000" b="1">
                  <a:solidFill>
                    <a:srgbClr val="104392"/>
                  </a:solidFill>
                </a:rPr>
                <a:t>New</a:t>
              </a:r>
              <a:r>
                <a:rPr lang="it-IT" sz="1200">
                  <a:solidFill>
                    <a:srgbClr val="104392"/>
                  </a:solidFill>
                </a:rPr>
                <a:t> </a:t>
              </a:r>
              <a:r>
                <a:rPr lang="it-IT" sz="2000" b="1">
                  <a:solidFill>
                    <a:srgbClr val="104392"/>
                  </a:solidFill>
                </a:rPr>
                <a:t>Networking Scenarios</a:t>
              </a:r>
              <a:endParaRPr lang="en-US" sz="2000" b="1">
                <a:solidFill>
                  <a:srgbClr val="104392"/>
                </a:solidFill>
              </a:endParaRPr>
            </a:p>
          </p:txBody>
        </p:sp>
        <p:grpSp>
          <p:nvGrpSpPr>
            <p:cNvPr id="24" name="Gruppo 42">
              <a:extLst>
                <a:ext uri="{FF2B5EF4-FFF2-40B4-BE49-F238E27FC236}">
                  <a16:creationId xmlns:a16="http://schemas.microsoft.com/office/drawing/2014/main" id="{7C925F42-D638-4146-8F0D-416420683104}"/>
                </a:ext>
              </a:extLst>
            </p:cNvPr>
            <p:cNvGrpSpPr/>
            <p:nvPr/>
          </p:nvGrpSpPr>
          <p:grpSpPr>
            <a:xfrm>
              <a:off x="8679486" y="3327943"/>
              <a:ext cx="954515" cy="982173"/>
              <a:chOff x="8778340" y="3435814"/>
              <a:chExt cx="954515" cy="982173"/>
            </a:xfrm>
          </p:grpSpPr>
          <p:sp>
            <p:nvSpPr>
              <p:cNvPr id="25" name="Rettangolo 32">
                <a:extLst>
                  <a:ext uri="{FF2B5EF4-FFF2-40B4-BE49-F238E27FC236}">
                    <a16:creationId xmlns:a16="http://schemas.microsoft.com/office/drawing/2014/main" id="{AA87BA8C-40A9-48C7-AB7A-41406C2C2D86}"/>
                  </a:ext>
                </a:extLst>
              </p:cNvPr>
              <p:cNvSpPr/>
              <p:nvPr/>
            </p:nvSpPr>
            <p:spPr>
              <a:xfrm>
                <a:off x="8778340" y="3435814"/>
                <a:ext cx="954515" cy="954515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26" name="Elemento grafico 39">
                <a:extLst>
                  <a:ext uri="{FF2B5EF4-FFF2-40B4-BE49-F238E27FC236}">
                    <a16:creationId xmlns:a16="http://schemas.microsoft.com/office/drawing/2014/main" id="{036BDD61-A347-437B-AC96-F8AE90F5C4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8940867" y="3611176"/>
                <a:ext cx="654171" cy="806811"/>
              </a:xfrm>
              <a:prstGeom prst="rect">
                <a:avLst/>
              </a:prstGeom>
            </p:spPr>
          </p:pic>
        </p:grpSp>
      </p:grpSp>
      <p:sp>
        <p:nvSpPr>
          <p:cNvPr id="27" name="Segnaposto testo 19">
            <a:extLst>
              <a:ext uri="{FF2B5EF4-FFF2-40B4-BE49-F238E27FC236}">
                <a16:creationId xmlns:a16="http://schemas.microsoft.com/office/drawing/2014/main" id="{EAF2D08E-5BC4-4657-9928-08BC0E645B0D}"/>
              </a:ext>
            </a:extLst>
          </p:cNvPr>
          <p:cNvSpPr txBox="1">
            <a:spLocks/>
          </p:cNvSpPr>
          <p:nvPr/>
        </p:nvSpPr>
        <p:spPr>
          <a:xfrm>
            <a:off x="1910660" y="1276870"/>
            <a:ext cx="3787496" cy="96871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/>
            <a:r>
              <a:rPr lang="en-US" sz="1200">
                <a:solidFill>
                  <a:srgbClr val="104392"/>
                </a:solidFill>
                <a:highlight>
                  <a:srgbClr val="FFFF00"/>
                </a:highlight>
              </a:rPr>
              <a:t>5G </a:t>
            </a:r>
            <a:r>
              <a:rPr lang="en-US" sz="1200" b="1">
                <a:solidFill>
                  <a:srgbClr val="104392"/>
                </a:solidFill>
                <a:highlight>
                  <a:srgbClr val="FFFF00"/>
                </a:highlight>
              </a:rPr>
              <a:t>Smart Energy </a:t>
            </a:r>
            <a:r>
              <a:rPr lang="en-US" sz="1200">
                <a:solidFill>
                  <a:srgbClr val="104392"/>
                </a:solidFill>
                <a:highlight>
                  <a:srgbClr val="FFFF00"/>
                </a:highlight>
              </a:rPr>
              <a:t>and Infrastructure</a:t>
            </a:r>
          </a:p>
          <a:p>
            <a:pPr marL="171450" indent="-171450"/>
            <a:r>
              <a:rPr lang="en-US" sz="1200">
                <a:solidFill>
                  <a:srgbClr val="104392"/>
                </a:solidFill>
              </a:rPr>
              <a:t>5G </a:t>
            </a:r>
            <a:r>
              <a:rPr lang="en-US" sz="1200" b="1">
                <a:solidFill>
                  <a:srgbClr val="104392"/>
                </a:solidFill>
              </a:rPr>
              <a:t>Railway</a:t>
            </a:r>
            <a:r>
              <a:rPr lang="en-US" sz="1200">
                <a:solidFill>
                  <a:srgbClr val="104392"/>
                </a:solidFill>
              </a:rPr>
              <a:t> Communication System (Smart Stations)</a:t>
            </a:r>
          </a:p>
          <a:p>
            <a:pPr marL="171450" indent="-171450"/>
            <a:r>
              <a:rPr lang="en-US" sz="1200">
                <a:solidFill>
                  <a:srgbClr val="104392"/>
                </a:solidFill>
              </a:rPr>
              <a:t>Guidelines for Extra-territorial 5G systems (</a:t>
            </a:r>
            <a:r>
              <a:rPr lang="en-US" sz="1200" b="1">
                <a:solidFill>
                  <a:srgbClr val="104392"/>
                </a:solidFill>
              </a:rPr>
              <a:t>HAPS, Satellite</a:t>
            </a:r>
            <a:r>
              <a:rPr lang="en-US" sz="1200">
                <a:solidFill>
                  <a:srgbClr val="104392"/>
                </a:solidFill>
              </a:rPr>
              <a:t>, Aeronautical, …)</a:t>
            </a:r>
          </a:p>
          <a:p>
            <a:pPr marL="171450" indent="-171450"/>
            <a:endParaRPr lang="en-US" sz="1200">
              <a:solidFill>
                <a:srgbClr val="104392"/>
              </a:solidFill>
            </a:endParaRPr>
          </a:p>
        </p:txBody>
      </p:sp>
      <p:sp>
        <p:nvSpPr>
          <p:cNvPr id="28" name="Segnaposto testo 19">
            <a:extLst>
              <a:ext uri="{FF2B5EF4-FFF2-40B4-BE49-F238E27FC236}">
                <a16:creationId xmlns:a16="http://schemas.microsoft.com/office/drawing/2014/main" id="{73A85043-A3C4-445C-9AEC-9833FC667F1B}"/>
              </a:ext>
            </a:extLst>
          </p:cNvPr>
          <p:cNvSpPr txBox="1">
            <a:spLocks/>
          </p:cNvSpPr>
          <p:nvPr/>
        </p:nvSpPr>
        <p:spPr>
          <a:xfrm>
            <a:off x="7265348" y="1211328"/>
            <a:ext cx="4737356" cy="96871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just"/>
            <a:r>
              <a:rPr lang="en-US" sz="1200" b="1">
                <a:solidFill>
                  <a:srgbClr val="104392"/>
                </a:solidFill>
                <a:highlight>
                  <a:srgbClr val="FFFF00"/>
                </a:highlight>
              </a:rPr>
              <a:t>AI/ML </a:t>
            </a:r>
            <a:r>
              <a:rPr lang="en-US" sz="1200">
                <a:solidFill>
                  <a:srgbClr val="104392"/>
                </a:solidFill>
                <a:highlight>
                  <a:srgbClr val="FFFF00"/>
                </a:highlight>
              </a:rPr>
              <a:t>model transfer and distribution </a:t>
            </a:r>
          </a:p>
          <a:p>
            <a:pPr marL="171450" indent="-171450" algn="just"/>
            <a:r>
              <a:rPr lang="en-US" sz="1200" b="1">
                <a:solidFill>
                  <a:srgbClr val="104392"/>
                </a:solidFill>
                <a:highlight>
                  <a:srgbClr val="FFFF00"/>
                </a:highlight>
              </a:rPr>
              <a:t>Tactile and multi-modality </a:t>
            </a:r>
            <a:r>
              <a:rPr lang="en-US" sz="1200">
                <a:solidFill>
                  <a:srgbClr val="104392"/>
                </a:solidFill>
                <a:highlight>
                  <a:srgbClr val="FFFF00"/>
                </a:highlight>
              </a:rPr>
              <a:t>communication services (immersive realtime experience)</a:t>
            </a:r>
          </a:p>
          <a:p>
            <a:pPr marL="171450" indent="-171450" algn="just"/>
            <a:r>
              <a:rPr lang="en-US" sz="1200">
                <a:solidFill>
                  <a:srgbClr val="104392"/>
                </a:solidFill>
              </a:rPr>
              <a:t>Low Power High Accuracy Positioning for </a:t>
            </a:r>
            <a:r>
              <a:rPr lang="en-US" sz="1200" b="1">
                <a:solidFill>
                  <a:srgbClr val="104392"/>
                </a:solidFill>
              </a:rPr>
              <a:t>industrial IoT </a:t>
            </a:r>
            <a:r>
              <a:rPr lang="en-US" sz="1200">
                <a:solidFill>
                  <a:srgbClr val="104392"/>
                </a:solidFill>
              </a:rPr>
              <a:t>scenarios (1~2 years battery lifetime)</a:t>
            </a:r>
          </a:p>
          <a:p>
            <a:pPr marL="171450" indent="-171450" algn="just"/>
            <a:r>
              <a:rPr lang="en-US" sz="1200" b="1">
                <a:solidFill>
                  <a:srgbClr val="104392"/>
                </a:solidFill>
              </a:rPr>
              <a:t>5G Timing Resiliency System (</a:t>
            </a:r>
            <a:r>
              <a:rPr lang="en-US" sz="1200">
                <a:solidFill>
                  <a:srgbClr val="104392"/>
                </a:solidFill>
              </a:rPr>
              <a:t>Timing and synchronization as a service for Transportation, Energy, Finance… ) </a:t>
            </a:r>
            <a:endParaRPr lang="it-IT" sz="1200">
              <a:solidFill>
                <a:srgbClr val="104392"/>
              </a:solidFill>
            </a:endParaRPr>
          </a:p>
          <a:p>
            <a:pPr marL="171450" indent="-171450" algn="just"/>
            <a:endParaRPr lang="en-US" sz="1200">
              <a:solidFill>
                <a:srgbClr val="104392"/>
              </a:solidFill>
            </a:endParaRPr>
          </a:p>
          <a:p>
            <a:pPr marL="171450" indent="-171450" algn="just"/>
            <a:endParaRPr lang="en-US" sz="1200">
              <a:solidFill>
                <a:srgbClr val="104392"/>
              </a:solidFill>
            </a:endParaRPr>
          </a:p>
        </p:txBody>
      </p:sp>
      <p:sp>
        <p:nvSpPr>
          <p:cNvPr id="29" name="Segnaposto testo 19">
            <a:extLst>
              <a:ext uri="{FF2B5EF4-FFF2-40B4-BE49-F238E27FC236}">
                <a16:creationId xmlns:a16="http://schemas.microsoft.com/office/drawing/2014/main" id="{2A2AFAA8-A37B-4171-AF10-D8F15D582D74}"/>
              </a:ext>
            </a:extLst>
          </p:cNvPr>
          <p:cNvSpPr txBox="1">
            <a:spLocks/>
          </p:cNvSpPr>
          <p:nvPr/>
        </p:nvSpPr>
        <p:spPr>
          <a:xfrm>
            <a:off x="1910660" y="3588994"/>
            <a:ext cx="3787496" cy="96871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/>
            <a:r>
              <a:rPr lang="it-IT" sz="1200" b="1">
                <a:solidFill>
                  <a:srgbClr val="104392"/>
                </a:solidFill>
              </a:rPr>
              <a:t>Ranging</a:t>
            </a:r>
            <a:r>
              <a:rPr lang="it-IT" sz="1200">
                <a:solidFill>
                  <a:srgbClr val="104392"/>
                </a:solidFill>
              </a:rPr>
              <a:t> services («point your phone &amp; play»)</a:t>
            </a:r>
          </a:p>
          <a:p>
            <a:pPr marL="171450" indent="-171450"/>
            <a:r>
              <a:rPr lang="en-US" sz="1200">
                <a:solidFill>
                  <a:srgbClr val="104392"/>
                </a:solidFill>
                <a:highlight>
                  <a:srgbClr val="FFFF00"/>
                </a:highlight>
              </a:rPr>
              <a:t>Enhanced Support of Network </a:t>
            </a:r>
            <a:r>
              <a:rPr lang="en-US" sz="1200" b="1">
                <a:solidFill>
                  <a:srgbClr val="104392"/>
                </a:solidFill>
                <a:highlight>
                  <a:srgbClr val="FFFF00"/>
                </a:highlight>
              </a:rPr>
              <a:t>Slice</a:t>
            </a:r>
            <a:r>
              <a:rPr lang="en-US" sz="1200">
                <a:solidFill>
                  <a:srgbClr val="104392"/>
                </a:solidFill>
                <a:highlight>
                  <a:srgbClr val="FFFF00"/>
                </a:highlight>
              </a:rPr>
              <a:t> </a:t>
            </a:r>
          </a:p>
          <a:p>
            <a:pPr marL="171450" indent="-171450"/>
            <a:r>
              <a:rPr lang="en-US" sz="1200" i="1">
                <a:solidFill>
                  <a:srgbClr val="104392"/>
                </a:solidFill>
              </a:rPr>
              <a:t>Data Integrity (to protect IoT communication)</a:t>
            </a:r>
          </a:p>
          <a:p>
            <a:pPr marL="171450" indent="-171450"/>
            <a:r>
              <a:rPr lang="en-US" sz="1200" i="1">
                <a:solidFill>
                  <a:srgbClr val="104392"/>
                </a:solidFill>
              </a:rPr>
              <a:t>Support for Service Function Chaining</a:t>
            </a:r>
          </a:p>
          <a:p>
            <a:pPr marL="171450" indent="-171450"/>
            <a:r>
              <a:rPr lang="en-US" sz="1200">
                <a:solidFill>
                  <a:srgbClr val="104392"/>
                </a:solidFill>
                <a:highlight>
                  <a:srgbClr val="FFFF00"/>
                </a:highlight>
              </a:rPr>
              <a:t>Evolution of IMS multimedia telephony service (</a:t>
            </a:r>
            <a:r>
              <a:rPr lang="en-US" sz="1200" b="1">
                <a:solidFill>
                  <a:srgbClr val="104392"/>
                </a:solidFill>
                <a:highlight>
                  <a:srgbClr val="FFFF00"/>
                </a:highlight>
              </a:rPr>
              <a:t>XR</a:t>
            </a:r>
            <a:r>
              <a:rPr lang="en-US" sz="1200">
                <a:solidFill>
                  <a:srgbClr val="104392"/>
                </a:solidFill>
                <a:highlight>
                  <a:srgbClr val="FFFF00"/>
                </a:highlight>
              </a:rPr>
              <a:t>)</a:t>
            </a:r>
          </a:p>
        </p:txBody>
      </p:sp>
      <p:sp>
        <p:nvSpPr>
          <p:cNvPr id="30" name="Segnaposto testo 19">
            <a:extLst>
              <a:ext uri="{FF2B5EF4-FFF2-40B4-BE49-F238E27FC236}">
                <a16:creationId xmlns:a16="http://schemas.microsoft.com/office/drawing/2014/main" id="{6C124FF7-B69B-4497-B5D4-4E9EFC2BD608}"/>
              </a:ext>
            </a:extLst>
          </p:cNvPr>
          <p:cNvSpPr txBox="1">
            <a:spLocks/>
          </p:cNvSpPr>
          <p:nvPr/>
        </p:nvSpPr>
        <p:spPr>
          <a:xfrm>
            <a:off x="7300131" y="3570961"/>
            <a:ext cx="4635195" cy="96871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/>
            <a:r>
              <a:rPr lang="en-US" sz="1200">
                <a:solidFill>
                  <a:srgbClr val="104392"/>
                </a:solidFill>
                <a:highlight>
                  <a:srgbClr val="FFFF00"/>
                </a:highlight>
              </a:rPr>
              <a:t>Enhancements for </a:t>
            </a:r>
            <a:r>
              <a:rPr lang="en-US" sz="1200" b="1">
                <a:solidFill>
                  <a:srgbClr val="104392"/>
                </a:solidFill>
                <a:highlight>
                  <a:srgbClr val="FFFF00"/>
                </a:highlight>
              </a:rPr>
              <a:t>Residential 5G </a:t>
            </a:r>
            <a:r>
              <a:rPr lang="en-US" sz="1200">
                <a:solidFill>
                  <a:srgbClr val="104392"/>
                </a:solidFill>
                <a:highlight>
                  <a:srgbClr val="FFFF00"/>
                </a:highlight>
              </a:rPr>
              <a:t>(devices behind Residential Gateway, small indoor base stations, …)</a:t>
            </a:r>
          </a:p>
          <a:p>
            <a:pPr marL="171450" indent="-171450"/>
            <a:r>
              <a:rPr lang="en-US" sz="1200" b="1">
                <a:solidFill>
                  <a:srgbClr val="104392"/>
                </a:solidFill>
              </a:rPr>
              <a:t>Personal IoT </a:t>
            </a:r>
            <a:r>
              <a:rPr lang="en-US" sz="1200">
                <a:solidFill>
                  <a:srgbClr val="104392"/>
                </a:solidFill>
              </a:rPr>
              <a:t>Networks (home IoT, wearables, …)</a:t>
            </a:r>
          </a:p>
          <a:p>
            <a:pPr marL="171450" indent="-171450"/>
            <a:r>
              <a:rPr lang="en-US" sz="1200">
                <a:solidFill>
                  <a:srgbClr val="104392"/>
                </a:solidFill>
              </a:rPr>
              <a:t>Vehicle mounted </a:t>
            </a:r>
            <a:r>
              <a:rPr lang="en-US" sz="1200" b="1">
                <a:solidFill>
                  <a:srgbClr val="104392"/>
                </a:solidFill>
              </a:rPr>
              <a:t>Relays</a:t>
            </a:r>
            <a:r>
              <a:rPr lang="en-US" sz="1200">
                <a:solidFill>
                  <a:srgbClr val="104392"/>
                </a:solidFill>
              </a:rPr>
              <a:t> </a:t>
            </a:r>
          </a:p>
          <a:p>
            <a:pPr marL="171450" indent="-171450"/>
            <a:r>
              <a:rPr lang="en-US" sz="1200">
                <a:solidFill>
                  <a:srgbClr val="104392"/>
                </a:solidFill>
              </a:rPr>
              <a:t>Access to Localized Services (“on demand”, temporary </a:t>
            </a:r>
            <a:r>
              <a:rPr lang="en-US" sz="1200" b="1">
                <a:solidFill>
                  <a:srgbClr val="104392"/>
                </a:solidFill>
              </a:rPr>
              <a:t>Neutral Host</a:t>
            </a:r>
            <a:r>
              <a:rPr lang="en-US" sz="1200">
                <a:solidFill>
                  <a:srgbClr val="104392"/>
                </a:solidFill>
              </a:rPr>
              <a:t> scenarios …)</a:t>
            </a:r>
          </a:p>
        </p:txBody>
      </p:sp>
      <p:sp>
        <p:nvSpPr>
          <p:cNvPr id="31" name="Segnaposto testo 19">
            <a:extLst>
              <a:ext uri="{FF2B5EF4-FFF2-40B4-BE49-F238E27FC236}">
                <a16:creationId xmlns:a16="http://schemas.microsoft.com/office/drawing/2014/main" id="{C096D0DF-E974-4480-8BCF-D122DE70E732}"/>
              </a:ext>
            </a:extLst>
          </p:cNvPr>
          <p:cNvSpPr txBox="1">
            <a:spLocks/>
          </p:cNvSpPr>
          <p:nvPr/>
        </p:nvSpPr>
        <p:spPr>
          <a:xfrm>
            <a:off x="1910660" y="6234337"/>
            <a:ext cx="3787496" cy="26271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1100" i="1">
                <a:solidFill>
                  <a:schemeClr val="bg1"/>
                </a:solidFill>
              </a:rPr>
              <a:t>Activities not expected to affect RAN are shown in Italics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672B71-6E54-43E9-8AA0-BA588AD2FE36}"/>
              </a:ext>
            </a:extLst>
          </p:cNvPr>
          <p:cNvSpPr txBox="1"/>
          <p:nvPr/>
        </p:nvSpPr>
        <p:spPr>
          <a:xfrm>
            <a:off x="2387065" y="636229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3F5BB1-C32A-4E43-AF4F-779ED98A8710}"/>
              </a:ext>
            </a:extLst>
          </p:cNvPr>
          <p:cNvSpPr txBox="1"/>
          <p:nvPr/>
        </p:nvSpPr>
        <p:spPr>
          <a:xfrm>
            <a:off x="618040" y="755646"/>
            <a:ext cx="7659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solidFill>
                  <a:srgbClr val="00B0F0"/>
                </a:solidFill>
                <a:highlight>
                  <a:srgbClr val="FFFF00"/>
                </a:highlight>
              </a:rPr>
              <a:t>High priority items for RAN (TIM view)</a:t>
            </a:r>
          </a:p>
        </p:txBody>
      </p:sp>
    </p:spTree>
    <p:extLst>
      <p:ext uri="{BB962C8B-B14F-4D97-AF65-F5344CB8AC3E}">
        <p14:creationId xmlns:p14="http://schemas.microsoft.com/office/powerpoint/2010/main" val="22311180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B86A78-0557-4BAC-BCEF-B0D2E2700FBE}"/>
              </a:ext>
            </a:extLst>
          </p:cNvPr>
          <p:cNvSpPr txBox="1">
            <a:spLocks/>
          </p:cNvSpPr>
          <p:nvPr/>
        </p:nvSpPr>
        <p:spPr>
          <a:xfrm>
            <a:off x="616189" y="392537"/>
            <a:ext cx="9630747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Medium" panose="02020503040602060503" pitchFamily="18" charset="0"/>
                <a:ea typeface="+mj-ea"/>
                <a:cs typeface="+mj-cs"/>
              </a:rPr>
              <a:t>Proposal #1 “improve energy efficiency”</a:t>
            </a:r>
          </a:p>
        </p:txBody>
      </p:sp>
      <p:sp>
        <p:nvSpPr>
          <p:cNvPr id="3" name="Segnaposto testo 19">
            <a:extLst>
              <a:ext uri="{FF2B5EF4-FFF2-40B4-BE49-F238E27FC236}">
                <a16:creationId xmlns:a16="http://schemas.microsoft.com/office/drawing/2014/main" id="{203B9AE0-21F7-48B7-96D2-925B28C5C9A7}"/>
              </a:ext>
            </a:extLst>
          </p:cNvPr>
          <p:cNvSpPr txBox="1">
            <a:spLocks/>
          </p:cNvSpPr>
          <p:nvPr/>
        </p:nvSpPr>
        <p:spPr>
          <a:xfrm>
            <a:off x="670619" y="1903347"/>
            <a:ext cx="10661411" cy="13235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Energy consumption is a key component in network OPEX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The impact of new features on the level of energy consumption should be evaluated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In 3GPP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Rel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 16 and 17 the proposals to study solutions to improve energy efficiency of base stations was not approved</a:t>
            </a:r>
          </a:p>
        </p:txBody>
      </p:sp>
      <p:sp>
        <p:nvSpPr>
          <p:cNvPr id="4" name="Segnaposto testo 19">
            <a:extLst>
              <a:ext uri="{FF2B5EF4-FFF2-40B4-BE49-F238E27FC236}">
                <a16:creationId xmlns:a16="http://schemas.microsoft.com/office/drawing/2014/main" id="{9D73038C-8081-44CF-BDBD-F95A302452C3}"/>
              </a:ext>
            </a:extLst>
          </p:cNvPr>
          <p:cNvSpPr txBox="1">
            <a:spLocks/>
          </p:cNvSpPr>
          <p:nvPr/>
        </p:nvSpPr>
        <p:spPr>
          <a:xfrm>
            <a:off x="658812" y="4040187"/>
            <a:ext cx="10618788" cy="7107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>
            <a:defPPr>
              <a:defRPr lang="it-IT"/>
            </a:defPPr>
            <a:lvl1pPr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 i="0" baseline="0">
                <a:solidFill>
                  <a:srgbClr val="004691"/>
                </a:solidFill>
                <a:latin typeface="TIM Sans Light" panose="02020503040602060503" pitchFamily="18" charset="0"/>
                <a:cs typeface="Arial"/>
              </a:defRPr>
            </a:lvl1pPr>
            <a:lvl2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2pPr>
            <a:lvl3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3pPr>
            <a:lvl4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4pPr>
            <a:lvl5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Define KPIs based on energy efficiency to be associated to any new proposal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Define solutions to improve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gNB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 and network energy consumption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4691"/>
              </a:solidFill>
              <a:effectLst/>
              <a:uLnTx/>
              <a:uFillTx/>
              <a:latin typeface="TIM Sans Light" panose="02020503040602060503" pitchFamily="18" charset="0"/>
              <a:ea typeface="+mn-ea"/>
              <a:cs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5EA1D7-D40C-423B-AF89-0775AA07102C}"/>
              </a:ext>
            </a:extLst>
          </p:cNvPr>
          <p:cNvSpPr/>
          <p:nvPr/>
        </p:nvSpPr>
        <p:spPr>
          <a:xfrm>
            <a:off x="670618" y="1453944"/>
            <a:ext cx="3512751" cy="3693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+mn-cs"/>
              </a:rPr>
              <a:t>PROBLEM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DB4614D-B81C-41B9-905E-D25BF53C016D}"/>
              </a:ext>
            </a:extLst>
          </p:cNvPr>
          <p:cNvSpPr/>
          <p:nvPr/>
        </p:nvSpPr>
        <p:spPr>
          <a:xfrm>
            <a:off x="658813" y="3492809"/>
            <a:ext cx="3512751" cy="3693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+mn-cs"/>
              </a:rPr>
              <a:t>PROPOSAL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EDE59D8-0725-436A-B109-11A6865C84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0591" y="305615"/>
            <a:ext cx="1372689" cy="1201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0723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B86A78-0557-4BAC-BCEF-B0D2E2700FBE}"/>
              </a:ext>
            </a:extLst>
          </p:cNvPr>
          <p:cNvSpPr txBox="1">
            <a:spLocks/>
          </p:cNvSpPr>
          <p:nvPr/>
        </p:nvSpPr>
        <p:spPr>
          <a:xfrm>
            <a:off x="616189" y="392537"/>
            <a:ext cx="9630747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Medium" panose="02020503040602060503" pitchFamily="18" charset="0"/>
                <a:ea typeface="+mj-ea"/>
                <a:cs typeface="+mj-cs"/>
              </a:rPr>
              <a:t>UL performance, latency and TDD Frame Flexibility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BDF9FF-E459-4035-855E-4E5139953EFA}"/>
              </a:ext>
            </a:extLst>
          </p:cNvPr>
          <p:cNvSpPr txBox="1"/>
          <p:nvPr/>
        </p:nvSpPr>
        <p:spPr>
          <a:xfrm>
            <a:off x="381802" y="1041992"/>
            <a:ext cx="11397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 FR1 the current regulation in Europe imposes inter-operator frame synchronization to avoid co-channel (at the border between countries) and adjacent-channel interference (within a country)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C605030-F8D4-4AD1-A93A-DD2C5E581467}"/>
              </a:ext>
            </a:extLst>
          </p:cNvPr>
          <p:cNvSpPr txBox="1"/>
          <p:nvPr/>
        </p:nvSpPr>
        <p:spPr>
          <a:xfrm>
            <a:off x="7503575" y="2897545"/>
            <a:ext cx="3961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Frame format mandated in Italy and other European Countries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F6A9226-B0F4-47BA-A26F-778F3C3EDCD3}"/>
              </a:ext>
            </a:extLst>
          </p:cNvPr>
          <p:cNvSpPr/>
          <p:nvPr/>
        </p:nvSpPr>
        <p:spPr>
          <a:xfrm rot="10800000">
            <a:off x="7034661" y="3123546"/>
            <a:ext cx="312433" cy="29771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 Sans" panose="02020503040602060503" pitchFamily="18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214083-9C7D-4CDD-A001-E453D7F40CC2}"/>
              </a:ext>
            </a:extLst>
          </p:cNvPr>
          <p:cNvSpPr txBox="1"/>
          <p:nvPr/>
        </p:nvSpPr>
        <p:spPr>
          <a:xfrm>
            <a:off x="7410637" y="1879413"/>
            <a:ext cx="2639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Fully flexible frame format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99E3D43F-A7CB-4339-9D89-6BFB57CFC1D6}"/>
              </a:ext>
            </a:extLst>
          </p:cNvPr>
          <p:cNvSpPr/>
          <p:nvPr/>
        </p:nvSpPr>
        <p:spPr>
          <a:xfrm rot="10800000">
            <a:off x="7034663" y="1943713"/>
            <a:ext cx="312434" cy="297711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 Sans" panose="02020503040602060503" pitchFamily="18" charset="0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8B920E-D865-4B9D-BE32-C552BB27B862}"/>
              </a:ext>
            </a:extLst>
          </p:cNvPr>
          <p:cNvSpPr txBox="1"/>
          <p:nvPr/>
        </p:nvSpPr>
        <p:spPr>
          <a:xfrm>
            <a:off x="381802" y="3764795"/>
            <a:ext cx="11397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“regulated” frame structure has a major impact on performance (latency and throughput)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55AE2B1-79F2-4B09-857B-DD825D560C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1" y="1879413"/>
            <a:ext cx="6232571" cy="1807446"/>
          </a:xfrm>
          <a:prstGeom prst="rect">
            <a:avLst/>
          </a:prstGeom>
        </p:spPr>
      </p:pic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D459E0D7-B430-4A97-A285-1BDC99E1FA4F}"/>
              </a:ext>
            </a:extLst>
          </p:cNvPr>
          <p:cNvGraphicFramePr>
            <a:graphicFrameLocks noGrp="1"/>
          </p:cNvGraphicFramePr>
          <p:nvPr/>
        </p:nvGraphicFramePr>
        <p:xfrm>
          <a:off x="412751" y="4450051"/>
          <a:ext cx="7092000" cy="146812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980000">
                  <a:extLst>
                    <a:ext uri="{9D8B030D-6E8A-4147-A177-3AD203B41FA5}">
                      <a16:colId xmlns:a16="http://schemas.microsoft.com/office/drawing/2014/main" val="3237200063"/>
                    </a:ext>
                  </a:extLst>
                </a:gridCol>
                <a:gridCol w="2556000">
                  <a:extLst>
                    <a:ext uri="{9D8B030D-6E8A-4147-A177-3AD203B41FA5}">
                      <a16:colId xmlns:a16="http://schemas.microsoft.com/office/drawing/2014/main" val="683979776"/>
                    </a:ext>
                  </a:extLst>
                </a:gridCol>
                <a:gridCol w="2556000">
                  <a:extLst>
                    <a:ext uri="{9D8B030D-6E8A-4147-A177-3AD203B41FA5}">
                      <a16:colId xmlns:a16="http://schemas.microsoft.com/office/drawing/2014/main" val="29526535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lang="en-GB" sz="1400" dirty="0">
                          <a:latin typeface="+mn-lt"/>
                        </a:rPr>
                        <a:t>TDD Frame Format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  <a:latin typeface="+mn-lt"/>
                          <a:ea typeface="Calibri" panose="020F0502020204030204" pitchFamily="34" charset="0"/>
                        </a:rPr>
                        <a:t>DL [Mbps]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  <a:latin typeface="+mn-lt"/>
                          <a:ea typeface="Calibri" panose="020F0502020204030204" pitchFamily="34" charset="0"/>
                        </a:rPr>
                        <a:t>UL [Mbps]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96531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n78, SCS 30 kHz, TDD 80 MHz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256 QAM, MIMO 4x4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 QAM, no MIMO</a:t>
                      </a:r>
                      <a:endParaRPr lang="en-GB" sz="1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928718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 algn="l"/>
                      <a:r>
                        <a:rPr lang="en-GB" sz="1400" noProof="0" dirty="0">
                          <a:latin typeface="+mn-lt"/>
                        </a:rPr>
                        <a:t>DDDDDDDSUU</a:t>
                      </a:r>
                    </a:p>
                    <a:p>
                      <a:pPr algn="l"/>
                      <a:r>
                        <a:rPr lang="en-GB" sz="1400" noProof="0" dirty="0">
                          <a:latin typeface="+mn-lt"/>
                        </a:rPr>
                        <a:t>(8:2 Italy)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>
                          <a:latin typeface="+mn-lt"/>
                        </a:rPr>
                        <a:t>1380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>
                          <a:latin typeface="+mn-lt"/>
                        </a:rPr>
                        <a:t>80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1063176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0156BDEE-60E1-4F8E-9EBB-523EBA65B5C0}"/>
              </a:ext>
            </a:extLst>
          </p:cNvPr>
          <p:cNvSpPr txBox="1"/>
          <p:nvPr/>
        </p:nvSpPr>
        <p:spPr>
          <a:xfrm>
            <a:off x="7752618" y="4395457"/>
            <a:ext cx="4026631" cy="17543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Latency: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RTT 3.42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ms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eMBB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devices)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RTT 3.02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ms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(URLLC devices)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 37.910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frame format DDDSU, 0% PER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Note: format DDDDDDDSUU has worse performance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C7CABD8-7CAB-4BDF-8C18-8C39776675C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9" t="9420" r="3933" b="27275"/>
          <a:stretch/>
        </p:blipFill>
        <p:spPr>
          <a:xfrm>
            <a:off x="7828819" y="72993"/>
            <a:ext cx="1391382" cy="96899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07EC3F1-8E34-4FE2-922C-35A4F96372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7474" y="88051"/>
            <a:ext cx="1407158" cy="97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086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B86A78-0557-4BAC-BCEF-B0D2E2700FBE}"/>
              </a:ext>
            </a:extLst>
          </p:cNvPr>
          <p:cNvSpPr txBox="1">
            <a:spLocks/>
          </p:cNvSpPr>
          <p:nvPr/>
        </p:nvSpPr>
        <p:spPr>
          <a:xfrm>
            <a:off x="616189" y="392537"/>
            <a:ext cx="9630747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Medium" panose="02020503040602060503" pitchFamily="18" charset="0"/>
                <a:ea typeface="+mj-ea"/>
                <a:cs typeface="+mj-cs"/>
              </a:rPr>
              <a:t>Proposal #2 “improve TDD performance – fixed frame format”</a:t>
            </a:r>
          </a:p>
        </p:txBody>
      </p:sp>
      <p:sp>
        <p:nvSpPr>
          <p:cNvPr id="3" name="Segnaposto testo 19">
            <a:extLst>
              <a:ext uri="{FF2B5EF4-FFF2-40B4-BE49-F238E27FC236}">
                <a16:creationId xmlns:a16="http://schemas.microsoft.com/office/drawing/2014/main" id="{203B9AE0-21F7-48B7-96D2-925B28C5C9A7}"/>
              </a:ext>
            </a:extLst>
          </p:cNvPr>
          <p:cNvSpPr txBox="1">
            <a:spLocks/>
          </p:cNvSpPr>
          <p:nvPr/>
        </p:nvSpPr>
        <p:spPr>
          <a:xfrm>
            <a:off x="616189" y="1506718"/>
            <a:ext cx="11183925" cy="14886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In FR1 the current regulation in Europe imposes inter-operator frame synchronization to avoid co-channel (at the border between countries) and adjacent-channel interference (within a country) 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The “regulated” frame structure has a major impact on performance (latency and throughput)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Many applications are “deterministic” (i.e. traffic characteristics known “a priory” and known propagation environment)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4691"/>
              </a:solidFill>
              <a:effectLst/>
              <a:uLnTx/>
              <a:uFillTx/>
              <a:latin typeface="TIM Sans Light" panose="02020503040602060503" pitchFamily="18" charset="0"/>
              <a:ea typeface="+mn-ea"/>
              <a:cs typeface="Arial"/>
            </a:endParaRPr>
          </a:p>
        </p:txBody>
      </p:sp>
      <p:sp>
        <p:nvSpPr>
          <p:cNvPr id="4" name="Segnaposto testo 19">
            <a:extLst>
              <a:ext uri="{FF2B5EF4-FFF2-40B4-BE49-F238E27FC236}">
                <a16:creationId xmlns:a16="http://schemas.microsoft.com/office/drawing/2014/main" id="{9D73038C-8081-44CF-BDBD-F95A302452C3}"/>
              </a:ext>
            </a:extLst>
          </p:cNvPr>
          <p:cNvSpPr txBox="1">
            <a:spLocks/>
          </p:cNvSpPr>
          <p:nvPr/>
        </p:nvSpPr>
        <p:spPr>
          <a:xfrm>
            <a:off x="616188" y="3650064"/>
            <a:ext cx="11183925" cy="24023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>
            <a:defPPr>
              <a:defRPr lang="it-IT"/>
            </a:defPPr>
            <a:lvl1pPr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 i="0" baseline="0">
                <a:solidFill>
                  <a:srgbClr val="004691"/>
                </a:solidFill>
                <a:latin typeface="TIM Sans Light" panose="02020503040602060503" pitchFamily="18" charset="0"/>
                <a:cs typeface="Arial"/>
              </a:defRPr>
            </a:lvl1pPr>
            <a:lvl2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2pPr>
            <a:lvl3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3pPr>
            <a:lvl4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4pPr>
            <a:lvl5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Improve performance when fixed frame format is imposed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Optimize for “deterministic” applications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UL throughput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Support of multiple Tx antennas in the UE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Improve UL Carrier Aggregation / Dual Connectivity techniques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Evaluate solutions for UEs not-power limited and not-size limited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RTT latency 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By defining resource allocation (e.g. the by pre-allocating PRBs)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Manage latency Jitter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5EA1D7-D40C-423B-AF89-0775AA07102C}"/>
              </a:ext>
            </a:extLst>
          </p:cNvPr>
          <p:cNvSpPr/>
          <p:nvPr/>
        </p:nvSpPr>
        <p:spPr>
          <a:xfrm>
            <a:off x="616188" y="1057316"/>
            <a:ext cx="3512751" cy="3693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+mn-cs"/>
              </a:rPr>
              <a:t>PROBLEM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DB4614D-B81C-41B9-905E-D25BF53C016D}"/>
              </a:ext>
            </a:extLst>
          </p:cNvPr>
          <p:cNvSpPr/>
          <p:nvPr/>
        </p:nvSpPr>
        <p:spPr>
          <a:xfrm>
            <a:off x="616189" y="3216940"/>
            <a:ext cx="3512751" cy="3693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+mn-cs"/>
              </a:rPr>
              <a:t>PROPOSAL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BE958BC-0F1A-4B79-ABFA-8722FDEFA1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69" t="9420" r="3933" b="27275"/>
          <a:stretch/>
        </p:blipFill>
        <p:spPr>
          <a:xfrm>
            <a:off x="8855554" y="72993"/>
            <a:ext cx="1391382" cy="9689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4852AF-B815-4EC2-933D-31B1E64FEC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4209" y="88051"/>
            <a:ext cx="1407158" cy="97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1559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B86A78-0557-4BAC-BCEF-B0D2E2700FBE}"/>
              </a:ext>
            </a:extLst>
          </p:cNvPr>
          <p:cNvSpPr txBox="1">
            <a:spLocks/>
          </p:cNvSpPr>
          <p:nvPr/>
        </p:nvSpPr>
        <p:spPr>
          <a:xfrm>
            <a:off x="616189" y="392537"/>
            <a:ext cx="9630747" cy="31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Medium" panose="02020503040602060503" pitchFamily="18" charset="0"/>
                <a:ea typeface="+mj-ea"/>
                <a:cs typeface="+mj-cs"/>
              </a:rPr>
              <a:t>Proposal #3 “improve TDD performance – allow flexible frame format”</a:t>
            </a:r>
          </a:p>
        </p:txBody>
      </p:sp>
      <p:sp>
        <p:nvSpPr>
          <p:cNvPr id="3" name="Segnaposto testo 19">
            <a:extLst>
              <a:ext uri="{FF2B5EF4-FFF2-40B4-BE49-F238E27FC236}">
                <a16:creationId xmlns:a16="http://schemas.microsoft.com/office/drawing/2014/main" id="{203B9AE0-21F7-48B7-96D2-925B28C5C9A7}"/>
              </a:ext>
            </a:extLst>
          </p:cNvPr>
          <p:cNvSpPr txBox="1">
            <a:spLocks/>
          </p:cNvSpPr>
          <p:nvPr/>
        </p:nvSpPr>
        <p:spPr>
          <a:xfrm>
            <a:off x="616189" y="1506719"/>
            <a:ext cx="11020640" cy="10094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 baseline="0">
                <a:solidFill>
                  <a:srgbClr val="A0A0A0"/>
                </a:solidFill>
                <a:latin typeface="TIM Sans" panose="00000500000000000000" pitchFamily="50" charset="0"/>
                <a:ea typeface="+mn-ea"/>
                <a:cs typeface="Arial"/>
              </a:defRPr>
            </a:lvl1pPr>
            <a:lvl2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kern="1200" baseline="0">
                <a:solidFill>
                  <a:schemeClr val="accent6"/>
                </a:solidFill>
                <a:latin typeface="Franklin Gothic Medium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In FR1 the current regulation in Europe imposes inter-operator frame synchronization to avoid co-channel (at the border between countries) and adjacent-channel interference (within a country) 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The “regulated” frame structure has a major impact on performance (latency and throughput)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4691"/>
              </a:solidFill>
              <a:effectLst/>
              <a:uLnTx/>
              <a:uFillTx/>
              <a:latin typeface="TIM Sans Light" panose="02020503040602060503" pitchFamily="18" charset="0"/>
              <a:ea typeface="+mn-ea"/>
              <a:cs typeface="Arial"/>
            </a:endParaRPr>
          </a:p>
        </p:txBody>
      </p:sp>
      <p:sp>
        <p:nvSpPr>
          <p:cNvPr id="4" name="Segnaposto testo 19">
            <a:extLst>
              <a:ext uri="{FF2B5EF4-FFF2-40B4-BE49-F238E27FC236}">
                <a16:creationId xmlns:a16="http://schemas.microsoft.com/office/drawing/2014/main" id="{9D73038C-8081-44CF-BDBD-F95A302452C3}"/>
              </a:ext>
            </a:extLst>
          </p:cNvPr>
          <p:cNvSpPr txBox="1">
            <a:spLocks/>
          </p:cNvSpPr>
          <p:nvPr/>
        </p:nvSpPr>
        <p:spPr>
          <a:xfrm>
            <a:off x="630175" y="3233541"/>
            <a:ext cx="11006654" cy="18936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>
            <a:defPPr>
              <a:defRPr lang="it-IT"/>
            </a:defPPr>
            <a:lvl1pPr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 i="0" baseline="0">
                <a:solidFill>
                  <a:srgbClr val="004691"/>
                </a:solidFill>
                <a:latin typeface="TIM Sans Light" panose="02020503040602060503" pitchFamily="18" charset="0"/>
                <a:cs typeface="Arial"/>
              </a:defRPr>
            </a:lvl1pPr>
            <a:lvl2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2pPr>
            <a:lvl3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3pPr>
            <a:lvl4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4pPr>
            <a:lvl5pPr marL="0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133" baseline="0">
                <a:solidFill>
                  <a:schemeClr val="accent6"/>
                </a:solidFill>
                <a:latin typeface="Franklin Gothic Medium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Define techniques to allow flexible frame format in FR1 TDD operations</a:t>
            </a:r>
          </a:p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Ensure feasibility of non-synchronous networks in different scenarios (macro-macro, macro-</a:t>
            </a:r>
            <a:r>
              <a:rPr kumimoji="0" lang="en-GB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pico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)</a:t>
            </a:r>
          </a:p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Enhancements of Cross Link Interference management techniques</a:t>
            </a:r>
          </a:p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Intra and inter-operator coordination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Definition of interfaces to exchange information between different PLMNs to manage cross-operators interference (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inter-operator RRM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)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Arial"/>
              </a:rPr>
              <a:t>Note: this technique could also be used to minimize interruption time at the border between countries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5EA1D7-D40C-423B-AF89-0775AA07102C}"/>
              </a:ext>
            </a:extLst>
          </p:cNvPr>
          <p:cNvSpPr/>
          <p:nvPr/>
        </p:nvSpPr>
        <p:spPr>
          <a:xfrm>
            <a:off x="616188" y="1057316"/>
            <a:ext cx="3512751" cy="3693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+mn-cs"/>
              </a:rPr>
              <a:t>PROBLEM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DB4614D-B81C-41B9-905E-D25BF53C016D}"/>
              </a:ext>
            </a:extLst>
          </p:cNvPr>
          <p:cNvSpPr/>
          <p:nvPr/>
        </p:nvSpPr>
        <p:spPr>
          <a:xfrm>
            <a:off x="623888" y="2690173"/>
            <a:ext cx="3512751" cy="3693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 Sans Light" panose="02020503040602060503" pitchFamily="18" charset="0"/>
                <a:ea typeface="+mn-ea"/>
                <a:cs typeface="+mn-cs"/>
              </a:rPr>
              <a:t>PROPOSAL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E600BCB-3C9B-441E-B363-F5CCE2D09C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8487" y="47898"/>
            <a:ext cx="1452400" cy="1009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976242"/>
      </p:ext>
    </p:extLst>
  </p:cSld>
  <p:clrMapOvr>
    <a:masterClrMapping/>
  </p:clrMapOvr>
</p:sld>
</file>

<file path=ppt/theme/theme1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IM InnovationLAB_Template PPT 16.9 Presentazioni video.pptx  -  Read-Only" id="{B306A289-90E1-412E-8532-AE5A48115825}" vid="{4AC0080A-0FD1-4A5C-820A-608ECDF5E16B}"/>
    </a:ext>
  </a:extLst>
</a:theme>
</file>

<file path=ppt/theme/theme2.xml><?xml version="1.0" encoding="utf-8"?>
<a:theme xmlns:a="http://schemas.openxmlformats.org/drawingml/2006/main" name="2_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IM InnovationLAB_Template PPT 16.9 Presentazioni video.pptx  -  Read-Only" id="{B306A289-90E1-412E-8532-AE5A48115825}" vid="{FF2A16FC-3485-44A3-A340-A099995F1646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TIM InnovationLAB_Apr2021</Template>
  <TotalTime>1601</TotalTime>
  <Words>1385</Words>
  <Application>Microsoft Office PowerPoint</Application>
  <PresentationFormat>Widescreen</PresentationFormat>
  <Paragraphs>168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Calibri</vt:lpstr>
      <vt:lpstr>Arial</vt:lpstr>
      <vt:lpstr>TIM Sans</vt:lpstr>
      <vt:lpstr>TIM Sans Light</vt:lpstr>
      <vt:lpstr>TIM Sans Medium</vt:lpstr>
      <vt:lpstr>1_Tema di Office</vt:lpstr>
      <vt:lpstr>2_Tema di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Elia Gabriele</dc:creator>
  <cp:lastModifiedBy>Romano Giovanni</cp:lastModifiedBy>
  <cp:revision>62</cp:revision>
  <cp:lastPrinted>2019-09-27T11:11:51Z</cp:lastPrinted>
  <dcterms:created xsi:type="dcterms:W3CDTF">2021-04-22T10:07:09Z</dcterms:created>
  <dcterms:modified xsi:type="dcterms:W3CDTF">2021-06-07T07:32:21Z</dcterms:modified>
</cp:coreProperties>
</file>