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0" r:id="rId2"/>
    <p:sldId id="322" r:id="rId3"/>
    <p:sldId id="323" r:id="rId4"/>
    <p:sldId id="293" r:id="rId5"/>
  </p:sldIdLst>
  <p:sldSz cx="12190413" cy="6859588"/>
  <p:notesSz cx="6858000" cy="9144000"/>
  <p:custDataLst>
    <p:tags r:id="rId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82" d="100"/>
          <a:sy n="82" d="100"/>
        </p:scale>
        <p:origin x="955" y="72"/>
      </p:cViewPr>
      <p:guideLst>
        <p:guide orient="horz" pos="2130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pPr>
                <a:defRPr/>
              </a:pPr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pPr/>
              <a:t>‹Nr.›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11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3/23/2023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pPr/>
              <a:t>‹Nr.›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58146" y="1352571"/>
            <a:ext cx="11074120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600" b="1" dirty="0">
                <a:latin typeface="+mn-lt"/>
              </a:rPr>
              <a:t>Proposed Rel-19 timeline alignment </a:t>
            </a:r>
            <a:br>
              <a:rPr lang="en-US" altLang="zh-CN" sz="3600" b="1" dirty="0">
                <a:latin typeface="+mn-lt"/>
              </a:rPr>
            </a:br>
            <a:r>
              <a:rPr lang="en-US" altLang="zh-CN" sz="3600" b="1" dirty="0">
                <a:latin typeface="+mn-lt"/>
              </a:rPr>
              <a:t>between RAN/SA/CT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169634" y="3690006"/>
            <a:ext cx="9808282" cy="2659974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Deutsche Telekom, </a:t>
            </a:r>
            <a:r>
              <a:rPr lang="en-US" altLang="zh-CN" sz="2800" dirty="0" err="1"/>
              <a:t>Telit</a:t>
            </a:r>
            <a:r>
              <a:rPr lang="en-US" altLang="zh-CN" sz="2800" dirty="0"/>
              <a:t>, Fraunhofer HHI, Fraunhofer IIS, </a:t>
            </a:r>
            <a:br>
              <a:rPr lang="en-US" altLang="zh-CN" sz="2800" dirty="0"/>
            </a:br>
            <a:r>
              <a:rPr lang="en-US" altLang="zh-CN" sz="2800" dirty="0"/>
              <a:t>Rohde &amp; Schwarz, </a:t>
            </a:r>
            <a:r>
              <a:rPr lang="en-US" altLang="zh-CN" sz="2800" dirty="0">
                <a:sym typeface="+mn-ea"/>
              </a:rPr>
              <a:t>Telecom Italia, Orange, Nokia, Nokia Shanghai Bell, T-Mobile USA, BT, Telefonica, AT&amp;T, Telenor, </a:t>
            </a:r>
            <a:br>
              <a:rPr lang="en-US" altLang="zh-CN" sz="2800" dirty="0">
                <a:sym typeface="+mn-ea"/>
              </a:rPr>
            </a:br>
            <a:r>
              <a:rPr lang="en-US" altLang="zh-CN" sz="2800" dirty="0">
                <a:sym typeface="+mn-ea"/>
              </a:rPr>
              <a:t>Spark NZ, FirstNet</a:t>
            </a:r>
            <a:r>
              <a:rPr lang="en-US" altLang="zh-CN" sz="2800">
                <a:sym typeface="+mn-ea"/>
              </a:rPr>
              <a:t>, Vodafone, KPN</a:t>
            </a:r>
            <a:endParaRPr lang="en-US" altLang="zh-CN" sz="28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</a:t>
            </a:r>
            <a:r>
              <a:rPr lang="en-US" altLang="en-GB" sz="2400" b="1" dirty="0"/>
              <a:t> RAN</a:t>
            </a:r>
            <a:r>
              <a:rPr lang="en-GB" altLang="zh-CN" sz="2400" b="1" dirty="0"/>
              <a:t> Meeting #</a:t>
            </a:r>
            <a:r>
              <a:rPr lang="en-US" altLang="en-GB" sz="2400" b="1" dirty="0"/>
              <a:t>99</a:t>
            </a:r>
            <a:r>
              <a:rPr lang="en-US" sz="2400" kern="0" dirty="0"/>
              <a:t> 						                           </a:t>
            </a:r>
            <a:r>
              <a:rPr lang="en-US" sz="2400" b="1" kern="0" dirty="0"/>
              <a:t>RP-230800</a:t>
            </a:r>
          </a:p>
          <a:p>
            <a:pPr>
              <a:lnSpc>
                <a:spcPct val="100000"/>
              </a:lnSpc>
              <a:defRPr/>
            </a:pPr>
            <a:r>
              <a:rPr sz="2400" b="1" dirty="0"/>
              <a:t>Rotterdam, Netherlands, Mar 20th - 23rd, 2023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AC00A51-59F7-86D2-1DE8-182B62319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3" cy="7060941"/>
          </a:xfrm>
          <a:prstGeom prst="rect">
            <a:avLst/>
          </a:prstGeom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676751" y="313352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rgbClr val="FFFFFF"/>
                </a:solidFill>
              </a:rPr>
              <a:t>Proposed RAN Rel-19 timeline to align between SA/CT/RAN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14604" y="452249"/>
            <a:ext cx="11669579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Proposal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39C4765-907D-1AA0-8326-586FD11A0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820" y="2546431"/>
            <a:ext cx="11268363" cy="3437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609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1219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2438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3200" dirty="0"/>
              <a:t>Keep timeline for RAN WGs as in endorsed RP-230050 </a:t>
            </a:r>
          </a:p>
          <a:p>
            <a:pPr marL="1065530" lvl="1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800" dirty="0"/>
              <a:t>18 month working time for each RAN WG</a:t>
            </a:r>
          </a:p>
          <a:p>
            <a:pPr marL="1065530" lvl="1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800" dirty="0"/>
              <a:t>Plan work as endorsed for 18 months</a:t>
            </a: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3200" dirty="0"/>
              <a:t>Add a stabilization phase of 1 quarter for RAN1 in 3Q2025</a:t>
            </a: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3200" dirty="0"/>
              <a:t>Add a stabilization phase of 1 quarter for RAN2/3 in 4Q2025</a:t>
            </a:r>
          </a:p>
          <a:p>
            <a:pPr marL="1065530" lvl="1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800" dirty="0"/>
              <a:t>Aim for a first review of ASN.1 in 12.2025</a:t>
            </a: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3200" dirty="0"/>
              <a:t>Move ASN.1 freeze 1 quarter out to 03.2026</a:t>
            </a:r>
          </a:p>
          <a:p>
            <a:pPr marL="457200" indent="-457200" eaLnBrk="1" hangingPunct="1">
              <a:buFont typeface="Wingdings" panose="05000000000000000000" pitchFamily="2" charset="2"/>
              <a:buChar char="§"/>
            </a:pPr>
            <a:endParaRPr lang="en-US" altLang="zh-CN" sz="3200" b="1" dirty="0"/>
          </a:p>
          <a:p>
            <a:pPr marL="457200" indent="-457200" eaLnBrk="1" hangingPunct="1">
              <a:buFont typeface="Wingdings" panose="05000000000000000000" pitchFamily="2" charset="2"/>
              <a:buChar char="§"/>
            </a:pPr>
            <a:endParaRPr lang="en-US" altLang="zh-CN" sz="32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7877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Microsoft Office PowerPoint</Application>
  <PresentationFormat>Benutzerdefiniert</PresentationFormat>
  <Paragraphs>17</Paragraphs>
  <Slides>4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主题</vt:lpstr>
      <vt:lpstr>Proposed Rel-19 timeline alignment  between RAN/SA/CT</vt:lpstr>
      <vt:lpstr>Proposed RAN Rel-19 timeline to align between SA/CT/RAN</vt:lpstr>
      <vt:lpstr>Proposal</vt:lpstr>
      <vt:lpstr>Thank you!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Deutsche Telekom AG (Axel Klatt)</cp:lastModifiedBy>
  <cp:revision>1242</cp:revision>
  <dcterms:created xsi:type="dcterms:W3CDTF">2018-09-20T03:53:00Z</dcterms:created>
  <dcterms:modified xsi:type="dcterms:W3CDTF">2023-03-23T09:36:00Z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9BD0920C87BB41A799B49BCDF7E68354</vt:lpwstr>
  </property>
</Properties>
</file>