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260" r:id="rId2"/>
    <p:sldId id="304" r:id="rId3"/>
    <p:sldId id="305" r:id="rId4"/>
    <p:sldId id="306" r:id="rId5"/>
    <p:sldId id="308" r:id="rId6"/>
    <p:sldId id="307" r:id="rId7"/>
    <p:sldId id="314" r:id="rId8"/>
    <p:sldId id="315" r:id="rId9"/>
  </p:sldIdLst>
  <p:sldSz cx="9144000" cy="6858000" type="screen4x3"/>
  <p:notesSz cx="7102475" cy="10233025"/>
  <p:defaultTextStyle>
    <a:defPPr>
      <a:defRPr lang="fr-FR"/>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70" autoAdjust="0"/>
    <p:restoredTop sz="94490" autoAdjust="0"/>
  </p:normalViewPr>
  <p:slideViewPr>
    <p:cSldViewPr>
      <p:cViewPr varScale="1">
        <p:scale>
          <a:sx n="65" d="100"/>
          <a:sy n="65" d="100"/>
        </p:scale>
        <p:origin x="1132" y="4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39E6A698-A56E-8172-8CB8-E99D96A0F56C}"/>
              </a:ext>
            </a:extLst>
          </p:cNvPr>
          <p:cNvSpPr>
            <a:spLocks noGrp="1"/>
          </p:cNvSpPr>
          <p:nvPr>
            <p:ph type="hdr" sz="quarter"/>
          </p:nvPr>
        </p:nvSpPr>
        <p:spPr>
          <a:xfrm>
            <a:off x="0" y="0"/>
            <a:ext cx="3078163" cy="511175"/>
          </a:xfrm>
          <a:prstGeom prst="rect">
            <a:avLst/>
          </a:prstGeom>
        </p:spPr>
        <p:txBody>
          <a:bodyPr vert="horz" lIns="99057" tIns="49528" rIns="99057" bIns="49528" rtlCol="0"/>
          <a:lstStyle>
            <a:lvl1pPr algn="l" eaLnBrk="1" fontAlgn="auto" hangingPunct="1">
              <a:spcBef>
                <a:spcPts val="0"/>
              </a:spcBef>
              <a:spcAft>
                <a:spcPts val="0"/>
              </a:spcAft>
              <a:defRPr sz="1300" dirty="0">
                <a:latin typeface="+mn-lt"/>
                <a:cs typeface="+mn-cs"/>
              </a:defRPr>
            </a:lvl1pPr>
          </a:lstStyle>
          <a:p>
            <a:pPr>
              <a:defRPr/>
            </a:pPr>
            <a:endParaRPr lang="fr-FR"/>
          </a:p>
        </p:txBody>
      </p:sp>
      <p:sp>
        <p:nvSpPr>
          <p:cNvPr id="3" name="Espace réservé de la date 2">
            <a:extLst>
              <a:ext uri="{FF2B5EF4-FFF2-40B4-BE49-F238E27FC236}">
                <a16:creationId xmlns:a16="http://schemas.microsoft.com/office/drawing/2014/main" id="{F1CD9A63-21D2-81E9-B829-C50C3868835C}"/>
              </a:ext>
            </a:extLst>
          </p:cNvPr>
          <p:cNvSpPr>
            <a:spLocks noGrp="1"/>
          </p:cNvSpPr>
          <p:nvPr>
            <p:ph type="dt" idx="1"/>
          </p:nvPr>
        </p:nvSpPr>
        <p:spPr>
          <a:xfrm>
            <a:off x="4022725" y="0"/>
            <a:ext cx="3078163" cy="511175"/>
          </a:xfrm>
          <a:prstGeom prst="rect">
            <a:avLst/>
          </a:prstGeom>
        </p:spPr>
        <p:txBody>
          <a:bodyPr vert="horz" lIns="99057" tIns="49528" rIns="99057" bIns="49528" rtlCol="0"/>
          <a:lstStyle>
            <a:lvl1pPr algn="r" eaLnBrk="1" fontAlgn="auto" hangingPunct="1">
              <a:spcBef>
                <a:spcPts val="0"/>
              </a:spcBef>
              <a:spcAft>
                <a:spcPts val="0"/>
              </a:spcAft>
              <a:defRPr sz="1300">
                <a:latin typeface="+mn-lt"/>
                <a:cs typeface="+mn-cs"/>
              </a:defRPr>
            </a:lvl1pPr>
          </a:lstStyle>
          <a:p>
            <a:pPr>
              <a:defRPr/>
            </a:pPr>
            <a:fld id="{B7F617C0-76F3-5441-B0A4-B1B618A71315}" type="datetimeFigureOut">
              <a:rPr lang="fr-FR"/>
              <a:pPr>
                <a:defRPr/>
              </a:pPr>
              <a:t>21/03/2023</a:t>
            </a:fld>
            <a:endParaRPr lang="fr-FR"/>
          </a:p>
        </p:txBody>
      </p:sp>
      <p:sp>
        <p:nvSpPr>
          <p:cNvPr id="4" name="Espace réservé de l'image des diapositives 3">
            <a:extLst>
              <a:ext uri="{FF2B5EF4-FFF2-40B4-BE49-F238E27FC236}">
                <a16:creationId xmlns:a16="http://schemas.microsoft.com/office/drawing/2014/main" id="{7DCC1369-AE40-68AC-446C-91399AC63475}"/>
              </a:ext>
            </a:extLst>
          </p:cNvPr>
          <p:cNvSpPr>
            <a:spLocks noGrp="1" noRot="1" noChangeAspect="1"/>
          </p:cNvSpPr>
          <p:nvPr>
            <p:ph type="sldImg" idx="2"/>
          </p:nvPr>
        </p:nvSpPr>
        <p:spPr>
          <a:xfrm>
            <a:off x="992188" y="766763"/>
            <a:ext cx="5118100" cy="3838575"/>
          </a:xfrm>
          <a:prstGeom prst="rect">
            <a:avLst/>
          </a:prstGeom>
          <a:noFill/>
          <a:ln w="12700">
            <a:solidFill>
              <a:prstClr val="black"/>
            </a:solidFill>
          </a:ln>
        </p:spPr>
        <p:txBody>
          <a:bodyPr vert="horz" lIns="99057" tIns="49528" rIns="99057" bIns="49528" rtlCol="0" anchor="ctr"/>
          <a:lstStyle/>
          <a:p>
            <a:pPr lvl="0"/>
            <a:endParaRPr lang="fr-FR" noProof="0"/>
          </a:p>
        </p:txBody>
      </p:sp>
      <p:sp>
        <p:nvSpPr>
          <p:cNvPr id="5" name="Espace réservé des commentaires 4">
            <a:extLst>
              <a:ext uri="{FF2B5EF4-FFF2-40B4-BE49-F238E27FC236}">
                <a16:creationId xmlns:a16="http://schemas.microsoft.com/office/drawing/2014/main" id="{F6A9018E-CA87-51AE-AFCE-5DDE834EC0B1}"/>
              </a:ext>
            </a:extLst>
          </p:cNvPr>
          <p:cNvSpPr>
            <a:spLocks noGrp="1"/>
          </p:cNvSpPr>
          <p:nvPr>
            <p:ph type="body" sz="quarter" idx="3"/>
          </p:nvPr>
        </p:nvSpPr>
        <p:spPr>
          <a:xfrm>
            <a:off x="709613" y="4860925"/>
            <a:ext cx="5683250" cy="4605338"/>
          </a:xfrm>
          <a:prstGeom prst="rect">
            <a:avLst/>
          </a:prstGeom>
        </p:spPr>
        <p:txBody>
          <a:bodyPr vert="horz" lIns="99057" tIns="49528" rIns="99057" bIns="49528" rtlCol="0"/>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a:extLst>
              <a:ext uri="{FF2B5EF4-FFF2-40B4-BE49-F238E27FC236}">
                <a16:creationId xmlns:a16="http://schemas.microsoft.com/office/drawing/2014/main" id="{E06B41DB-8B5A-CAF2-7457-039CB10BF648}"/>
              </a:ext>
            </a:extLst>
          </p:cNvPr>
          <p:cNvSpPr>
            <a:spLocks noGrp="1"/>
          </p:cNvSpPr>
          <p:nvPr>
            <p:ph type="ftr" sz="quarter" idx="4"/>
          </p:nvPr>
        </p:nvSpPr>
        <p:spPr>
          <a:xfrm>
            <a:off x="0" y="9720263"/>
            <a:ext cx="3078163" cy="511175"/>
          </a:xfrm>
          <a:prstGeom prst="rect">
            <a:avLst/>
          </a:prstGeom>
        </p:spPr>
        <p:txBody>
          <a:bodyPr vert="horz" lIns="99057" tIns="49528" rIns="99057" bIns="49528" rtlCol="0" anchor="b"/>
          <a:lstStyle>
            <a:lvl1pPr algn="l" eaLnBrk="1" fontAlgn="auto" hangingPunct="1">
              <a:spcBef>
                <a:spcPts val="0"/>
              </a:spcBef>
              <a:spcAft>
                <a:spcPts val="0"/>
              </a:spcAft>
              <a:defRPr sz="1300" dirty="0">
                <a:latin typeface="+mn-lt"/>
                <a:cs typeface="+mn-cs"/>
              </a:defRPr>
            </a:lvl1pPr>
          </a:lstStyle>
          <a:p>
            <a:pPr>
              <a:defRPr/>
            </a:pPr>
            <a:endParaRPr lang="fr-FR"/>
          </a:p>
        </p:txBody>
      </p:sp>
      <p:sp>
        <p:nvSpPr>
          <p:cNvPr id="7" name="Espace réservé du numéro de diapositive 6">
            <a:extLst>
              <a:ext uri="{FF2B5EF4-FFF2-40B4-BE49-F238E27FC236}">
                <a16:creationId xmlns:a16="http://schemas.microsoft.com/office/drawing/2014/main" id="{E511CAA0-DEFB-9F33-A237-939E50888B82}"/>
              </a:ext>
            </a:extLst>
          </p:cNvPr>
          <p:cNvSpPr>
            <a:spLocks noGrp="1"/>
          </p:cNvSpPr>
          <p:nvPr>
            <p:ph type="sldNum" sz="quarter" idx="5"/>
          </p:nvPr>
        </p:nvSpPr>
        <p:spPr>
          <a:xfrm>
            <a:off x="4022725" y="9720263"/>
            <a:ext cx="3078163" cy="511175"/>
          </a:xfrm>
          <a:prstGeom prst="rect">
            <a:avLst/>
          </a:prstGeom>
        </p:spPr>
        <p:txBody>
          <a:bodyPr vert="horz" wrap="square" lIns="99057" tIns="49528" rIns="99057" bIns="49528" numCol="1" anchor="b" anchorCtr="0" compatLnSpc="1">
            <a:prstTxWarp prst="textNoShape">
              <a:avLst/>
            </a:prstTxWarp>
          </a:bodyPr>
          <a:lstStyle>
            <a:lvl1pPr algn="r" eaLnBrk="1" hangingPunct="1">
              <a:defRPr sz="1300"/>
            </a:lvl1pPr>
          </a:lstStyle>
          <a:p>
            <a:pPr>
              <a:defRPr/>
            </a:pPr>
            <a:fld id="{3B3F8D76-CF7A-1746-8D66-3270A8BDE507}" type="slidenum">
              <a:rPr lang="fr-FR" altLang="fr-FR"/>
              <a:pPr>
                <a:defRPr/>
              </a:pPr>
              <a:t>‹N°›</a:t>
            </a:fld>
            <a:endParaRPr lang="fr-FR" alt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3B3F8D76-CF7A-1746-8D66-3270A8BDE507}" type="slidenum">
              <a:rPr lang="fr-FR" altLang="fr-FR" smtClean="0"/>
              <a:pPr>
                <a:defRPr/>
              </a:pPr>
              <a:t>3</a:t>
            </a:fld>
            <a:endParaRPr lang="fr-FR" altLang="fr-FR"/>
          </a:p>
        </p:txBody>
      </p:sp>
    </p:spTree>
    <p:extLst>
      <p:ext uri="{BB962C8B-B14F-4D97-AF65-F5344CB8AC3E}">
        <p14:creationId xmlns:p14="http://schemas.microsoft.com/office/powerpoint/2010/main" val="40827187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3B3F8D76-CF7A-1746-8D66-3270A8BDE507}" type="slidenum">
              <a:rPr lang="fr-FR" altLang="fr-FR" smtClean="0"/>
              <a:pPr>
                <a:defRPr/>
              </a:pPr>
              <a:t>6</a:t>
            </a:fld>
            <a:endParaRPr lang="fr-FR" altLang="fr-FR"/>
          </a:p>
        </p:txBody>
      </p:sp>
    </p:spTree>
    <p:extLst>
      <p:ext uri="{BB962C8B-B14F-4D97-AF65-F5344CB8AC3E}">
        <p14:creationId xmlns:p14="http://schemas.microsoft.com/office/powerpoint/2010/main" val="8418219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3B3F8D76-CF7A-1746-8D66-3270A8BDE507}" type="slidenum">
              <a:rPr lang="fr-FR" altLang="fr-FR" smtClean="0"/>
              <a:pPr>
                <a:defRPr/>
              </a:pPr>
              <a:t>7</a:t>
            </a:fld>
            <a:endParaRPr lang="fr-FR" altLang="fr-FR"/>
          </a:p>
        </p:txBody>
      </p:sp>
    </p:spTree>
    <p:extLst>
      <p:ext uri="{BB962C8B-B14F-4D97-AF65-F5344CB8AC3E}">
        <p14:creationId xmlns:p14="http://schemas.microsoft.com/office/powerpoint/2010/main" val="471448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Modifiez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2802A6CB-596B-2309-F077-28C5A8301FD1}"/>
              </a:ext>
            </a:extLst>
          </p:cNvPr>
          <p:cNvSpPr>
            <a:spLocks noGrp="1"/>
          </p:cNvSpPr>
          <p:nvPr>
            <p:ph type="dt" sz="half" idx="10"/>
          </p:nvPr>
        </p:nvSpPr>
        <p:spPr/>
        <p:txBody>
          <a:bodyPr/>
          <a:lstStyle>
            <a:lvl1pPr>
              <a:defRPr/>
            </a:lvl1pPr>
          </a:lstStyle>
          <a:p>
            <a:pPr>
              <a:defRPr/>
            </a:pPr>
            <a:fld id="{CB73416A-C23C-CE4C-8620-7C4847623A61}" type="datetime1">
              <a:rPr lang="fr-FR"/>
              <a:pPr>
                <a:defRPr/>
              </a:pPr>
              <a:t>21/03/2023</a:t>
            </a:fld>
            <a:endParaRPr lang="fr-FR"/>
          </a:p>
        </p:txBody>
      </p:sp>
      <p:sp>
        <p:nvSpPr>
          <p:cNvPr id="5" name="Espace réservé du pied de page 4">
            <a:extLst>
              <a:ext uri="{FF2B5EF4-FFF2-40B4-BE49-F238E27FC236}">
                <a16:creationId xmlns:a16="http://schemas.microsoft.com/office/drawing/2014/main" id="{4F812575-8F24-7707-3DDC-F7429FF2CB5E}"/>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id="{50F4067A-E599-6F0A-72DD-0FD4F6ECDF7E}"/>
              </a:ext>
            </a:extLst>
          </p:cNvPr>
          <p:cNvSpPr>
            <a:spLocks noGrp="1"/>
          </p:cNvSpPr>
          <p:nvPr>
            <p:ph type="sldNum" sz="quarter" idx="12"/>
          </p:nvPr>
        </p:nvSpPr>
        <p:spPr/>
        <p:txBody>
          <a:bodyPr/>
          <a:lstStyle>
            <a:lvl1pPr>
              <a:defRPr/>
            </a:lvl1pPr>
          </a:lstStyle>
          <a:p>
            <a:pPr>
              <a:defRPr/>
            </a:pPr>
            <a:fld id="{903550C5-6663-234A-BF89-915CCF35B4B1}" type="slidenum">
              <a:rPr lang="fr-FR" altLang="fr-FR"/>
              <a:pPr>
                <a:defRPr/>
              </a:pPr>
              <a:t>‹N°›</a:t>
            </a:fld>
            <a:endParaRPr lang="fr-FR" altLang="fr-FR"/>
          </a:p>
        </p:txBody>
      </p:sp>
    </p:spTree>
    <p:extLst>
      <p:ext uri="{BB962C8B-B14F-4D97-AF65-F5344CB8AC3E}">
        <p14:creationId xmlns:p14="http://schemas.microsoft.com/office/powerpoint/2010/main" val="13148614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129155E-7CCC-FE71-190C-6B03FF3E8C07}"/>
              </a:ext>
            </a:extLst>
          </p:cNvPr>
          <p:cNvSpPr>
            <a:spLocks noGrp="1"/>
          </p:cNvSpPr>
          <p:nvPr>
            <p:ph type="dt" sz="half" idx="10"/>
          </p:nvPr>
        </p:nvSpPr>
        <p:spPr/>
        <p:txBody>
          <a:bodyPr/>
          <a:lstStyle>
            <a:lvl1pPr>
              <a:defRPr/>
            </a:lvl1pPr>
          </a:lstStyle>
          <a:p>
            <a:pPr>
              <a:defRPr/>
            </a:pPr>
            <a:fld id="{D8FD6132-B404-294D-9DC0-313734D244F4}" type="datetime1">
              <a:rPr lang="fr-FR"/>
              <a:pPr>
                <a:defRPr/>
              </a:pPr>
              <a:t>21/03/2023</a:t>
            </a:fld>
            <a:endParaRPr lang="fr-FR"/>
          </a:p>
        </p:txBody>
      </p:sp>
      <p:sp>
        <p:nvSpPr>
          <p:cNvPr id="5" name="Espace réservé du pied de page 4">
            <a:extLst>
              <a:ext uri="{FF2B5EF4-FFF2-40B4-BE49-F238E27FC236}">
                <a16:creationId xmlns:a16="http://schemas.microsoft.com/office/drawing/2014/main" id="{4A0FD649-70AC-A237-2385-7395A54929FF}"/>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id="{C5B4221B-4B48-45B6-1B94-018367C60E46}"/>
              </a:ext>
            </a:extLst>
          </p:cNvPr>
          <p:cNvSpPr>
            <a:spLocks noGrp="1"/>
          </p:cNvSpPr>
          <p:nvPr>
            <p:ph type="sldNum" sz="quarter" idx="12"/>
          </p:nvPr>
        </p:nvSpPr>
        <p:spPr/>
        <p:txBody>
          <a:bodyPr/>
          <a:lstStyle>
            <a:lvl1pPr>
              <a:defRPr/>
            </a:lvl1pPr>
          </a:lstStyle>
          <a:p>
            <a:pPr>
              <a:defRPr/>
            </a:pPr>
            <a:fld id="{ACE02E11-4764-524E-9256-E6080BE18644}" type="slidenum">
              <a:rPr lang="fr-FR" altLang="fr-FR"/>
              <a:pPr>
                <a:defRPr/>
              </a:pPr>
              <a:t>‹N°›</a:t>
            </a:fld>
            <a:endParaRPr lang="fr-FR" altLang="fr-FR"/>
          </a:p>
        </p:txBody>
      </p:sp>
    </p:spTree>
    <p:extLst>
      <p:ext uri="{BB962C8B-B14F-4D97-AF65-F5344CB8AC3E}">
        <p14:creationId xmlns:p14="http://schemas.microsoft.com/office/powerpoint/2010/main" val="1663982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F6A193D-0362-68BE-7ADC-E562F706B3F6}"/>
              </a:ext>
            </a:extLst>
          </p:cNvPr>
          <p:cNvSpPr>
            <a:spLocks noGrp="1"/>
          </p:cNvSpPr>
          <p:nvPr>
            <p:ph type="dt" sz="half" idx="10"/>
          </p:nvPr>
        </p:nvSpPr>
        <p:spPr/>
        <p:txBody>
          <a:bodyPr/>
          <a:lstStyle>
            <a:lvl1pPr>
              <a:defRPr/>
            </a:lvl1pPr>
          </a:lstStyle>
          <a:p>
            <a:pPr>
              <a:defRPr/>
            </a:pPr>
            <a:fld id="{6B9125FD-A098-C947-A46C-E4A79F3FF2A7}" type="datetime1">
              <a:rPr lang="fr-FR"/>
              <a:pPr>
                <a:defRPr/>
              </a:pPr>
              <a:t>21/03/2023</a:t>
            </a:fld>
            <a:endParaRPr lang="fr-FR"/>
          </a:p>
        </p:txBody>
      </p:sp>
      <p:sp>
        <p:nvSpPr>
          <p:cNvPr id="5" name="Espace réservé du pied de page 4">
            <a:extLst>
              <a:ext uri="{FF2B5EF4-FFF2-40B4-BE49-F238E27FC236}">
                <a16:creationId xmlns:a16="http://schemas.microsoft.com/office/drawing/2014/main" id="{E0797F8C-6CD0-20FC-2DFF-8BE88A7DEE86}"/>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id="{23389487-DCF4-EB54-683E-55D382C84181}"/>
              </a:ext>
            </a:extLst>
          </p:cNvPr>
          <p:cNvSpPr>
            <a:spLocks noGrp="1"/>
          </p:cNvSpPr>
          <p:nvPr>
            <p:ph type="sldNum" sz="quarter" idx="12"/>
          </p:nvPr>
        </p:nvSpPr>
        <p:spPr/>
        <p:txBody>
          <a:bodyPr/>
          <a:lstStyle>
            <a:lvl1pPr>
              <a:defRPr/>
            </a:lvl1pPr>
          </a:lstStyle>
          <a:p>
            <a:pPr>
              <a:defRPr/>
            </a:pPr>
            <a:fld id="{5F4AF49F-B3A2-D94D-A456-4430309736BC}" type="slidenum">
              <a:rPr lang="fr-FR" altLang="fr-FR"/>
              <a:pPr>
                <a:defRPr/>
              </a:pPr>
              <a:t>‹N°›</a:t>
            </a:fld>
            <a:endParaRPr lang="fr-FR" altLang="fr-FR"/>
          </a:p>
        </p:txBody>
      </p:sp>
    </p:spTree>
    <p:extLst>
      <p:ext uri="{BB962C8B-B14F-4D97-AF65-F5344CB8AC3E}">
        <p14:creationId xmlns:p14="http://schemas.microsoft.com/office/powerpoint/2010/main" val="3243692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55A6044-6D66-1A1E-4707-552FDA64854A}"/>
              </a:ext>
            </a:extLst>
          </p:cNvPr>
          <p:cNvSpPr>
            <a:spLocks noGrp="1"/>
          </p:cNvSpPr>
          <p:nvPr>
            <p:ph type="dt" sz="half" idx="10"/>
          </p:nvPr>
        </p:nvSpPr>
        <p:spPr/>
        <p:txBody>
          <a:bodyPr/>
          <a:lstStyle>
            <a:lvl1pPr>
              <a:defRPr/>
            </a:lvl1pPr>
          </a:lstStyle>
          <a:p>
            <a:pPr>
              <a:defRPr/>
            </a:pPr>
            <a:fld id="{4069395C-C97E-934E-9992-6871BB3D1A02}" type="datetime1">
              <a:rPr lang="fr-FR"/>
              <a:pPr>
                <a:defRPr/>
              </a:pPr>
              <a:t>21/03/2023</a:t>
            </a:fld>
            <a:endParaRPr lang="fr-FR"/>
          </a:p>
        </p:txBody>
      </p:sp>
      <p:sp>
        <p:nvSpPr>
          <p:cNvPr id="5" name="Espace réservé du pied de page 4">
            <a:extLst>
              <a:ext uri="{FF2B5EF4-FFF2-40B4-BE49-F238E27FC236}">
                <a16:creationId xmlns:a16="http://schemas.microsoft.com/office/drawing/2014/main" id="{F7967839-C097-AE13-4510-B08761AF4E4B}"/>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id="{91EA75B7-92E6-8B4F-5834-7FC0D33AD6DB}"/>
              </a:ext>
            </a:extLst>
          </p:cNvPr>
          <p:cNvSpPr>
            <a:spLocks noGrp="1"/>
          </p:cNvSpPr>
          <p:nvPr>
            <p:ph type="sldNum" sz="quarter" idx="12"/>
          </p:nvPr>
        </p:nvSpPr>
        <p:spPr/>
        <p:txBody>
          <a:bodyPr/>
          <a:lstStyle>
            <a:lvl1pPr>
              <a:defRPr/>
            </a:lvl1pPr>
          </a:lstStyle>
          <a:p>
            <a:pPr>
              <a:defRPr/>
            </a:pPr>
            <a:fld id="{CB9FBD30-47A7-8442-ABE7-651D23CAB065}" type="slidenum">
              <a:rPr lang="fr-FR" altLang="fr-FR"/>
              <a:pPr>
                <a:defRPr/>
              </a:pPr>
              <a:t>‹N°›</a:t>
            </a:fld>
            <a:endParaRPr lang="fr-FR" altLang="fr-FR"/>
          </a:p>
        </p:txBody>
      </p:sp>
    </p:spTree>
    <p:extLst>
      <p:ext uri="{BB962C8B-B14F-4D97-AF65-F5344CB8AC3E}">
        <p14:creationId xmlns:p14="http://schemas.microsoft.com/office/powerpoint/2010/main" val="36386612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a:extLst>
              <a:ext uri="{FF2B5EF4-FFF2-40B4-BE49-F238E27FC236}">
                <a16:creationId xmlns:a16="http://schemas.microsoft.com/office/drawing/2014/main" id="{CEADB9C2-92CB-557E-A1C4-860041B85090}"/>
              </a:ext>
            </a:extLst>
          </p:cNvPr>
          <p:cNvSpPr>
            <a:spLocks noGrp="1"/>
          </p:cNvSpPr>
          <p:nvPr>
            <p:ph type="dt" sz="half" idx="10"/>
          </p:nvPr>
        </p:nvSpPr>
        <p:spPr/>
        <p:txBody>
          <a:bodyPr/>
          <a:lstStyle>
            <a:lvl1pPr>
              <a:defRPr/>
            </a:lvl1pPr>
          </a:lstStyle>
          <a:p>
            <a:pPr>
              <a:defRPr/>
            </a:pPr>
            <a:fld id="{D035F803-4FC1-8344-9FAB-05C336D3BB93}" type="datetime1">
              <a:rPr lang="fr-FR"/>
              <a:pPr>
                <a:defRPr/>
              </a:pPr>
              <a:t>21/03/2023</a:t>
            </a:fld>
            <a:endParaRPr lang="fr-FR"/>
          </a:p>
        </p:txBody>
      </p:sp>
      <p:sp>
        <p:nvSpPr>
          <p:cNvPr id="5" name="Espace réservé du pied de page 4">
            <a:extLst>
              <a:ext uri="{FF2B5EF4-FFF2-40B4-BE49-F238E27FC236}">
                <a16:creationId xmlns:a16="http://schemas.microsoft.com/office/drawing/2014/main" id="{25F19E3C-84D0-A157-7813-8C52B437BD09}"/>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id="{8E33ABBD-7408-5E85-7380-57AFAABA1087}"/>
              </a:ext>
            </a:extLst>
          </p:cNvPr>
          <p:cNvSpPr>
            <a:spLocks noGrp="1"/>
          </p:cNvSpPr>
          <p:nvPr>
            <p:ph type="sldNum" sz="quarter" idx="12"/>
          </p:nvPr>
        </p:nvSpPr>
        <p:spPr/>
        <p:txBody>
          <a:bodyPr/>
          <a:lstStyle>
            <a:lvl1pPr>
              <a:defRPr/>
            </a:lvl1pPr>
          </a:lstStyle>
          <a:p>
            <a:pPr>
              <a:defRPr/>
            </a:pPr>
            <a:fld id="{6748FA4C-6233-9E4F-998C-3C9541A52BB0}" type="slidenum">
              <a:rPr lang="fr-FR" altLang="fr-FR"/>
              <a:pPr>
                <a:defRPr/>
              </a:pPr>
              <a:t>‹N°›</a:t>
            </a:fld>
            <a:endParaRPr lang="fr-FR" altLang="fr-FR"/>
          </a:p>
        </p:txBody>
      </p:sp>
    </p:spTree>
    <p:extLst>
      <p:ext uri="{BB962C8B-B14F-4D97-AF65-F5344CB8AC3E}">
        <p14:creationId xmlns:p14="http://schemas.microsoft.com/office/powerpoint/2010/main" val="3387417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3">
            <a:extLst>
              <a:ext uri="{FF2B5EF4-FFF2-40B4-BE49-F238E27FC236}">
                <a16:creationId xmlns:a16="http://schemas.microsoft.com/office/drawing/2014/main" id="{D89D183F-7518-6F73-1919-AB9171D4D7D8}"/>
              </a:ext>
            </a:extLst>
          </p:cNvPr>
          <p:cNvSpPr>
            <a:spLocks noGrp="1"/>
          </p:cNvSpPr>
          <p:nvPr>
            <p:ph type="dt" sz="half" idx="10"/>
          </p:nvPr>
        </p:nvSpPr>
        <p:spPr/>
        <p:txBody>
          <a:bodyPr/>
          <a:lstStyle>
            <a:lvl1pPr>
              <a:defRPr/>
            </a:lvl1pPr>
          </a:lstStyle>
          <a:p>
            <a:pPr>
              <a:defRPr/>
            </a:pPr>
            <a:fld id="{991E676D-8F9A-1C43-BE4A-3082FB4B8349}" type="datetime1">
              <a:rPr lang="fr-FR"/>
              <a:pPr>
                <a:defRPr/>
              </a:pPr>
              <a:t>21/03/2023</a:t>
            </a:fld>
            <a:endParaRPr lang="fr-FR"/>
          </a:p>
        </p:txBody>
      </p:sp>
      <p:sp>
        <p:nvSpPr>
          <p:cNvPr id="6" name="Espace réservé du pied de page 4">
            <a:extLst>
              <a:ext uri="{FF2B5EF4-FFF2-40B4-BE49-F238E27FC236}">
                <a16:creationId xmlns:a16="http://schemas.microsoft.com/office/drawing/2014/main" id="{7876F8E9-1884-11B2-BD7A-1A98C692DCC1}"/>
              </a:ext>
            </a:extLst>
          </p:cNvPr>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a:extLst>
              <a:ext uri="{FF2B5EF4-FFF2-40B4-BE49-F238E27FC236}">
                <a16:creationId xmlns:a16="http://schemas.microsoft.com/office/drawing/2014/main" id="{4432FDF9-DA0A-34DC-1E86-EB1D9F670179}"/>
              </a:ext>
            </a:extLst>
          </p:cNvPr>
          <p:cNvSpPr>
            <a:spLocks noGrp="1"/>
          </p:cNvSpPr>
          <p:nvPr>
            <p:ph type="sldNum" sz="quarter" idx="12"/>
          </p:nvPr>
        </p:nvSpPr>
        <p:spPr/>
        <p:txBody>
          <a:bodyPr/>
          <a:lstStyle>
            <a:lvl1pPr>
              <a:defRPr/>
            </a:lvl1pPr>
          </a:lstStyle>
          <a:p>
            <a:pPr>
              <a:defRPr/>
            </a:pPr>
            <a:fld id="{586794E4-CCEA-454A-9491-F3AB9E78A4F2}" type="slidenum">
              <a:rPr lang="fr-FR" altLang="fr-FR"/>
              <a:pPr>
                <a:defRPr/>
              </a:pPr>
              <a:t>‹N°›</a:t>
            </a:fld>
            <a:endParaRPr lang="fr-FR" altLang="fr-FR"/>
          </a:p>
        </p:txBody>
      </p:sp>
    </p:spTree>
    <p:extLst>
      <p:ext uri="{BB962C8B-B14F-4D97-AF65-F5344CB8AC3E}">
        <p14:creationId xmlns:p14="http://schemas.microsoft.com/office/powerpoint/2010/main" val="40730760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3">
            <a:extLst>
              <a:ext uri="{FF2B5EF4-FFF2-40B4-BE49-F238E27FC236}">
                <a16:creationId xmlns:a16="http://schemas.microsoft.com/office/drawing/2014/main" id="{9F83C89D-2721-8B28-BD0A-2CDF17700AC8}"/>
              </a:ext>
            </a:extLst>
          </p:cNvPr>
          <p:cNvSpPr>
            <a:spLocks noGrp="1"/>
          </p:cNvSpPr>
          <p:nvPr>
            <p:ph type="dt" sz="half" idx="10"/>
          </p:nvPr>
        </p:nvSpPr>
        <p:spPr/>
        <p:txBody>
          <a:bodyPr/>
          <a:lstStyle>
            <a:lvl1pPr>
              <a:defRPr/>
            </a:lvl1pPr>
          </a:lstStyle>
          <a:p>
            <a:pPr>
              <a:defRPr/>
            </a:pPr>
            <a:fld id="{E2C2CBB6-683A-384C-B036-71F355CCBCEC}" type="datetime1">
              <a:rPr lang="fr-FR"/>
              <a:pPr>
                <a:defRPr/>
              </a:pPr>
              <a:t>21/03/2023</a:t>
            </a:fld>
            <a:endParaRPr lang="fr-FR"/>
          </a:p>
        </p:txBody>
      </p:sp>
      <p:sp>
        <p:nvSpPr>
          <p:cNvPr id="8" name="Espace réservé du pied de page 4">
            <a:extLst>
              <a:ext uri="{FF2B5EF4-FFF2-40B4-BE49-F238E27FC236}">
                <a16:creationId xmlns:a16="http://schemas.microsoft.com/office/drawing/2014/main" id="{426FCB66-3456-3294-9C58-FBEED872860C}"/>
              </a:ext>
            </a:extLst>
          </p:cNvPr>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a:extLst>
              <a:ext uri="{FF2B5EF4-FFF2-40B4-BE49-F238E27FC236}">
                <a16:creationId xmlns:a16="http://schemas.microsoft.com/office/drawing/2014/main" id="{D5990E02-B9D5-22A2-5577-1624782A9D03}"/>
              </a:ext>
            </a:extLst>
          </p:cNvPr>
          <p:cNvSpPr>
            <a:spLocks noGrp="1"/>
          </p:cNvSpPr>
          <p:nvPr>
            <p:ph type="sldNum" sz="quarter" idx="12"/>
          </p:nvPr>
        </p:nvSpPr>
        <p:spPr/>
        <p:txBody>
          <a:bodyPr/>
          <a:lstStyle>
            <a:lvl1pPr>
              <a:defRPr/>
            </a:lvl1pPr>
          </a:lstStyle>
          <a:p>
            <a:pPr>
              <a:defRPr/>
            </a:pPr>
            <a:fld id="{299699F0-0208-7742-8661-577F1EFB293C}" type="slidenum">
              <a:rPr lang="fr-FR" altLang="fr-FR"/>
              <a:pPr>
                <a:defRPr/>
              </a:pPr>
              <a:t>‹N°›</a:t>
            </a:fld>
            <a:endParaRPr lang="fr-FR" altLang="fr-FR"/>
          </a:p>
        </p:txBody>
      </p:sp>
    </p:spTree>
    <p:extLst>
      <p:ext uri="{BB962C8B-B14F-4D97-AF65-F5344CB8AC3E}">
        <p14:creationId xmlns:p14="http://schemas.microsoft.com/office/powerpoint/2010/main" val="25866717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a:extLst>
              <a:ext uri="{FF2B5EF4-FFF2-40B4-BE49-F238E27FC236}">
                <a16:creationId xmlns:a16="http://schemas.microsoft.com/office/drawing/2014/main" id="{B2391762-FA0B-525E-9B5F-4A48F0040658}"/>
              </a:ext>
            </a:extLst>
          </p:cNvPr>
          <p:cNvSpPr>
            <a:spLocks noGrp="1"/>
          </p:cNvSpPr>
          <p:nvPr>
            <p:ph type="dt" sz="half" idx="10"/>
          </p:nvPr>
        </p:nvSpPr>
        <p:spPr/>
        <p:txBody>
          <a:bodyPr/>
          <a:lstStyle>
            <a:lvl1pPr>
              <a:defRPr/>
            </a:lvl1pPr>
          </a:lstStyle>
          <a:p>
            <a:pPr>
              <a:defRPr/>
            </a:pPr>
            <a:fld id="{2892C940-6099-A247-97B0-B92794928E1A}" type="datetime1">
              <a:rPr lang="fr-FR"/>
              <a:pPr>
                <a:defRPr/>
              </a:pPr>
              <a:t>21/03/2023</a:t>
            </a:fld>
            <a:endParaRPr lang="fr-FR"/>
          </a:p>
        </p:txBody>
      </p:sp>
      <p:sp>
        <p:nvSpPr>
          <p:cNvPr id="4" name="Espace réservé du pied de page 4">
            <a:extLst>
              <a:ext uri="{FF2B5EF4-FFF2-40B4-BE49-F238E27FC236}">
                <a16:creationId xmlns:a16="http://schemas.microsoft.com/office/drawing/2014/main" id="{2EA159E6-2FC0-EC4B-1A7B-FA46659D3FAA}"/>
              </a:ext>
            </a:extLst>
          </p:cNvPr>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a:extLst>
              <a:ext uri="{FF2B5EF4-FFF2-40B4-BE49-F238E27FC236}">
                <a16:creationId xmlns:a16="http://schemas.microsoft.com/office/drawing/2014/main" id="{FE67CC9F-3D01-6737-FCC8-A7213E607591}"/>
              </a:ext>
            </a:extLst>
          </p:cNvPr>
          <p:cNvSpPr>
            <a:spLocks noGrp="1"/>
          </p:cNvSpPr>
          <p:nvPr>
            <p:ph type="sldNum" sz="quarter" idx="12"/>
          </p:nvPr>
        </p:nvSpPr>
        <p:spPr/>
        <p:txBody>
          <a:bodyPr/>
          <a:lstStyle>
            <a:lvl1pPr>
              <a:defRPr/>
            </a:lvl1pPr>
          </a:lstStyle>
          <a:p>
            <a:pPr>
              <a:defRPr/>
            </a:pPr>
            <a:fld id="{57770AD6-DEA3-6049-B3DC-1322CBE8929E}" type="slidenum">
              <a:rPr lang="fr-FR" altLang="fr-FR"/>
              <a:pPr>
                <a:defRPr/>
              </a:pPr>
              <a:t>‹N°›</a:t>
            </a:fld>
            <a:endParaRPr lang="fr-FR" altLang="fr-FR"/>
          </a:p>
        </p:txBody>
      </p:sp>
    </p:spTree>
    <p:extLst>
      <p:ext uri="{BB962C8B-B14F-4D97-AF65-F5344CB8AC3E}">
        <p14:creationId xmlns:p14="http://schemas.microsoft.com/office/powerpoint/2010/main" val="38644118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a:extLst>
              <a:ext uri="{FF2B5EF4-FFF2-40B4-BE49-F238E27FC236}">
                <a16:creationId xmlns:a16="http://schemas.microsoft.com/office/drawing/2014/main" id="{14EBAA0F-E3D5-CEA6-208F-797D677D5E77}"/>
              </a:ext>
            </a:extLst>
          </p:cNvPr>
          <p:cNvSpPr>
            <a:spLocks noGrp="1"/>
          </p:cNvSpPr>
          <p:nvPr>
            <p:ph type="dt" sz="half" idx="10"/>
          </p:nvPr>
        </p:nvSpPr>
        <p:spPr/>
        <p:txBody>
          <a:bodyPr/>
          <a:lstStyle>
            <a:lvl1pPr>
              <a:defRPr/>
            </a:lvl1pPr>
          </a:lstStyle>
          <a:p>
            <a:pPr>
              <a:defRPr/>
            </a:pPr>
            <a:fld id="{4FFFE44A-D609-7847-B7F5-06FBDF73FBFF}" type="datetime1">
              <a:rPr lang="fr-FR"/>
              <a:pPr>
                <a:defRPr/>
              </a:pPr>
              <a:t>21/03/2023</a:t>
            </a:fld>
            <a:endParaRPr lang="fr-FR"/>
          </a:p>
        </p:txBody>
      </p:sp>
      <p:sp>
        <p:nvSpPr>
          <p:cNvPr id="3" name="Espace réservé du pied de page 4">
            <a:extLst>
              <a:ext uri="{FF2B5EF4-FFF2-40B4-BE49-F238E27FC236}">
                <a16:creationId xmlns:a16="http://schemas.microsoft.com/office/drawing/2014/main" id="{5D1943AF-8548-1502-FB6E-6CD837D9EB02}"/>
              </a:ext>
            </a:extLst>
          </p:cNvPr>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a:extLst>
              <a:ext uri="{FF2B5EF4-FFF2-40B4-BE49-F238E27FC236}">
                <a16:creationId xmlns:a16="http://schemas.microsoft.com/office/drawing/2014/main" id="{583C7C3E-97B9-C27C-458B-1A4362A071B6}"/>
              </a:ext>
            </a:extLst>
          </p:cNvPr>
          <p:cNvSpPr>
            <a:spLocks noGrp="1"/>
          </p:cNvSpPr>
          <p:nvPr>
            <p:ph type="sldNum" sz="quarter" idx="12"/>
          </p:nvPr>
        </p:nvSpPr>
        <p:spPr/>
        <p:txBody>
          <a:bodyPr/>
          <a:lstStyle>
            <a:lvl1pPr>
              <a:defRPr/>
            </a:lvl1pPr>
          </a:lstStyle>
          <a:p>
            <a:pPr>
              <a:defRPr/>
            </a:pPr>
            <a:fld id="{0008C3C3-282D-0046-8EEE-592383F9A500}" type="slidenum">
              <a:rPr lang="fr-FR" altLang="fr-FR"/>
              <a:pPr>
                <a:defRPr/>
              </a:pPr>
              <a:t>‹N°›</a:t>
            </a:fld>
            <a:endParaRPr lang="fr-FR" altLang="fr-FR"/>
          </a:p>
        </p:txBody>
      </p:sp>
    </p:spTree>
    <p:extLst>
      <p:ext uri="{BB962C8B-B14F-4D97-AF65-F5344CB8AC3E}">
        <p14:creationId xmlns:p14="http://schemas.microsoft.com/office/powerpoint/2010/main" val="1846863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a:extLst>
              <a:ext uri="{FF2B5EF4-FFF2-40B4-BE49-F238E27FC236}">
                <a16:creationId xmlns:a16="http://schemas.microsoft.com/office/drawing/2014/main" id="{CF6AC0EE-8A08-06FD-AEBB-B4A0F19E15B9}"/>
              </a:ext>
            </a:extLst>
          </p:cNvPr>
          <p:cNvSpPr>
            <a:spLocks noGrp="1"/>
          </p:cNvSpPr>
          <p:nvPr>
            <p:ph type="dt" sz="half" idx="10"/>
          </p:nvPr>
        </p:nvSpPr>
        <p:spPr/>
        <p:txBody>
          <a:bodyPr/>
          <a:lstStyle>
            <a:lvl1pPr>
              <a:defRPr/>
            </a:lvl1pPr>
          </a:lstStyle>
          <a:p>
            <a:pPr>
              <a:defRPr/>
            </a:pPr>
            <a:fld id="{12E2A371-A7B7-D949-ABB2-2F8AA249D5A1}" type="datetime1">
              <a:rPr lang="fr-FR"/>
              <a:pPr>
                <a:defRPr/>
              </a:pPr>
              <a:t>21/03/2023</a:t>
            </a:fld>
            <a:endParaRPr lang="fr-FR"/>
          </a:p>
        </p:txBody>
      </p:sp>
      <p:sp>
        <p:nvSpPr>
          <p:cNvPr id="6" name="Espace réservé du pied de page 4">
            <a:extLst>
              <a:ext uri="{FF2B5EF4-FFF2-40B4-BE49-F238E27FC236}">
                <a16:creationId xmlns:a16="http://schemas.microsoft.com/office/drawing/2014/main" id="{FE881B41-3517-3E72-A6FD-CE2FFF3A42AB}"/>
              </a:ext>
            </a:extLst>
          </p:cNvPr>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a:extLst>
              <a:ext uri="{FF2B5EF4-FFF2-40B4-BE49-F238E27FC236}">
                <a16:creationId xmlns:a16="http://schemas.microsoft.com/office/drawing/2014/main" id="{9A8903D3-487B-1C7A-E1C8-5406DB68BB1F}"/>
              </a:ext>
            </a:extLst>
          </p:cNvPr>
          <p:cNvSpPr>
            <a:spLocks noGrp="1"/>
          </p:cNvSpPr>
          <p:nvPr>
            <p:ph type="sldNum" sz="quarter" idx="12"/>
          </p:nvPr>
        </p:nvSpPr>
        <p:spPr/>
        <p:txBody>
          <a:bodyPr/>
          <a:lstStyle>
            <a:lvl1pPr>
              <a:defRPr/>
            </a:lvl1pPr>
          </a:lstStyle>
          <a:p>
            <a:pPr>
              <a:defRPr/>
            </a:pPr>
            <a:fld id="{32A5BF28-7A57-5A44-B11C-68E8B818B3FE}" type="slidenum">
              <a:rPr lang="fr-FR" altLang="fr-FR"/>
              <a:pPr>
                <a:defRPr/>
              </a:pPr>
              <a:t>‹N°›</a:t>
            </a:fld>
            <a:endParaRPr lang="fr-FR" altLang="fr-FR"/>
          </a:p>
        </p:txBody>
      </p:sp>
    </p:spTree>
    <p:extLst>
      <p:ext uri="{BB962C8B-B14F-4D97-AF65-F5344CB8AC3E}">
        <p14:creationId xmlns:p14="http://schemas.microsoft.com/office/powerpoint/2010/main" val="3929430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a:extLst>
              <a:ext uri="{FF2B5EF4-FFF2-40B4-BE49-F238E27FC236}">
                <a16:creationId xmlns:a16="http://schemas.microsoft.com/office/drawing/2014/main" id="{381C81A6-2280-76E7-25E9-D33F10D864BB}"/>
              </a:ext>
            </a:extLst>
          </p:cNvPr>
          <p:cNvSpPr>
            <a:spLocks noGrp="1"/>
          </p:cNvSpPr>
          <p:nvPr>
            <p:ph type="dt" sz="half" idx="10"/>
          </p:nvPr>
        </p:nvSpPr>
        <p:spPr/>
        <p:txBody>
          <a:bodyPr/>
          <a:lstStyle>
            <a:lvl1pPr>
              <a:defRPr/>
            </a:lvl1pPr>
          </a:lstStyle>
          <a:p>
            <a:pPr>
              <a:defRPr/>
            </a:pPr>
            <a:fld id="{F39F823E-8936-FA4B-9651-C6731BF3F3AD}" type="datetime1">
              <a:rPr lang="fr-FR"/>
              <a:pPr>
                <a:defRPr/>
              </a:pPr>
              <a:t>21/03/2023</a:t>
            </a:fld>
            <a:endParaRPr lang="fr-FR"/>
          </a:p>
        </p:txBody>
      </p:sp>
      <p:sp>
        <p:nvSpPr>
          <p:cNvPr id="6" name="Espace réservé du pied de page 4">
            <a:extLst>
              <a:ext uri="{FF2B5EF4-FFF2-40B4-BE49-F238E27FC236}">
                <a16:creationId xmlns:a16="http://schemas.microsoft.com/office/drawing/2014/main" id="{9540AD35-3752-DE59-9F95-4B3DA43BF14B}"/>
              </a:ext>
            </a:extLst>
          </p:cNvPr>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a:extLst>
              <a:ext uri="{FF2B5EF4-FFF2-40B4-BE49-F238E27FC236}">
                <a16:creationId xmlns:a16="http://schemas.microsoft.com/office/drawing/2014/main" id="{716625A5-28A4-82B2-10FC-87BDEECF1691}"/>
              </a:ext>
            </a:extLst>
          </p:cNvPr>
          <p:cNvSpPr>
            <a:spLocks noGrp="1"/>
          </p:cNvSpPr>
          <p:nvPr>
            <p:ph type="sldNum" sz="quarter" idx="12"/>
          </p:nvPr>
        </p:nvSpPr>
        <p:spPr/>
        <p:txBody>
          <a:bodyPr/>
          <a:lstStyle>
            <a:lvl1pPr>
              <a:defRPr/>
            </a:lvl1pPr>
          </a:lstStyle>
          <a:p>
            <a:pPr>
              <a:defRPr/>
            </a:pPr>
            <a:fld id="{5CABEC75-615B-8740-84A1-69F9DB38C01B}" type="slidenum">
              <a:rPr lang="fr-FR" altLang="fr-FR"/>
              <a:pPr>
                <a:defRPr/>
              </a:pPr>
              <a:t>‹N°›</a:t>
            </a:fld>
            <a:endParaRPr lang="fr-FR" altLang="fr-FR"/>
          </a:p>
        </p:txBody>
      </p:sp>
    </p:spTree>
    <p:extLst>
      <p:ext uri="{BB962C8B-B14F-4D97-AF65-F5344CB8AC3E}">
        <p14:creationId xmlns:p14="http://schemas.microsoft.com/office/powerpoint/2010/main" val="3887966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a:extLst>
              <a:ext uri="{FF2B5EF4-FFF2-40B4-BE49-F238E27FC236}">
                <a16:creationId xmlns:a16="http://schemas.microsoft.com/office/drawing/2014/main" id="{81EB9A71-9472-A1B3-A3D6-1C8F2BF7AA73}"/>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Modifiez le style du titre</a:t>
            </a:r>
          </a:p>
        </p:txBody>
      </p:sp>
      <p:sp>
        <p:nvSpPr>
          <p:cNvPr id="1027" name="Espace réservé du texte 2">
            <a:extLst>
              <a:ext uri="{FF2B5EF4-FFF2-40B4-BE49-F238E27FC236}">
                <a16:creationId xmlns:a16="http://schemas.microsoft.com/office/drawing/2014/main" id="{5AC41347-CD28-2DDD-719C-5FB65A3C2391}"/>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4" name="Espace réservé de la date 3">
            <a:extLst>
              <a:ext uri="{FF2B5EF4-FFF2-40B4-BE49-F238E27FC236}">
                <a16:creationId xmlns:a16="http://schemas.microsoft.com/office/drawing/2014/main" id="{F408A1AC-C83B-3FBB-11B0-D45B798D15BE}"/>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DF1F6655-C1C1-394D-8579-C4A5AAC52B87}" type="datetime1">
              <a:rPr lang="fr-FR"/>
              <a:pPr>
                <a:defRPr/>
              </a:pPr>
              <a:t>21/03/2023</a:t>
            </a:fld>
            <a:endParaRPr lang="fr-FR"/>
          </a:p>
        </p:txBody>
      </p:sp>
      <p:sp>
        <p:nvSpPr>
          <p:cNvPr id="5" name="Espace réservé du pied de page 4">
            <a:extLst>
              <a:ext uri="{FF2B5EF4-FFF2-40B4-BE49-F238E27FC236}">
                <a16:creationId xmlns:a16="http://schemas.microsoft.com/office/drawing/2014/main" id="{2B3F761D-D0BF-A49F-88D1-8B3B3DC60170}"/>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dirty="0">
                <a:solidFill>
                  <a:schemeClr val="tx1">
                    <a:tint val="75000"/>
                  </a:schemeClr>
                </a:solidFill>
                <a:latin typeface="+mn-lt"/>
                <a:cs typeface="+mn-cs"/>
              </a:defRPr>
            </a:lvl1pPr>
          </a:lstStyle>
          <a:p>
            <a:pPr>
              <a:defRPr/>
            </a:pPr>
            <a:endParaRPr lang="fr-FR"/>
          </a:p>
        </p:txBody>
      </p:sp>
      <p:sp>
        <p:nvSpPr>
          <p:cNvPr id="6" name="Espace réservé du numéro de diapositive 5">
            <a:extLst>
              <a:ext uri="{FF2B5EF4-FFF2-40B4-BE49-F238E27FC236}">
                <a16:creationId xmlns:a16="http://schemas.microsoft.com/office/drawing/2014/main" id="{6F58FEC0-B88B-8262-DC01-44FAF4FD862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8924E9E3-819E-274E-B873-CE43D1F5765B}" type="slidenum">
              <a:rPr lang="fr-FR" altLang="fr-FR"/>
              <a:pPr>
                <a:defRPr/>
              </a:pPr>
              <a:t>‹N°›</a:t>
            </a:fld>
            <a:endParaRPr lang="fr-FR" alt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re 1">
            <a:extLst>
              <a:ext uri="{FF2B5EF4-FFF2-40B4-BE49-F238E27FC236}">
                <a16:creationId xmlns:a16="http://schemas.microsoft.com/office/drawing/2014/main" id="{2C4A5974-609A-BF9B-9944-364EEE5FA088}"/>
              </a:ext>
            </a:extLst>
          </p:cNvPr>
          <p:cNvSpPr>
            <a:spLocks noGrp="1"/>
          </p:cNvSpPr>
          <p:nvPr>
            <p:ph type="ctrTitle"/>
          </p:nvPr>
        </p:nvSpPr>
        <p:spPr/>
        <p:txBody>
          <a:bodyPr/>
          <a:lstStyle/>
          <a:p>
            <a:r>
              <a:rPr lang="fr-FR" altLang="fr-FR" dirty="0"/>
              <a:t>Off line discussion on NR_NTN_enh</a:t>
            </a:r>
          </a:p>
        </p:txBody>
      </p:sp>
      <p:sp>
        <p:nvSpPr>
          <p:cNvPr id="14338" name="Sous-titre 2">
            <a:extLst>
              <a:ext uri="{FF2B5EF4-FFF2-40B4-BE49-F238E27FC236}">
                <a16:creationId xmlns:a16="http://schemas.microsoft.com/office/drawing/2014/main" id="{40B27312-4114-D2A7-448B-CF0A8BD2617F}"/>
              </a:ext>
            </a:extLst>
          </p:cNvPr>
          <p:cNvSpPr>
            <a:spLocks noGrp="1"/>
          </p:cNvSpPr>
          <p:nvPr>
            <p:ph type="subTitle" idx="1"/>
          </p:nvPr>
        </p:nvSpPr>
        <p:spPr>
          <a:xfrm>
            <a:off x="684213" y="3716338"/>
            <a:ext cx="7775575" cy="1752600"/>
          </a:xfrm>
        </p:spPr>
        <p:txBody>
          <a:bodyPr/>
          <a:lstStyle/>
          <a:p>
            <a:pPr algn="l"/>
            <a:r>
              <a:rPr lang="fr-FR" altLang="fr-FR" sz="2000" b="1" dirty="0">
                <a:solidFill>
                  <a:schemeClr val="tx1"/>
                </a:solidFill>
              </a:rPr>
              <a:t>Sources: Thales</a:t>
            </a:r>
          </a:p>
        </p:txBody>
      </p:sp>
      <p:sp>
        <p:nvSpPr>
          <p:cNvPr id="14339" name="Espace réservé du numéro de diapositive 3">
            <a:extLst>
              <a:ext uri="{FF2B5EF4-FFF2-40B4-BE49-F238E27FC236}">
                <a16:creationId xmlns:a16="http://schemas.microsoft.com/office/drawing/2014/main" id="{564F76EB-26FF-A072-92D6-19DF0B30ACDF}"/>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43470080-7D2D-E74F-82EE-A45E1DCCE90D}" type="slidenum">
              <a:rPr lang="fr-FR" altLang="fr-FR" sz="1200" smtClean="0">
                <a:solidFill>
                  <a:srgbClr val="898989"/>
                </a:solidFill>
              </a:rPr>
              <a:pPr>
                <a:spcBef>
                  <a:spcPct val="0"/>
                </a:spcBef>
                <a:buFontTx/>
                <a:buNone/>
              </a:pPr>
              <a:t>1</a:t>
            </a:fld>
            <a:endParaRPr lang="fr-FR" altLang="fr-FR" sz="1200" dirty="0">
              <a:solidFill>
                <a:srgbClr val="898989"/>
              </a:solidFill>
            </a:endParaRPr>
          </a:p>
        </p:txBody>
      </p:sp>
      <p:sp>
        <p:nvSpPr>
          <p:cNvPr id="14340" name="ZoneTexte 4">
            <a:extLst>
              <a:ext uri="{FF2B5EF4-FFF2-40B4-BE49-F238E27FC236}">
                <a16:creationId xmlns:a16="http://schemas.microsoft.com/office/drawing/2014/main" id="{2A988E21-6B3F-BA61-B325-51A359FB7F8A}"/>
              </a:ext>
            </a:extLst>
          </p:cNvPr>
          <p:cNvSpPr txBox="1">
            <a:spLocks noChangeArrowheads="1"/>
          </p:cNvSpPr>
          <p:nvPr/>
        </p:nvSpPr>
        <p:spPr bwMode="auto">
          <a:xfrm>
            <a:off x="684213" y="549275"/>
            <a:ext cx="2641600"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fr-FR" sz="2400" b="1" dirty="0"/>
              <a:t>3GPP TSG RAN #99</a:t>
            </a:r>
            <a:endParaRPr lang="fr-FR" altLang="fr-FR" sz="2400" b="1" dirty="0"/>
          </a:p>
          <a:p>
            <a:pPr eaLnBrk="1" hangingPunct="1">
              <a:spcBef>
                <a:spcPct val="0"/>
              </a:spcBef>
              <a:buFontTx/>
              <a:buNone/>
            </a:pPr>
            <a:r>
              <a:rPr lang="fr-FR" altLang="fr-FR" sz="2400" b="1" dirty="0"/>
              <a:t>March xx - xx, 2023</a:t>
            </a:r>
          </a:p>
          <a:p>
            <a:pPr eaLnBrk="1" hangingPunct="1">
              <a:spcBef>
                <a:spcPct val="0"/>
              </a:spcBef>
              <a:buFontTx/>
              <a:buNone/>
            </a:pPr>
            <a:r>
              <a:rPr lang="fr-FR" altLang="fr-FR" sz="1800" b="1" dirty="0"/>
              <a:t>Agenda:	xxxx</a:t>
            </a:r>
          </a:p>
          <a:p>
            <a:pPr eaLnBrk="1" hangingPunct="1">
              <a:spcBef>
                <a:spcPct val="0"/>
              </a:spcBef>
              <a:buFontTx/>
              <a:buNone/>
            </a:pPr>
            <a:r>
              <a:rPr lang="fr-FR" altLang="fr-FR" sz="1800" b="1" dirty="0"/>
              <a:t>TDOC:	RP-23xxxx</a:t>
            </a:r>
          </a:p>
          <a:p>
            <a:pPr eaLnBrk="1" hangingPunct="1">
              <a:spcBef>
                <a:spcPct val="0"/>
              </a:spcBef>
              <a:buFontTx/>
              <a:buNone/>
            </a:pPr>
            <a:r>
              <a:rPr lang="fr-FR" altLang="fr-FR" sz="1800" b="1" dirty="0"/>
              <a:t>For:	discussion</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re 1">
            <a:extLst>
              <a:ext uri="{FF2B5EF4-FFF2-40B4-BE49-F238E27FC236}">
                <a16:creationId xmlns:a16="http://schemas.microsoft.com/office/drawing/2014/main" id="{F5A48F51-9F12-10A7-4CB2-589A3E31202E}"/>
              </a:ext>
            </a:extLst>
          </p:cNvPr>
          <p:cNvSpPr>
            <a:spLocks noGrp="1"/>
          </p:cNvSpPr>
          <p:nvPr>
            <p:ph type="title"/>
          </p:nvPr>
        </p:nvSpPr>
        <p:spPr/>
        <p:txBody>
          <a:bodyPr/>
          <a:lstStyle/>
          <a:p>
            <a:r>
              <a:rPr lang="fr-FR" altLang="fr-FR" dirty="0"/>
              <a:t>WI revision (to be revised in RP-230728)</a:t>
            </a:r>
          </a:p>
        </p:txBody>
      </p:sp>
      <p:sp>
        <p:nvSpPr>
          <p:cNvPr id="4099" name="Espace réservé du contenu 2">
            <a:extLst>
              <a:ext uri="{FF2B5EF4-FFF2-40B4-BE49-F238E27FC236}">
                <a16:creationId xmlns:a16="http://schemas.microsoft.com/office/drawing/2014/main" id="{1A25C6A0-D301-6336-6420-F3710BF82BD6}"/>
              </a:ext>
            </a:extLst>
          </p:cNvPr>
          <p:cNvSpPr>
            <a:spLocks noGrp="1"/>
          </p:cNvSpPr>
          <p:nvPr>
            <p:ph idx="1"/>
          </p:nvPr>
        </p:nvSpPr>
        <p:spPr/>
        <p:txBody>
          <a:bodyPr/>
          <a:lstStyle/>
          <a:p>
            <a:pPr>
              <a:defRPr/>
            </a:pPr>
            <a:r>
              <a:rPr lang="fr-FR" altLang="fr-FR" sz="2800" dirty="0" err="1"/>
              <a:t>Proposal</a:t>
            </a:r>
            <a:r>
              <a:rPr lang="fr-FR" altLang="fr-FR" sz="2800" dirty="0"/>
              <a:t> 1: </a:t>
            </a:r>
            <a:r>
              <a:rPr lang="fr-FR" altLang="fr-FR" sz="2800" dirty="0" err="1"/>
              <a:t>Agree</a:t>
            </a:r>
            <a:r>
              <a:rPr lang="fr-FR" altLang="fr-FR" sz="2800" dirty="0"/>
              <a:t> all </a:t>
            </a:r>
            <a:r>
              <a:rPr lang="fr-FR" altLang="fr-FR" sz="2800" dirty="0" err="1"/>
              <a:t>revisions</a:t>
            </a:r>
            <a:r>
              <a:rPr lang="fr-FR" altLang="fr-FR" sz="2800" dirty="0"/>
              <a:t> </a:t>
            </a:r>
            <a:r>
              <a:rPr lang="fr-FR" altLang="fr-FR" sz="2800" dirty="0" err="1"/>
              <a:t>except</a:t>
            </a:r>
            <a:endParaRPr lang="fr-FR" altLang="fr-FR" sz="2800" dirty="0"/>
          </a:p>
          <a:p>
            <a:pPr lvl="1">
              <a:defRPr/>
            </a:pPr>
            <a:r>
              <a:rPr lang="fr-FR" altLang="fr-FR" sz="2400" dirty="0"/>
              <a:t>the </a:t>
            </a:r>
            <a:r>
              <a:rPr lang="fr-FR" altLang="fr-FR" sz="2400" dirty="0" err="1"/>
              <a:t>frequency</a:t>
            </a:r>
            <a:r>
              <a:rPr lang="fr-FR" altLang="fr-FR" sz="2400" dirty="0"/>
              <a:t> range of the </a:t>
            </a:r>
            <a:r>
              <a:rPr lang="fr-FR" altLang="fr-FR" sz="2400" dirty="0" err="1"/>
              <a:t>exemplary</a:t>
            </a:r>
            <a:r>
              <a:rPr lang="fr-FR" altLang="fr-FR" sz="2400" dirty="0"/>
              <a:t> band in clause 4.1.2</a:t>
            </a:r>
          </a:p>
          <a:p>
            <a:pPr lvl="1">
              <a:defRPr/>
            </a:pPr>
            <a:r>
              <a:rPr lang="fr-FR" altLang="fr-FR" sz="2400" dirty="0"/>
              <a:t>The last note in clause </a:t>
            </a:r>
            <a:r>
              <a:rPr lang="en-GB" sz="2400" dirty="0"/>
              <a:t>4.1.2</a:t>
            </a:r>
            <a:endParaRPr lang="fr-FR" sz="2400" dirty="0"/>
          </a:p>
          <a:p>
            <a:pPr>
              <a:defRPr/>
            </a:pPr>
            <a:r>
              <a:rPr lang="fr-FR" altLang="fr-FR" sz="2800" dirty="0" err="1"/>
              <a:t>Proposal</a:t>
            </a:r>
            <a:r>
              <a:rPr lang="fr-FR" altLang="fr-FR" sz="2800" dirty="0"/>
              <a:t> 2: </a:t>
            </a:r>
            <a:r>
              <a:rPr lang="fr-FR" altLang="fr-FR" sz="2800" dirty="0" err="1"/>
              <a:t>Agree</a:t>
            </a:r>
            <a:r>
              <a:rPr lang="fr-FR" altLang="fr-FR" sz="2800" dirty="0"/>
              <a:t> </a:t>
            </a:r>
            <a:r>
              <a:rPr lang="fr-FR" altLang="fr-FR" sz="2800" dirty="0" err="1"/>
              <a:t>following</a:t>
            </a:r>
            <a:r>
              <a:rPr lang="fr-FR" altLang="fr-FR" sz="2800" dirty="0"/>
              <a:t> corrections</a:t>
            </a:r>
          </a:p>
          <a:p>
            <a:pPr lvl="1">
              <a:defRPr/>
            </a:pPr>
            <a:r>
              <a:rPr lang="en-GB" sz="2400" dirty="0"/>
              <a:t>Study </a:t>
            </a:r>
            <a:r>
              <a:rPr lang="fr-FR" sz="2400" strike="sngStrike" dirty="0">
                <a:solidFill>
                  <a:srgbClr val="FF0000"/>
                </a:solidFill>
              </a:rPr>
              <a:t>and </a:t>
            </a:r>
            <a:r>
              <a:rPr lang="fr-FR" sz="2400" strike="sngStrike" dirty="0" err="1">
                <a:solidFill>
                  <a:srgbClr val="FF0000"/>
                </a:solidFill>
              </a:rPr>
              <a:t>identify</a:t>
            </a:r>
            <a:r>
              <a:rPr lang="en-GB" sz="2400" dirty="0"/>
              <a:t> NTN example band</a:t>
            </a:r>
            <a:r>
              <a:rPr lang="en-GB" sz="2400" dirty="0">
                <a:solidFill>
                  <a:srgbClr val="FF0000"/>
                </a:solidFill>
              </a:rPr>
              <a:t>s</a:t>
            </a:r>
            <a:r>
              <a:rPr lang="en-GB" sz="2400" dirty="0"/>
              <a:t> </a:t>
            </a:r>
            <a:r>
              <a:rPr lang="en-GB" sz="2400" dirty="0">
                <a:solidFill>
                  <a:srgbClr val="FF0000"/>
                </a:solidFill>
              </a:rPr>
              <a:t>in [17.3 – 20.2 GHz and 27.5 – 30.0 GHz] range</a:t>
            </a:r>
            <a:r>
              <a:rPr lang="en-GB" sz="2400" dirty="0"/>
              <a:t>: Analysis of regulations and adjacent channel co-existence scenarios.</a:t>
            </a:r>
          </a:p>
          <a:p>
            <a:pPr>
              <a:defRPr/>
            </a:pPr>
            <a:r>
              <a:rPr lang="en-GB" altLang="fr-FR" sz="2800" dirty="0"/>
              <a:t>Proposal 3: Agree on the addition in clause 4.1.2</a:t>
            </a:r>
          </a:p>
          <a:p>
            <a:pPr lvl="1">
              <a:defRPr/>
            </a:pPr>
            <a:r>
              <a:rPr lang="en-GB" sz="2400" dirty="0">
                <a:solidFill>
                  <a:srgbClr val="FF0000"/>
                </a:solidFill>
              </a:rPr>
              <a:t>Note: Additional bands may be introduced in a release-independent manner but with a separate work item.</a:t>
            </a:r>
            <a:endParaRPr lang="fr-FR" sz="2400" dirty="0">
              <a:solidFill>
                <a:srgbClr val="FF0000"/>
              </a:solidFill>
            </a:endParaRPr>
          </a:p>
          <a:p>
            <a:pPr>
              <a:defRPr/>
            </a:pPr>
            <a:endParaRPr lang="fr-FR" altLang="fr-FR" sz="2800" dirty="0"/>
          </a:p>
        </p:txBody>
      </p:sp>
      <p:sp>
        <p:nvSpPr>
          <p:cNvPr id="15363" name="Espace réservé du numéro de diapositive 3">
            <a:extLst>
              <a:ext uri="{FF2B5EF4-FFF2-40B4-BE49-F238E27FC236}">
                <a16:creationId xmlns:a16="http://schemas.microsoft.com/office/drawing/2014/main" id="{82A48D07-69F9-F3AF-290B-69138F75C8DA}"/>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FD2ADF62-0F03-4746-94BD-0AF40BC6110A}" type="slidenum">
              <a:rPr lang="fr-FR" altLang="fr-FR" sz="1200" smtClean="0">
                <a:solidFill>
                  <a:srgbClr val="898989"/>
                </a:solidFill>
              </a:rPr>
              <a:pPr>
                <a:spcBef>
                  <a:spcPct val="0"/>
                </a:spcBef>
                <a:buFontTx/>
                <a:buNone/>
              </a:pPr>
              <a:t>2</a:t>
            </a:fld>
            <a:endParaRPr lang="fr-FR" altLang="fr-FR" sz="1200">
              <a:solidFill>
                <a:srgbClr val="898989"/>
              </a:solidFill>
            </a:endParaRPr>
          </a:p>
        </p:txBody>
      </p:sp>
      <p:sp>
        <p:nvSpPr>
          <p:cNvPr id="15364" name="ZoneTexte 4">
            <a:extLst>
              <a:ext uri="{FF2B5EF4-FFF2-40B4-BE49-F238E27FC236}">
                <a16:creationId xmlns:a16="http://schemas.microsoft.com/office/drawing/2014/main" id="{E8880C1D-AB3E-C078-42B6-1EE93815410F}"/>
              </a:ext>
            </a:extLst>
          </p:cNvPr>
          <p:cNvSpPr txBox="1">
            <a:spLocks noChangeArrowheads="1"/>
          </p:cNvSpPr>
          <p:nvPr/>
        </p:nvSpPr>
        <p:spPr bwMode="auto">
          <a:xfrm>
            <a:off x="7164388" y="44450"/>
            <a:ext cx="18938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en-US" sz="1800"/>
              <a:t>Source RP-230120</a:t>
            </a:r>
          </a:p>
        </p:txBody>
      </p:sp>
      <p:sp>
        <p:nvSpPr>
          <p:cNvPr id="2" name="ZoneTexte 1"/>
          <p:cNvSpPr txBox="1"/>
          <p:nvPr/>
        </p:nvSpPr>
        <p:spPr>
          <a:xfrm>
            <a:off x="467544" y="6162127"/>
            <a:ext cx="8561575" cy="400110"/>
          </a:xfrm>
          <a:prstGeom prst="rect">
            <a:avLst/>
          </a:prstGeom>
          <a:noFill/>
        </p:spPr>
        <p:txBody>
          <a:bodyPr wrap="none" rtlCol="0">
            <a:spAutoFit/>
          </a:bodyPr>
          <a:lstStyle/>
          <a:p>
            <a:r>
              <a:rPr lang="fr-FR" sz="2000" b="1" dirty="0" smtClean="0">
                <a:solidFill>
                  <a:srgbClr val="7030A0"/>
                </a:solidFill>
              </a:rPr>
              <a:t>=Off line outcome&gt; </a:t>
            </a:r>
            <a:r>
              <a:rPr lang="fr-FR" sz="2000" b="1" dirty="0" err="1" smtClean="0">
                <a:solidFill>
                  <a:srgbClr val="7030A0"/>
                </a:solidFill>
              </a:rPr>
              <a:t>Proposal</a:t>
            </a:r>
            <a:r>
              <a:rPr lang="fr-FR" sz="2000" b="1" dirty="0" smtClean="0">
                <a:solidFill>
                  <a:srgbClr val="7030A0"/>
                </a:solidFill>
              </a:rPr>
              <a:t> 1 </a:t>
            </a:r>
            <a:r>
              <a:rPr lang="fr-FR" sz="2000" b="1" dirty="0" err="1" smtClean="0">
                <a:solidFill>
                  <a:srgbClr val="7030A0"/>
                </a:solidFill>
              </a:rPr>
              <a:t>is</a:t>
            </a:r>
            <a:r>
              <a:rPr lang="fr-FR" sz="2000" b="1" dirty="0" smtClean="0">
                <a:solidFill>
                  <a:srgbClr val="7030A0"/>
                </a:solidFill>
              </a:rPr>
              <a:t> </a:t>
            </a:r>
            <a:r>
              <a:rPr lang="fr-FR" sz="2000" b="1" dirty="0" err="1" smtClean="0">
                <a:solidFill>
                  <a:srgbClr val="7030A0"/>
                </a:solidFill>
              </a:rPr>
              <a:t>agreeable</a:t>
            </a:r>
            <a:r>
              <a:rPr lang="fr-FR" sz="2000" b="1" dirty="0" smtClean="0">
                <a:solidFill>
                  <a:srgbClr val="7030A0"/>
                </a:solidFill>
              </a:rPr>
              <a:t>, </a:t>
            </a:r>
            <a:r>
              <a:rPr lang="fr-FR" sz="2000" b="1" dirty="0" err="1" smtClean="0">
                <a:solidFill>
                  <a:srgbClr val="7030A0"/>
                </a:solidFill>
              </a:rPr>
              <a:t>Proposal</a:t>
            </a:r>
            <a:r>
              <a:rPr lang="fr-FR" sz="2000" b="1" dirty="0" smtClean="0">
                <a:solidFill>
                  <a:srgbClr val="7030A0"/>
                </a:solidFill>
              </a:rPr>
              <a:t> 2 and 3 are not </a:t>
            </a:r>
            <a:r>
              <a:rPr lang="fr-FR" sz="2000" b="1" dirty="0" err="1" smtClean="0">
                <a:solidFill>
                  <a:srgbClr val="7030A0"/>
                </a:solidFill>
              </a:rPr>
              <a:t>agreeable</a:t>
            </a:r>
            <a:endParaRPr lang="fr-FR" sz="2000" b="1" dirty="0">
              <a:solidFill>
                <a:srgbClr val="7030A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re 1">
            <a:extLst>
              <a:ext uri="{FF2B5EF4-FFF2-40B4-BE49-F238E27FC236}">
                <a16:creationId xmlns:a16="http://schemas.microsoft.com/office/drawing/2014/main" id="{2C9DF3CA-2A62-FB7F-9556-2DAE8F7713B1}"/>
              </a:ext>
            </a:extLst>
          </p:cNvPr>
          <p:cNvSpPr>
            <a:spLocks noGrp="1"/>
          </p:cNvSpPr>
          <p:nvPr>
            <p:ph type="title"/>
          </p:nvPr>
        </p:nvSpPr>
        <p:spPr/>
        <p:txBody>
          <a:bodyPr/>
          <a:lstStyle/>
          <a:p>
            <a:r>
              <a:rPr lang="fr-FR" altLang="en-US"/>
              <a:t>UL coverage enhancements</a:t>
            </a:r>
          </a:p>
        </p:txBody>
      </p:sp>
      <p:sp>
        <p:nvSpPr>
          <p:cNvPr id="3" name="Espace réservé du contenu 2">
            <a:extLst>
              <a:ext uri="{FF2B5EF4-FFF2-40B4-BE49-F238E27FC236}">
                <a16:creationId xmlns:a16="http://schemas.microsoft.com/office/drawing/2014/main" id="{0EDF6D47-9142-7E2C-FD8D-7966E3D4ACB8}"/>
              </a:ext>
            </a:extLst>
          </p:cNvPr>
          <p:cNvSpPr>
            <a:spLocks noGrp="1"/>
          </p:cNvSpPr>
          <p:nvPr>
            <p:ph idx="1"/>
          </p:nvPr>
        </p:nvSpPr>
        <p:spPr/>
        <p:txBody>
          <a:bodyPr/>
          <a:lstStyle/>
          <a:p>
            <a:pPr>
              <a:defRPr/>
            </a:pPr>
            <a:r>
              <a:rPr lang="en-US" dirty="0"/>
              <a:t>Proposal: In clause 4.1.1 “Coverage enhancements”, the WID is revised as follow:</a:t>
            </a:r>
          </a:p>
          <a:p>
            <a:pPr>
              <a:defRPr/>
            </a:pPr>
            <a:r>
              <a:rPr lang="en-US" dirty="0"/>
              <a:t>T</a:t>
            </a:r>
            <a:r>
              <a:rPr lang="en-GB" dirty="0"/>
              <a:t>he detailed objectives are for NTN:</a:t>
            </a:r>
          </a:p>
          <a:p>
            <a:pPr lvl="1">
              <a:defRPr/>
            </a:pPr>
            <a:r>
              <a:rPr lang="en-GB" dirty="0"/>
              <a:t>[Option 1]</a:t>
            </a:r>
            <a:r>
              <a:rPr lang="fr-FR" dirty="0"/>
              <a:t> </a:t>
            </a:r>
            <a:r>
              <a:rPr lang="en-GB" dirty="0"/>
              <a:t>To specify </a:t>
            </a:r>
            <a:r>
              <a:rPr lang="en-GB" dirty="0" smtClean="0"/>
              <a:t>PUCCH </a:t>
            </a:r>
            <a:r>
              <a:rPr lang="en-GB" dirty="0"/>
              <a:t>enhancements for Msg4 HARQ-ACK (e.g. repetition) [RAN1, RAN4]</a:t>
            </a:r>
            <a:endParaRPr lang="fr-FR" dirty="0"/>
          </a:p>
          <a:p>
            <a:pPr lvl="1">
              <a:defRPr/>
            </a:pPr>
            <a:r>
              <a:rPr lang="en-GB" dirty="0"/>
              <a:t>[Option 2]</a:t>
            </a:r>
            <a:r>
              <a:rPr lang="fr-FR" dirty="0"/>
              <a:t> </a:t>
            </a:r>
            <a:r>
              <a:rPr lang="en-GB" dirty="0"/>
              <a:t>To specify PUCCH enhancements for </a:t>
            </a:r>
            <a:r>
              <a:rPr lang="en-GB" strike="sngStrike" dirty="0">
                <a:solidFill>
                  <a:srgbClr val="FF0000"/>
                </a:solidFill>
              </a:rPr>
              <a:t>Msg4 HARQ-ACK (e.g. repetition) </a:t>
            </a:r>
            <a:r>
              <a:rPr lang="en-US" dirty="0">
                <a:solidFill>
                  <a:srgbClr val="FF0000"/>
                </a:solidFill>
              </a:rPr>
              <a:t>PUCCH transmission when dedicated PUCCH resource configuration is not provided</a:t>
            </a:r>
            <a:r>
              <a:rPr lang="en-GB" dirty="0"/>
              <a:t>[RAN1, RAN4]</a:t>
            </a:r>
          </a:p>
        </p:txBody>
      </p:sp>
      <p:sp>
        <p:nvSpPr>
          <p:cNvPr id="16387" name="Espace réservé du numéro de diapositive 3">
            <a:extLst>
              <a:ext uri="{FF2B5EF4-FFF2-40B4-BE49-F238E27FC236}">
                <a16:creationId xmlns:a16="http://schemas.microsoft.com/office/drawing/2014/main" id="{FDA41FEC-CAA9-E281-CDCB-DF807DB01091}"/>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257CE2A2-AFCB-C241-B69C-110094B62BC7}" type="slidenum">
              <a:rPr lang="fr-FR" altLang="fr-FR" sz="1200" smtClean="0">
                <a:solidFill>
                  <a:srgbClr val="898989"/>
                </a:solidFill>
              </a:rPr>
              <a:pPr>
                <a:spcBef>
                  <a:spcPct val="0"/>
                </a:spcBef>
                <a:buFontTx/>
                <a:buNone/>
              </a:pPr>
              <a:t>3</a:t>
            </a:fld>
            <a:endParaRPr lang="fr-FR" altLang="fr-FR" sz="1200">
              <a:solidFill>
                <a:srgbClr val="898989"/>
              </a:solidFill>
            </a:endParaRPr>
          </a:p>
        </p:txBody>
      </p:sp>
      <p:sp>
        <p:nvSpPr>
          <p:cNvPr id="16388" name="ZoneTexte 4">
            <a:extLst>
              <a:ext uri="{FF2B5EF4-FFF2-40B4-BE49-F238E27FC236}">
                <a16:creationId xmlns:a16="http://schemas.microsoft.com/office/drawing/2014/main" id="{4994DFC6-815F-4E6B-2114-2CA78A5F69BC}"/>
              </a:ext>
            </a:extLst>
          </p:cNvPr>
          <p:cNvSpPr txBox="1">
            <a:spLocks noChangeArrowheads="1"/>
          </p:cNvSpPr>
          <p:nvPr/>
        </p:nvSpPr>
        <p:spPr bwMode="auto">
          <a:xfrm>
            <a:off x="7164388" y="44450"/>
            <a:ext cx="18938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en-US" sz="1800"/>
              <a:t>Source RP-230358</a:t>
            </a:r>
          </a:p>
        </p:txBody>
      </p:sp>
      <p:sp>
        <p:nvSpPr>
          <p:cNvPr id="6" name="ZoneTexte 5"/>
          <p:cNvSpPr txBox="1"/>
          <p:nvPr/>
        </p:nvSpPr>
        <p:spPr>
          <a:xfrm>
            <a:off x="678559" y="6162127"/>
            <a:ext cx="7347204" cy="400110"/>
          </a:xfrm>
          <a:prstGeom prst="rect">
            <a:avLst/>
          </a:prstGeom>
          <a:noFill/>
        </p:spPr>
        <p:txBody>
          <a:bodyPr wrap="none" rtlCol="0">
            <a:spAutoFit/>
          </a:bodyPr>
          <a:lstStyle/>
          <a:p>
            <a:r>
              <a:rPr lang="fr-FR" sz="2000" b="1" dirty="0" smtClean="0">
                <a:solidFill>
                  <a:srgbClr val="7030A0"/>
                </a:solidFill>
              </a:rPr>
              <a:t>=Off line outcome&gt; Option 2 </a:t>
            </a:r>
            <a:r>
              <a:rPr lang="fr-FR" sz="2000" b="1" dirty="0" err="1" smtClean="0">
                <a:solidFill>
                  <a:srgbClr val="7030A0"/>
                </a:solidFill>
              </a:rPr>
              <a:t>is</a:t>
            </a:r>
            <a:r>
              <a:rPr lang="fr-FR" sz="2000" b="1" dirty="0" smtClean="0">
                <a:solidFill>
                  <a:srgbClr val="7030A0"/>
                </a:solidFill>
              </a:rPr>
              <a:t> not </a:t>
            </a:r>
            <a:r>
              <a:rPr lang="fr-FR" sz="2000" b="1" dirty="0" err="1" smtClean="0">
                <a:solidFill>
                  <a:srgbClr val="7030A0"/>
                </a:solidFill>
              </a:rPr>
              <a:t>agreeable</a:t>
            </a:r>
            <a:r>
              <a:rPr lang="fr-FR" sz="2000" b="1" dirty="0" smtClean="0">
                <a:solidFill>
                  <a:srgbClr val="7030A0"/>
                </a:solidFill>
              </a:rPr>
              <a:t>, Option 1 </a:t>
            </a:r>
            <a:r>
              <a:rPr lang="fr-FR" sz="2000" b="1" dirty="0" err="1" smtClean="0">
                <a:solidFill>
                  <a:srgbClr val="7030A0"/>
                </a:solidFill>
              </a:rPr>
              <a:t>is</a:t>
            </a:r>
            <a:r>
              <a:rPr lang="fr-FR" sz="2000" b="1" dirty="0" smtClean="0">
                <a:solidFill>
                  <a:srgbClr val="7030A0"/>
                </a:solidFill>
              </a:rPr>
              <a:t> </a:t>
            </a:r>
            <a:r>
              <a:rPr lang="fr-FR" sz="2000" b="1" dirty="0" err="1" smtClean="0">
                <a:solidFill>
                  <a:srgbClr val="7030A0"/>
                </a:solidFill>
              </a:rPr>
              <a:t>agreeable</a:t>
            </a:r>
            <a:endParaRPr lang="fr-FR" sz="2000" b="1" dirty="0">
              <a:solidFill>
                <a:srgbClr val="7030A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re 1">
            <a:extLst>
              <a:ext uri="{FF2B5EF4-FFF2-40B4-BE49-F238E27FC236}">
                <a16:creationId xmlns:a16="http://schemas.microsoft.com/office/drawing/2014/main" id="{647DDAAE-C61D-5A88-8033-9BE8A90D848D}"/>
              </a:ext>
            </a:extLst>
          </p:cNvPr>
          <p:cNvSpPr>
            <a:spLocks noGrp="1"/>
          </p:cNvSpPr>
          <p:nvPr>
            <p:ph type="title"/>
          </p:nvPr>
        </p:nvSpPr>
        <p:spPr/>
        <p:txBody>
          <a:bodyPr/>
          <a:lstStyle/>
          <a:p>
            <a:r>
              <a:rPr lang="fr-FR" altLang="en-US" dirty="0"/>
              <a:t>DL </a:t>
            </a:r>
            <a:r>
              <a:rPr lang="fr-FR" altLang="en-US" dirty="0" err="1"/>
              <a:t>Coverage</a:t>
            </a:r>
            <a:r>
              <a:rPr lang="fr-FR" altLang="en-US" dirty="0"/>
              <a:t> </a:t>
            </a:r>
            <a:r>
              <a:rPr lang="fr-FR" altLang="en-US" dirty="0" err="1"/>
              <a:t>enhancements</a:t>
            </a:r>
            <a:r>
              <a:rPr lang="fr-FR" altLang="en-US" dirty="0"/>
              <a:t> - 1</a:t>
            </a:r>
          </a:p>
        </p:txBody>
      </p:sp>
      <p:sp>
        <p:nvSpPr>
          <p:cNvPr id="3" name="Espace réservé du contenu 2">
            <a:extLst>
              <a:ext uri="{FF2B5EF4-FFF2-40B4-BE49-F238E27FC236}">
                <a16:creationId xmlns:a16="http://schemas.microsoft.com/office/drawing/2014/main" id="{BCBAD751-4E6A-FC12-5F80-EE6C7D026571}"/>
              </a:ext>
            </a:extLst>
          </p:cNvPr>
          <p:cNvSpPr>
            <a:spLocks noGrp="1"/>
          </p:cNvSpPr>
          <p:nvPr>
            <p:ph idx="1"/>
          </p:nvPr>
        </p:nvSpPr>
        <p:spPr/>
        <p:txBody>
          <a:bodyPr/>
          <a:lstStyle/>
          <a:p>
            <a:pPr>
              <a:defRPr/>
            </a:pPr>
            <a:r>
              <a:rPr lang="fr-FR" sz="2400" dirty="0" err="1"/>
              <a:t>Proposal</a:t>
            </a:r>
            <a:r>
              <a:rPr lang="fr-FR" sz="2400" dirty="0"/>
              <a:t> 1: </a:t>
            </a:r>
            <a:r>
              <a:rPr lang="fr-FR" sz="2400" dirty="0" err="1" smtClean="0"/>
              <a:t>Remove</a:t>
            </a:r>
            <a:r>
              <a:rPr lang="fr-FR" sz="2400" dirty="0" smtClean="0"/>
              <a:t> </a:t>
            </a:r>
            <a:r>
              <a:rPr lang="fr-FR" sz="2400" dirty="0"/>
              <a:t>in clause 4.1.1 of </a:t>
            </a:r>
            <a:r>
              <a:rPr lang="fr-FR" sz="2400" dirty="0" smtClean="0"/>
              <a:t>WID the </a:t>
            </a:r>
            <a:r>
              <a:rPr lang="fr-FR" sz="2400" dirty="0" err="1" smtClean="0"/>
              <a:t>following</a:t>
            </a:r>
            <a:r>
              <a:rPr lang="fr-FR" sz="2400" dirty="0" smtClean="0"/>
              <a:t> </a:t>
            </a:r>
            <a:r>
              <a:rPr lang="fr-FR" sz="2400" dirty="0" err="1" smtClean="0"/>
              <a:t>text</a:t>
            </a:r>
            <a:endParaRPr lang="fr-FR" sz="2400" dirty="0"/>
          </a:p>
          <a:p>
            <a:pPr lvl="1">
              <a:defRPr/>
            </a:pPr>
            <a:r>
              <a:rPr lang="en-GB" sz="2000" strike="sngStrike" dirty="0">
                <a:solidFill>
                  <a:srgbClr val="FF0000"/>
                </a:solidFill>
              </a:rPr>
              <a:t>The following sentence will be revisited in RAN#99 as part of the DL enhancements discussion:</a:t>
            </a:r>
            <a:endParaRPr lang="fr-FR" sz="2000" strike="sngStrike" dirty="0">
              <a:solidFill>
                <a:srgbClr val="FF0000"/>
              </a:solidFill>
            </a:endParaRPr>
          </a:p>
          <a:p>
            <a:pPr lvl="1">
              <a:defRPr/>
            </a:pPr>
            <a:r>
              <a:rPr lang="en-GB" sz="2000" strike="sngStrike" dirty="0">
                <a:solidFill>
                  <a:srgbClr val="FF0000"/>
                </a:solidFill>
              </a:rPr>
              <a:t>“The evaluation should also take into account any related regulatory requirements, e.g., ITU limitation of power flux density.” No work on this topic will take place in RAN WGs before the discussion on DL enhancements in RAN#99.</a:t>
            </a:r>
          </a:p>
          <a:p>
            <a:pPr>
              <a:defRPr/>
            </a:pPr>
            <a:r>
              <a:rPr lang="en-GB" sz="2400" dirty="0" smtClean="0"/>
              <a:t>Proposal 1bis: add in the chair notes that</a:t>
            </a:r>
          </a:p>
          <a:p>
            <a:pPr lvl="1">
              <a:defRPr/>
            </a:pPr>
            <a:r>
              <a:rPr lang="fr-FR" sz="2000" dirty="0" smtClean="0"/>
              <a:t>« no </a:t>
            </a:r>
            <a:r>
              <a:rPr lang="fr-FR" sz="2000" dirty="0"/>
              <a:t>PFD </a:t>
            </a:r>
            <a:r>
              <a:rPr lang="fr-FR" sz="2000" dirty="0" err="1"/>
              <a:t>limit</a:t>
            </a:r>
            <a:r>
              <a:rPr lang="fr-FR" sz="2000" dirty="0"/>
              <a:t> applicable </a:t>
            </a:r>
            <a:r>
              <a:rPr lang="fr-FR" sz="2000" dirty="0" err="1"/>
              <a:t>worldwide</a:t>
            </a:r>
            <a:endParaRPr lang="fr-FR" sz="2000" dirty="0"/>
          </a:p>
          <a:p>
            <a:pPr lvl="1">
              <a:defRPr/>
            </a:pPr>
            <a:r>
              <a:rPr lang="fr-FR" sz="2000" dirty="0" err="1"/>
              <a:t>Addressing</a:t>
            </a:r>
            <a:r>
              <a:rPr lang="fr-FR" sz="2000" dirty="0"/>
              <a:t> the </a:t>
            </a:r>
            <a:r>
              <a:rPr lang="fr-FR" sz="2000" dirty="0" err="1"/>
              <a:t>potential</a:t>
            </a:r>
            <a:r>
              <a:rPr lang="fr-FR" sz="2000" dirty="0"/>
              <a:t> restrictions </a:t>
            </a:r>
            <a:r>
              <a:rPr lang="fr-FR" sz="2000" dirty="0" err="1"/>
              <a:t>is</a:t>
            </a:r>
            <a:r>
              <a:rPr lang="fr-FR" sz="2000" dirty="0"/>
              <a:t> an </a:t>
            </a:r>
            <a:r>
              <a:rPr lang="fr-FR" sz="2000" dirty="0" err="1"/>
              <a:t>operational</a:t>
            </a:r>
            <a:r>
              <a:rPr lang="fr-FR" sz="2000" dirty="0"/>
              <a:t> </a:t>
            </a:r>
            <a:r>
              <a:rPr lang="fr-FR" sz="2000" dirty="0" smtClean="0"/>
              <a:t>issue »</a:t>
            </a:r>
            <a:endParaRPr lang="fr-FR" sz="2000" dirty="0"/>
          </a:p>
        </p:txBody>
      </p:sp>
      <p:sp>
        <p:nvSpPr>
          <p:cNvPr id="17411" name="Espace réservé du numéro de diapositive 3">
            <a:extLst>
              <a:ext uri="{FF2B5EF4-FFF2-40B4-BE49-F238E27FC236}">
                <a16:creationId xmlns:a16="http://schemas.microsoft.com/office/drawing/2014/main" id="{C3FAC540-280A-F31D-99F8-CA783C3CBF22}"/>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A4A67273-FDBE-014D-B17C-21E8E9E4D667}" type="slidenum">
              <a:rPr lang="fr-FR" altLang="fr-FR" sz="1200" smtClean="0">
                <a:solidFill>
                  <a:srgbClr val="898989"/>
                </a:solidFill>
              </a:rPr>
              <a:pPr>
                <a:spcBef>
                  <a:spcPct val="0"/>
                </a:spcBef>
                <a:buFontTx/>
                <a:buNone/>
              </a:pPr>
              <a:t>4</a:t>
            </a:fld>
            <a:endParaRPr lang="fr-FR" altLang="fr-FR" sz="1200">
              <a:solidFill>
                <a:srgbClr val="898989"/>
              </a:solidFill>
            </a:endParaRPr>
          </a:p>
        </p:txBody>
      </p:sp>
      <p:sp>
        <p:nvSpPr>
          <p:cNvPr id="17412" name="ZoneTexte 7">
            <a:extLst>
              <a:ext uri="{FF2B5EF4-FFF2-40B4-BE49-F238E27FC236}">
                <a16:creationId xmlns:a16="http://schemas.microsoft.com/office/drawing/2014/main" id="{571583B3-E61D-67AA-DCE6-5209C4565CCE}"/>
              </a:ext>
            </a:extLst>
          </p:cNvPr>
          <p:cNvSpPr txBox="1">
            <a:spLocks noChangeArrowheads="1"/>
          </p:cNvSpPr>
          <p:nvPr/>
        </p:nvSpPr>
        <p:spPr bwMode="auto">
          <a:xfrm>
            <a:off x="7164388" y="44450"/>
            <a:ext cx="18938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en-US" sz="1800"/>
              <a:t>Source RP-230618</a:t>
            </a:r>
          </a:p>
        </p:txBody>
      </p:sp>
      <p:sp>
        <p:nvSpPr>
          <p:cNvPr id="6" name="ZoneTexte 5"/>
          <p:cNvSpPr txBox="1"/>
          <p:nvPr/>
        </p:nvSpPr>
        <p:spPr>
          <a:xfrm>
            <a:off x="755576" y="6156295"/>
            <a:ext cx="5646930" cy="400110"/>
          </a:xfrm>
          <a:prstGeom prst="rect">
            <a:avLst/>
          </a:prstGeom>
          <a:noFill/>
        </p:spPr>
        <p:txBody>
          <a:bodyPr wrap="none" rtlCol="0">
            <a:spAutoFit/>
          </a:bodyPr>
          <a:lstStyle/>
          <a:p>
            <a:r>
              <a:rPr lang="fr-FR" sz="2000" b="1" dirty="0" smtClean="0">
                <a:solidFill>
                  <a:srgbClr val="7030A0"/>
                </a:solidFill>
              </a:rPr>
              <a:t>=Off line outcome&gt; </a:t>
            </a:r>
            <a:r>
              <a:rPr lang="fr-FR" sz="2000" b="1" dirty="0" err="1" smtClean="0">
                <a:solidFill>
                  <a:srgbClr val="7030A0"/>
                </a:solidFill>
              </a:rPr>
              <a:t>Proposal</a:t>
            </a:r>
            <a:r>
              <a:rPr lang="fr-FR" sz="2000" b="1" dirty="0" smtClean="0">
                <a:solidFill>
                  <a:srgbClr val="7030A0"/>
                </a:solidFill>
              </a:rPr>
              <a:t> 1 &amp; 1bis are </a:t>
            </a:r>
            <a:r>
              <a:rPr lang="fr-FR" sz="2000" b="1" dirty="0" err="1" smtClean="0">
                <a:solidFill>
                  <a:srgbClr val="7030A0"/>
                </a:solidFill>
              </a:rPr>
              <a:t>agreeable</a:t>
            </a:r>
            <a:endParaRPr lang="fr-FR" sz="2000" b="1" dirty="0">
              <a:solidFill>
                <a:srgbClr val="7030A0"/>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re 1">
            <a:extLst>
              <a:ext uri="{FF2B5EF4-FFF2-40B4-BE49-F238E27FC236}">
                <a16:creationId xmlns:a16="http://schemas.microsoft.com/office/drawing/2014/main" id="{52E57BB9-4010-42FF-9434-E81A6EE50B24}"/>
              </a:ext>
            </a:extLst>
          </p:cNvPr>
          <p:cNvSpPr>
            <a:spLocks noGrp="1"/>
          </p:cNvSpPr>
          <p:nvPr>
            <p:ph type="title"/>
          </p:nvPr>
        </p:nvSpPr>
        <p:spPr/>
        <p:txBody>
          <a:bodyPr/>
          <a:lstStyle/>
          <a:p>
            <a:r>
              <a:rPr lang="fr-FR" altLang="en-US" dirty="0"/>
              <a:t>DL </a:t>
            </a:r>
            <a:r>
              <a:rPr lang="fr-FR" altLang="en-US" dirty="0" err="1"/>
              <a:t>Coverage</a:t>
            </a:r>
            <a:r>
              <a:rPr lang="fr-FR" altLang="en-US" dirty="0"/>
              <a:t> </a:t>
            </a:r>
            <a:r>
              <a:rPr lang="fr-FR" altLang="en-US" dirty="0" err="1"/>
              <a:t>enhancements</a:t>
            </a:r>
            <a:r>
              <a:rPr lang="fr-FR" altLang="en-US" dirty="0"/>
              <a:t> - 2</a:t>
            </a:r>
          </a:p>
        </p:txBody>
      </p:sp>
      <p:sp>
        <p:nvSpPr>
          <p:cNvPr id="19458" name="Espace réservé du contenu 2">
            <a:extLst>
              <a:ext uri="{FF2B5EF4-FFF2-40B4-BE49-F238E27FC236}">
                <a16:creationId xmlns:a16="http://schemas.microsoft.com/office/drawing/2014/main" id="{B78C3D40-A52F-A891-5809-1AD369E6185D}"/>
              </a:ext>
            </a:extLst>
          </p:cNvPr>
          <p:cNvSpPr>
            <a:spLocks noGrp="1"/>
          </p:cNvSpPr>
          <p:nvPr>
            <p:ph idx="1"/>
          </p:nvPr>
        </p:nvSpPr>
        <p:spPr/>
        <p:txBody>
          <a:bodyPr/>
          <a:lstStyle/>
          <a:p>
            <a:r>
              <a:rPr lang="fr-FR" altLang="en-US" dirty="0" err="1"/>
              <a:t>Proposal</a:t>
            </a:r>
            <a:r>
              <a:rPr lang="fr-FR" altLang="en-US" dirty="0"/>
              <a:t> 2: For DL </a:t>
            </a:r>
            <a:r>
              <a:rPr lang="fr-FR" altLang="en-US" dirty="0" err="1"/>
              <a:t>coverage</a:t>
            </a:r>
            <a:r>
              <a:rPr lang="fr-FR" altLang="en-US" dirty="0"/>
              <a:t> </a:t>
            </a:r>
            <a:r>
              <a:rPr lang="fr-FR" altLang="en-US" dirty="0" err="1"/>
              <a:t>enhancement</a:t>
            </a:r>
            <a:r>
              <a:rPr lang="fr-FR" altLang="en-US" dirty="0"/>
              <a:t> solutions, satellite </a:t>
            </a:r>
            <a:r>
              <a:rPr lang="fr-FR" altLang="en-US" dirty="0" err="1"/>
              <a:t>parameters</a:t>
            </a:r>
            <a:r>
              <a:rPr lang="fr-FR" altLang="en-US" dirty="0"/>
              <a:t> </a:t>
            </a:r>
            <a:r>
              <a:rPr lang="fr-FR" altLang="en-US" dirty="0" err="1"/>
              <a:t>assumptions</a:t>
            </a:r>
            <a:r>
              <a:rPr lang="fr-FR" altLang="en-US" dirty="0"/>
              <a:t> (i.e. Transmission power per </a:t>
            </a:r>
            <a:r>
              <a:rPr lang="fr-FR" altLang="en-US" dirty="0" err="1"/>
              <a:t>beam</a:t>
            </a:r>
            <a:r>
              <a:rPr lang="fr-FR" altLang="en-US" dirty="0"/>
              <a:t> and </a:t>
            </a:r>
            <a:r>
              <a:rPr lang="fr-FR" altLang="en-US" dirty="0" err="1"/>
              <a:t>coverage</a:t>
            </a:r>
            <a:r>
              <a:rPr lang="fr-FR" altLang="en-US" dirty="0"/>
              <a:t> </a:t>
            </a:r>
            <a:r>
              <a:rPr lang="fr-FR" altLang="en-US" dirty="0" err="1"/>
              <a:t>capability</a:t>
            </a:r>
            <a:r>
              <a:rPr lang="fr-FR" altLang="en-US" dirty="0"/>
              <a:t> or </a:t>
            </a:r>
            <a:r>
              <a:rPr lang="fr-FR" altLang="en-US" dirty="0" err="1"/>
              <a:t>number</a:t>
            </a:r>
            <a:r>
              <a:rPr lang="fr-FR" altLang="en-US" dirty="0"/>
              <a:t> of active </a:t>
            </a:r>
            <a:r>
              <a:rPr lang="fr-FR" altLang="en-US" dirty="0" err="1"/>
              <a:t>beams</a:t>
            </a:r>
            <a:r>
              <a:rPr lang="fr-FR" altLang="en-US" dirty="0"/>
              <a:t> at a time) </a:t>
            </a:r>
            <a:r>
              <a:rPr lang="fr-FR" altLang="en-US" dirty="0" err="1"/>
              <a:t>need</a:t>
            </a:r>
            <a:r>
              <a:rPr lang="fr-FR" altLang="en-US" dirty="0"/>
              <a:t> to </a:t>
            </a:r>
            <a:r>
              <a:rPr lang="fr-FR" altLang="en-US" dirty="0" err="1"/>
              <a:t>be</a:t>
            </a:r>
            <a:r>
              <a:rPr lang="fr-FR" altLang="en-US" dirty="0"/>
              <a:t> </a:t>
            </a:r>
            <a:r>
              <a:rPr lang="fr-FR" altLang="en-US" dirty="0" err="1"/>
              <a:t>clarified</a:t>
            </a:r>
            <a:r>
              <a:rPr lang="fr-FR" altLang="en-US" dirty="0"/>
              <a:t> for system-</a:t>
            </a:r>
            <a:r>
              <a:rPr lang="fr-FR" altLang="en-US" dirty="0" err="1"/>
              <a:t>level</a:t>
            </a:r>
            <a:r>
              <a:rPr lang="fr-FR" altLang="en-US" dirty="0"/>
              <a:t> </a:t>
            </a:r>
            <a:r>
              <a:rPr lang="fr-FR" altLang="en-US" dirty="0" err="1"/>
              <a:t>coverage</a:t>
            </a:r>
            <a:endParaRPr lang="fr-FR" altLang="en-US" dirty="0"/>
          </a:p>
          <a:p>
            <a:endParaRPr lang="fr-FR" altLang="en-US" dirty="0"/>
          </a:p>
          <a:p>
            <a:endParaRPr lang="fr-FR" altLang="en-US" dirty="0"/>
          </a:p>
        </p:txBody>
      </p:sp>
      <p:sp>
        <p:nvSpPr>
          <p:cNvPr id="19459" name="Espace réservé du numéro de diapositive 3">
            <a:extLst>
              <a:ext uri="{FF2B5EF4-FFF2-40B4-BE49-F238E27FC236}">
                <a16:creationId xmlns:a16="http://schemas.microsoft.com/office/drawing/2014/main" id="{6A33D8BC-D92D-7CB4-4391-9DDD754B404C}"/>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19AE606C-761D-814A-BE22-3DBEEBF847A2}" type="slidenum">
              <a:rPr lang="fr-FR" altLang="fr-FR" sz="1200" smtClean="0">
                <a:solidFill>
                  <a:srgbClr val="898989"/>
                </a:solidFill>
              </a:rPr>
              <a:pPr>
                <a:spcBef>
                  <a:spcPct val="0"/>
                </a:spcBef>
                <a:buFontTx/>
                <a:buNone/>
              </a:pPr>
              <a:t>5</a:t>
            </a:fld>
            <a:endParaRPr lang="fr-FR" altLang="fr-FR" sz="1200">
              <a:solidFill>
                <a:srgbClr val="898989"/>
              </a:solidFill>
            </a:endParaRPr>
          </a:p>
        </p:txBody>
      </p:sp>
      <p:sp>
        <p:nvSpPr>
          <p:cNvPr id="19460" name="ZoneTexte 4">
            <a:extLst>
              <a:ext uri="{FF2B5EF4-FFF2-40B4-BE49-F238E27FC236}">
                <a16:creationId xmlns:a16="http://schemas.microsoft.com/office/drawing/2014/main" id="{AFE31632-5C77-7302-4B81-73E7808A27D1}"/>
              </a:ext>
            </a:extLst>
          </p:cNvPr>
          <p:cNvSpPr txBox="1">
            <a:spLocks noChangeArrowheads="1"/>
          </p:cNvSpPr>
          <p:nvPr/>
        </p:nvSpPr>
        <p:spPr bwMode="auto">
          <a:xfrm>
            <a:off x="7164388" y="44450"/>
            <a:ext cx="18938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en-US" sz="1800"/>
              <a:t>Source RP-230568</a:t>
            </a:r>
          </a:p>
          <a:p>
            <a:pPr>
              <a:spcBef>
                <a:spcPct val="0"/>
              </a:spcBef>
              <a:buFontTx/>
              <a:buNone/>
            </a:pPr>
            <a:endParaRPr lang="fr-FR" altLang="en-US" sz="1800"/>
          </a:p>
        </p:txBody>
      </p:sp>
      <p:sp>
        <p:nvSpPr>
          <p:cNvPr id="6" name="ZoneTexte 5"/>
          <p:cNvSpPr txBox="1"/>
          <p:nvPr/>
        </p:nvSpPr>
        <p:spPr>
          <a:xfrm>
            <a:off x="539553" y="5641092"/>
            <a:ext cx="8352928" cy="707886"/>
          </a:xfrm>
          <a:prstGeom prst="rect">
            <a:avLst/>
          </a:prstGeom>
          <a:noFill/>
        </p:spPr>
        <p:txBody>
          <a:bodyPr wrap="square" rtlCol="0">
            <a:spAutoFit/>
          </a:bodyPr>
          <a:lstStyle/>
          <a:p>
            <a:r>
              <a:rPr lang="fr-FR" sz="2000" b="1" dirty="0" smtClean="0">
                <a:solidFill>
                  <a:srgbClr val="7030A0"/>
                </a:solidFill>
              </a:rPr>
              <a:t>=Off line outcome&gt; </a:t>
            </a:r>
            <a:r>
              <a:rPr lang="fr-FR" sz="2000" b="1" dirty="0" err="1" smtClean="0">
                <a:solidFill>
                  <a:srgbClr val="7030A0"/>
                </a:solidFill>
              </a:rPr>
              <a:t>Although</a:t>
            </a:r>
            <a:r>
              <a:rPr lang="fr-FR" sz="2000" b="1" dirty="0" smtClean="0">
                <a:solidFill>
                  <a:srgbClr val="7030A0"/>
                </a:solidFill>
              </a:rPr>
              <a:t> </a:t>
            </a:r>
            <a:r>
              <a:rPr lang="fr-FR" sz="2000" b="1" dirty="0" err="1" smtClean="0">
                <a:solidFill>
                  <a:srgbClr val="7030A0"/>
                </a:solidFill>
              </a:rPr>
              <a:t>triggered</a:t>
            </a:r>
            <a:r>
              <a:rPr lang="fr-FR" sz="2000" b="1" dirty="0" smtClean="0">
                <a:solidFill>
                  <a:srgbClr val="7030A0"/>
                </a:solidFill>
              </a:rPr>
              <a:t> </a:t>
            </a:r>
            <a:r>
              <a:rPr lang="fr-FR" sz="2000" b="1" dirty="0" err="1" smtClean="0">
                <a:solidFill>
                  <a:srgbClr val="7030A0"/>
                </a:solidFill>
              </a:rPr>
              <a:t>interest</a:t>
            </a:r>
            <a:r>
              <a:rPr lang="fr-FR" sz="2000" b="1" dirty="0" smtClean="0">
                <a:solidFill>
                  <a:srgbClr val="7030A0"/>
                </a:solidFill>
              </a:rPr>
              <a:t>, the </a:t>
            </a:r>
            <a:r>
              <a:rPr lang="fr-FR" sz="2000" b="1" dirty="0" err="1" smtClean="0">
                <a:solidFill>
                  <a:srgbClr val="7030A0"/>
                </a:solidFill>
              </a:rPr>
              <a:t>Proposal</a:t>
            </a:r>
            <a:r>
              <a:rPr lang="fr-FR" sz="2000" b="1" dirty="0" smtClean="0">
                <a:solidFill>
                  <a:srgbClr val="7030A0"/>
                </a:solidFill>
              </a:rPr>
              <a:t> 2 </a:t>
            </a:r>
            <a:r>
              <a:rPr lang="fr-FR" sz="2000" b="1" dirty="0" err="1" smtClean="0">
                <a:solidFill>
                  <a:srgbClr val="7030A0"/>
                </a:solidFill>
              </a:rPr>
              <a:t>is</a:t>
            </a:r>
            <a:r>
              <a:rPr lang="fr-FR" sz="2000" b="1" dirty="0" smtClean="0">
                <a:solidFill>
                  <a:srgbClr val="7030A0"/>
                </a:solidFill>
              </a:rPr>
              <a:t> not </a:t>
            </a:r>
            <a:r>
              <a:rPr lang="fr-FR" sz="2000" b="1" dirty="0" err="1" smtClean="0">
                <a:solidFill>
                  <a:srgbClr val="7030A0"/>
                </a:solidFill>
              </a:rPr>
              <a:t>agreeable</a:t>
            </a:r>
            <a:r>
              <a:rPr lang="fr-FR" sz="2000" b="1" dirty="0">
                <a:solidFill>
                  <a:srgbClr val="7030A0"/>
                </a:solidFill>
              </a:rPr>
              <a:t> </a:t>
            </a:r>
            <a:r>
              <a:rPr lang="fr-FR" sz="2000" b="1" dirty="0" smtClean="0">
                <a:solidFill>
                  <a:srgbClr val="7030A0"/>
                </a:solidFill>
              </a:rPr>
              <a:t>at </a:t>
            </a:r>
            <a:r>
              <a:rPr lang="fr-FR" sz="2000" b="1" dirty="0" err="1" smtClean="0">
                <a:solidFill>
                  <a:srgbClr val="7030A0"/>
                </a:solidFill>
              </a:rPr>
              <a:t>this</a:t>
            </a:r>
            <a:r>
              <a:rPr lang="fr-FR" sz="2000" b="1" dirty="0" smtClean="0">
                <a:solidFill>
                  <a:srgbClr val="7030A0"/>
                </a:solidFill>
              </a:rPr>
              <a:t> meeting</a:t>
            </a:r>
            <a:endParaRPr lang="fr-FR" sz="2000" b="1" dirty="0">
              <a:solidFill>
                <a:srgbClr val="7030A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re 1">
            <a:extLst>
              <a:ext uri="{FF2B5EF4-FFF2-40B4-BE49-F238E27FC236}">
                <a16:creationId xmlns:a16="http://schemas.microsoft.com/office/drawing/2014/main" id="{6A8891B3-DEFD-4075-3ECA-32FB5AC1B125}"/>
              </a:ext>
            </a:extLst>
          </p:cNvPr>
          <p:cNvSpPr>
            <a:spLocks noGrp="1"/>
          </p:cNvSpPr>
          <p:nvPr>
            <p:ph type="title"/>
          </p:nvPr>
        </p:nvSpPr>
        <p:spPr/>
        <p:txBody>
          <a:bodyPr/>
          <a:lstStyle/>
          <a:p>
            <a:r>
              <a:rPr lang="fr-FR" altLang="en-US" dirty="0"/>
              <a:t>DL </a:t>
            </a:r>
            <a:r>
              <a:rPr lang="fr-FR" altLang="en-US" dirty="0" err="1"/>
              <a:t>Coverage</a:t>
            </a:r>
            <a:r>
              <a:rPr lang="fr-FR" altLang="en-US" dirty="0"/>
              <a:t> </a:t>
            </a:r>
            <a:r>
              <a:rPr lang="fr-FR" altLang="en-US" dirty="0" err="1"/>
              <a:t>enhancements</a:t>
            </a:r>
            <a:r>
              <a:rPr lang="fr-FR" altLang="en-US" dirty="0"/>
              <a:t> - 3</a:t>
            </a:r>
          </a:p>
        </p:txBody>
      </p:sp>
      <p:sp>
        <p:nvSpPr>
          <p:cNvPr id="18434" name="Espace réservé du contenu 2">
            <a:extLst>
              <a:ext uri="{FF2B5EF4-FFF2-40B4-BE49-F238E27FC236}">
                <a16:creationId xmlns:a16="http://schemas.microsoft.com/office/drawing/2014/main" id="{9578B07D-5651-97A4-727A-6A9D6E3A1DF9}"/>
              </a:ext>
            </a:extLst>
          </p:cNvPr>
          <p:cNvSpPr>
            <a:spLocks noGrp="1"/>
          </p:cNvSpPr>
          <p:nvPr>
            <p:ph idx="1"/>
          </p:nvPr>
        </p:nvSpPr>
        <p:spPr/>
        <p:txBody>
          <a:bodyPr/>
          <a:lstStyle/>
          <a:p>
            <a:r>
              <a:rPr lang="fr-FR" altLang="en-US" dirty="0" err="1"/>
              <a:t>Proposal</a:t>
            </a:r>
            <a:r>
              <a:rPr lang="fr-FR" altLang="en-US" dirty="0"/>
              <a:t> 3: For DL </a:t>
            </a:r>
            <a:r>
              <a:rPr lang="fr-FR" altLang="en-US" dirty="0" err="1"/>
              <a:t>coverage</a:t>
            </a:r>
            <a:r>
              <a:rPr lang="fr-FR" altLang="en-US" dirty="0"/>
              <a:t> </a:t>
            </a:r>
            <a:r>
              <a:rPr lang="fr-FR" altLang="en-US" dirty="0" err="1"/>
              <a:t>enhancements</a:t>
            </a:r>
            <a:r>
              <a:rPr lang="fr-FR" altLang="en-US" dirty="0"/>
              <a:t> the </a:t>
            </a:r>
            <a:r>
              <a:rPr lang="fr-FR" altLang="en-US" dirty="0" err="1"/>
              <a:t>following</a:t>
            </a:r>
            <a:r>
              <a:rPr lang="fr-FR" altLang="en-US" dirty="0"/>
              <a:t> </a:t>
            </a:r>
            <a:r>
              <a:rPr lang="fr-FR" altLang="en-US" dirty="0" err="1"/>
              <a:t>two</a:t>
            </a:r>
            <a:r>
              <a:rPr lang="fr-FR" altLang="en-US" dirty="0"/>
              <a:t> </a:t>
            </a:r>
            <a:r>
              <a:rPr lang="fr-FR" altLang="en-US" dirty="0" err="1"/>
              <a:t>steps</a:t>
            </a:r>
            <a:r>
              <a:rPr lang="fr-FR" altLang="en-US" dirty="0"/>
              <a:t> </a:t>
            </a:r>
            <a:r>
              <a:rPr lang="fr-FR" altLang="en-US" dirty="0" err="1"/>
              <a:t>approach</a:t>
            </a:r>
            <a:r>
              <a:rPr lang="fr-FR" altLang="en-US" dirty="0"/>
              <a:t> </a:t>
            </a:r>
            <a:r>
              <a:rPr lang="fr-FR" altLang="en-US" dirty="0" err="1"/>
              <a:t>should</a:t>
            </a:r>
            <a:r>
              <a:rPr lang="fr-FR" altLang="en-US" dirty="0"/>
              <a:t> </a:t>
            </a:r>
            <a:r>
              <a:rPr lang="fr-FR" altLang="en-US" dirty="0" err="1"/>
              <a:t>be</a:t>
            </a:r>
            <a:r>
              <a:rPr lang="fr-FR" altLang="en-US" dirty="0"/>
              <a:t> </a:t>
            </a:r>
            <a:r>
              <a:rPr lang="fr-FR" altLang="en-US" dirty="0" err="1"/>
              <a:t>considered</a:t>
            </a:r>
            <a:endParaRPr lang="fr-FR" altLang="en-US" dirty="0"/>
          </a:p>
          <a:p>
            <a:pPr lvl="1"/>
            <a:r>
              <a:rPr lang="fr-FR" altLang="en-US" dirty="0" err="1"/>
              <a:t>Study</a:t>
            </a:r>
            <a:r>
              <a:rPr lang="fr-FR" altLang="en-US" dirty="0"/>
              <a:t> the issues </a:t>
            </a:r>
            <a:r>
              <a:rPr lang="fr-FR" altLang="en-US" dirty="0" err="1"/>
              <a:t>taking</a:t>
            </a:r>
            <a:r>
              <a:rPr lang="fr-FR" altLang="en-US" dirty="0"/>
              <a:t> </a:t>
            </a:r>
            <a:r>
              <a:rPr lang="fr-FR" altLang="en-US" dirty="0" err="1"/>
              <a:t>into</a:t>
            </a:r>
            <a:r>
              <a:rPr lang="fr-FR" altLang="en-US" dirty="0"/>
              <a:t> system </a:t>
            </a:r>
            <a:r>
              <a:rPr lang="fr-FR" altLang="en-US" dirty="0" err="1"/>
              <a:t>level</a:t>
            </a:r>
            <a:r>
              <a:rPr lang="fr-FR" altLang="en-US" dirty="0"/>
              <a:t> </a:t>
            </a:r>
            <a:r>
              <a:rPr lang="fr-FR" altLang="en-US" dirty="0" err="1"/>
              <a:t>coverage</a:t>
            </a:r>
            <a:r>
              <a:rPr lang="fr-FR" altLang="en-US" dirty="0"/>
              <a:t> aspects</a:t>
            </a:r>
          </a:p>
          <a:p>
            <a:pPr lvl="2"/>
            <a:r>
              <a:rPr lang="fr-FR" altLang="en-US" dirty="0" err="1"/>
              <a:t>Identify</a:t>
            </a:r>
            <a:r>
              <a:rPr lang="fr-FR" altLang="en-US" dirty="0"/>
              <a:t> </a:t>
            </a:r>
            <a:r>
              <a:rPr lang="fr-FR" altLang="en-US" dirty="0" err="1"/>
              <a:t>which</a:t>
            </a:r>
            <a:r>
              <a:rPr lang="fr-FR" altLang="en-US" dirty="0"/>
              <a:t> </a:t>
            </a:r>
            <a:r>
              <a:rPr lang="fr-FR" altLang="en-US" dirty="0" err="1"/>
              <a:t>enhancements</a:t>
            </a:r>
            <a:r>
              <a:rPr lang="fr-FR" altLang="en-US" dirty="0"/>
              <a:t> are </a:t>
            </a:r>
            <a:r>
              <a:rPr lang="fr-FR" altLang="en-US" dirty="0" err="1"/>
              <a:t>needed</a:t>
            </a:r>
            <a:r>
              <a:rPr lang="fr-FR" altLang="en-US" dirty="0"/>
              <a:t> </a:t>
            </a:r>
          </a:p>
          <a:p>
            <a:pPr lvl="2"/>
            <a:r>
              <a:rPr lang="en-US" dirty="0"/>
              <a:t>Identify the target link margin </a:t>
            </a:r>
            <a:r>
              <a:rPr lang="en-US" dirty="0" smtClean="0"/>
              <a:t>improvement</a:t>
            </a:r>
            <a:endParaRPr lang="en-US" dirty="0"/>
          </a:p>
        </p:txBody>
      </p:sp>
      <p:sp>
        <p:nvSpPr>
          <p:cNvPr id="18435" name="Espace réservé du numéro de diapositive 3">
            <a:extLst>
              <a:ext uri="{FF2B5EF4-FFF2-40B4-BE49-F238E27FC236}">
                <a16:creationId xmlns:a16="http://schemas.microsoft.com/office/drawing/2014/main" id="{CC13F80F-1816-A025-3D0A-1C740DA47E38}"/>
              </a:ext>
            </a:extLst>
          </p:cNvPr>
          <p:cNvSpPr>
            <a:spLocks noGrp="1"/>
          </p:cNvSpPr>
          <p:nvPr>
            <p:ph type="sldNum" sz="quarter" idx="12"/>
          </p:nvPr>
        </p:nvSpPr>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fld id="{3A8B5DC9-1F5E-DD4D-89B5-93D96C1FC281}" type="slidenum">
              <a:rPr lang="fr-FR" altLang="fr-FR" smtClean="0"/>
              <a:pPr/>
              <a:t>6</a:t>
            </a:fld>
            <a:endParaRPr lang="fr-FR" altLang="fr-FR"/>
          </a:p>
        </p:txBody>
      </p:sp>
      <p:sp>
        <p:nvSpPr>
          <p:cNvPr id="18436" name="ZoneTexte 4">
            <a:extLst>
              <a:ext uri="{FF2B5EF4-FFF2-40B4-BE49-F238E27FC236}">
                <a16:creationId xmlns:a16="http://schemas.microsoft.com/office/drawing/2014/main" id="{3C94DFEB-5162-02E7-0D1F-3952A9DA9608}"/>
              </a:ext>
            </a:extLst>
          </p:cNvPr>
          <p:cNvSpPr txBox="1">
            <a:spLocks noChangeArrowheads="1"/>
          </p:cNvSpPr>
          <p:nvPr/>
        </p:nvSpPr>
        <p:spPr bwMode="auto">
          <a:xfrm>
            <a:off x="7164388" y="44450"/>
            <a:ext cx="18938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en-US" sz="1800"/>
              <a:t>Source RP-230610</a:t>
            </a:r>
          </a:p>
        </p:txBody>
      </p:sp>
      <p:sp>
        <p:nvSpPr>
          <p:cNvPr id="7" name="ZoneTexte 6"/>
          <p:cNvSpPr txBox="1"/>
          <p:nvPr/>
        </p:nvSpPr>
        <p:spPr>
          <a:xfrm>
            <a:off x="539553" y="5641092"/>
            <a:ext cx="8352928" cy="707886"/>
          </a:xfrm>
          <a:prstGeom prst="rect">
            <a:avLst/>
          </a:prstGeom>
          <a:noFill/>
        </p:spPr>
        <p:txBody>
          <a:bodyPr wrap="square" rtlCol="0">
            <a:spAutoFit/>
          </a:bodyPr>
          <a:lstStyle/>
          <a:p>
            <a:r>
              <a:rPr lang="fr-FR" sz="2000" b="1" dirty="0" smtClean="0">
                <a:solidFill>
                  <a:srgbClr val="7030A0"/>
                </a:solidFill>
              </a:rPr>
              <a:t>=Off line outcome&gt; </a:t>
            </a:r>
            <a:r>
              <a:rPr lang="fr-FR" sz="2000" b="1" dirty="0" err="1" smtClean="0">
                <a:solidFill>
                  <a:srgbClr val="7030A0"/>
                </a:solidFill>
              </a:rPr>
              <a:t>Although</a:t>
            </a:r>
            <a:r>
              <a:rPr lang="fr-FR" sz="2000" b="1" dirty="0" smtClean="0">
                <a:solidFill>
                  <a:srgbClr val="7030A0"/>
                </a:solidFill>
              </a:rPr>
              <a:t> </a:t>
            </a:r>
            <a:r>
              <a:rPr lang="fr-FR" sz="2000" b="1" dirty="0" err="1" smtClean="0">
                <a:solidFill>
                  <a:srgbClr val="7030A0"/>
                </a:solidFill>
              </a:rPr>
              <a:t>triggered</a:t>
            </a:r>
            <a:r>
              <a:rPr lang="fr-FR" sz="2000" b="1" dirty="0" smtClean="0">
                <a:solidFill>
                  <a:srgbClr val="7030A0"/>
                </a:solidFill>
              </a:rPr>
              <a:t> </a:t>
            </a:r>
            <a:r>
              <a:rPr lang="fr-FR" sz="2000" b="1" dirty="0" err="1" smtClean="0">
                <a:solidFill>
                  <a:srgbClr val="7030A0"/>
                </a:solidFill>
              </a:rPr>
              <a:t>interest</a:t>
            </a:r>
            <a:r>
              <a:rPr lang="fr-FR" sz="2000" b="1" dirty="0" smtClean="0">
                <a:solidFill>
                  <a:srgbClr val="7030A0"/>
                </a:solidFill>
              </a:rPr>
              <a:t>, the </a:t>
            </a:r>
            <a:r>
              <a:rPr lang="fr-FR" sz="2000" b="1" dirty="0" err="1" smtClean="0">
                <a:solidFill>
                  <a:srgbClr val="7030A0"/>
                </a:solidFill>
              </a:rPr>
              <a:t>Proposal</a:t>
            </a:r>
            <a:r>
              <a:rPr lang="fr-FR" sz="2000" b="1" dirty="0" smtClean="0">
                <a:solidFill>
                  <a:srgbClr val="7030A0"/>
                </a:solidFill>
              </a:rPr>
              <a:t> 3 </a:t>
            </a:r>
            <a:r>
              <a:rPr lang="fr-FR" sz="2000" b="1" dirty="0" err="1" smtClean="0">
                <a:solidFill>
                  <a:srgbClr val="7030A0"/>
                </a:solidFill>
              </a:rPr>
              <a:t>is</a:t>
            </a:r>
            <a:r>
              <a:rPr lang="fr-FR" sz="2000" b="1" dirty="0" smtClean="0">
                <a:solidFill>
                  <a:srgbClr val="7030A0"/>
                </a:solidFill>
              </a:rPr>
              <a:t> not </a:t>
            </a:r>
            <a:r>
              <a:rPr lang="fr-FR" sz="2000" b="1" dirty="0" err="1" smtClean="0">
                <a:solidFill>
                  <a:srgbClr val="7030A0"/>
                </a:solidFill>
              </a:rPr>
              <a:t>agreeable</a:t>
            </a:r>
            <a:r>
              <a:rPr lang="fr-FR" sz="2000" b="1" dirty="0">
                <a:solidFill>
                  <a:srgbClr val="7030A0"/>
                </a:solidFill>
              </a:rPr>
              <a:t> </a:t>
            </a:r>
            <a:r>
              <a:rPr lang="fr-FR" sz="2000" b="1" dirty="0" smtClean="0">
                <a:solidFill>
                  <a:srgbClr val="7030A0"/>
                </a:solidFill>
              </a:rPr>
              <a:t>at </a:t>
            </a:r>
            <a:r>
              <a:rPr lang="fr-FR" sz="2000" b="1" dirty="0" err="1" smtClean="0">
                <a:solidFill>
                  <a:srgbClr val="7030A0"/>
                </a:solidFill>
              </a:rPr>
              <a:t>this</a:t>
            </a:r>
            <a:r>
              <a:rPr lang="fr-FR" sz="2000" b="1" dirty="0" smtClean="0">
                <a:solidFill>
                  <a:srgbClr val="7030A0"/>
                </a:solidFill>
              </a:rPr>
              <a:t> meeting</a:t>
            </a:r>
            <a:endParaRPr lang="fr-FR" sz="2000" b="1" dirty="0">
              <a:solidFill>
                <a:srgbClr val="7030A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re 1">
            <a:extLst>
              <a:ext uri="{FF2B5EF4-FFF2-40B4-BE49-F238E27FC236}">
                <a16:creationId xmlns:a16="http://schemas.microsoft.com/office/drawing/2014/main" id="{6A8891B3-DEFD-4075-3ECA-32FB5AC1B125}"/>
              </a:ext>
            </a:extLst>
          </p:cNvPr>
          <p:cNvSpPr>
            <a:spLocks noGrp="1"/>
          </p:cNvSpPr>
          <p:nvPr>
            <p:ph type="title"/>
          </p:nvPr>
        </p:nvSpPr>
        <p:spPr/>
        <p:txBody>
          <a:bodyPr/>
          <a:lstStyle/>
          <a:p>
            <a:r>
              <a:rPr lang="fr-FR" altLang="en-US" dirty="0"/>
              <a:t>DL </a:t>
            </a:r>
            <a:r>
              <a:rPr lang="fr-FR" altLang="en-US" dirty="0" err="1"/>
              <a:t>Coverage</a:t>
            </a:r>
            <a:r>
              <a:rPr lang="fr-FR" altLang="en-US" dirty="0"/>
              <a:t> </a:t>
            </a:r>
            <a:r>
              <a:rPr lang="fr-FR" altLang="en-US" dirty="0" err="1"/>
              <a:t>enhancements</a:t>
            </a:r>
            <a:r>
              <a:rPr lang="fr-FR" altLang="en-US" dirty="0"/>
              <a:t> - 4</a:t>
            </a:r>
          </a:p>
        </p:txBody>
      </p:sp>
      <p:sp>
        <p:nvSpPr>
          <p:cNvPr id="18434" name="Espace réservé du contenu 2">
            <a:extLst>
              <a:ext uri="{FF2B5EF4-FFF2-40B4-BE49-F238E27FC236}">
                <a16:creationId xmlns:a16="http://schemas.microsoft.com/office/drawing/2014/main" id="{9578B07D-5651-97A4-727A-6A9D6E3A1DF9}"/>
              </a:ext>
            </a:extLst>
          </p:cNvPr>
          <p:cNvSpPr>
            <a:spLocks noGrp="1"/>
          </p:cNvSpPr>
          <p:nvPr>
            <p:ph idx="1"/>
          </p:nvPr>
        </p:nvSpPr>
        <p:spPr/>
        <p:txBody>
          <a:bodyPr/>
          <a:lstStyle/>
          <a:p>
            <a:r>
              <a:rPr lang="fr-FR" altLang="en-US" sz="2000" dirty="0" err="1"/>
              <a:t>Proposal</a:t>
            </a:r>
            <a:r>
              <a:rPr lang="fr-FR" altLang="en-US" sz="2000" dirty="0"/>
              <a:t> 4: Low </a:t>
            </a:r>
            <a:r>
              <a:rPr lang="fr-FR" altLang="en-US" sz="2000" dirty="0" err="1"/>
              <a:t>hanging</a:t>
            </a:r>
            <a:r>
              <a:rPr lang="fr-FR" altLang="en-US" sz="2000" dirty="0"/>
              <a:t> fruit DL </a:t>
            </a:r>
            <a:r>
              <a:rPr lang="fr-FR" altLang="en-US" sz="2000" dirty="0" err="1"/>
              <a:t>coverage</a:t>
            </a:r>
            <a:r>
              <a:rPr lang="fr-FR" altLang="en-US" sz="2000" dirty="0"/>
              <a:t> </a:t>
            </a:r>
            <a:r>
              <a:rPr lang="fr-FR" altLang="en-US" sz="2000" dirty="0" err="1"/>
              <a:t>enhancements</a:t>
            </a:r>
            <a:r>
              <a:rPr lang="fr-FR" altLang="en-US" sz="2000" dirty="0"/>
              <a:t> </a:t>
            </a:r>
            <a:r>
              <a:rPr lang="fr-FR" altLang="en-US" sz="2000" dirty="0" err="1"/>
              <a:t>should</a:t>
            </a:r>
            <a:r>
              <a:rPr lang="fr-FR" altLang="en-US" sz="2000" dirty="0"/>
              <a:t> </a:t>
            </a:r>
            <a:r>
              <a:rPr lang="fr-FR" altLang="en-US" sz="2000" dirty="0" err="1"/>
              <a:t>be</a:t>
            </a:r>
            <a:r>
              <a:rPr lang="fr-FR" altLang="en-US" sz="2000" dirty="0"/>
              <a:t> </a:t>
            </a:r>
            <a:r>
              <a:rPr lang="fr-FR" altLang="en-US" sz="2000" dirty="0" err="1"/>
              <a:t>considered</a:t>
            </a:r>
            <a:r>
              <a:rPr lang="fr-FR" altLang="en-US" sz="2000" dirty="0"/>
              <a:t> in 3GPP </a:t>
            </a:r>
            <a:r>
              <a:rPr lang="fr-FR" altLang="en-US" sz="2000" dirty="0" err="1"/>
              <a:t>especially</a:t>
            </a:r>
            <a:r>
              <a:rPr lang="fr-FR" altLang="en-US" sz="2000" dirty="0"/>
              <a:t> for </a:t>
            </a:r>
          </a:p>
          <a:p>
            <a:pPr lvl="1"/>
            <a:r>
              <a:rPr lang="en-US" sz="1800" dirty="0"/>
              <a:t>PDSCH (Msg4) and </a:t>
            </a:r>
            <a:r>
              <a:rPr lang="en-US" sz="1800" dirty="0" smtClean="0"/>
              <a:t>PDSCH </a:t>
            </a:r>
            <a:r>
              <a:rPr lang="en-US" sz="1800" dirty="0"/>
              <a:t>(</a:t>
            </a:r>
            <a:r>
              <a:rPr lang="en-US" sz="1800" dirty="0" err="1"/>
              <a:t>Msg</a:t>
            </a:r>
            <a:r>
              <a:rPr lang="en-US" sz="1800" dirty="0"/>
              <a:t> 2) which the worst DL channel in terms of SNR requirements compared to PDSCH VoIP channel, for example</a:t>
            </a:r>
          </a:p>
          <a:p>
            <a:pPr lvl="1"/>
            <a:r>
              <a:rPr lang="en-US" sz="1800" dirty="0"/>
              <a:t>Hence ~6 dB improvement is needed</a:t>
            </a:r>
            <a:endParaRPr lang="fr-FR" altLang="en-US" sz="1800" dirty="0"/>
          </a:p>
          <a:p>
            <a:r>
              <a:rPr lang="fr-FR" altLang="en-US" sz="2000" dirty="0" err="1"/>
              <a:t>Proposal</a:t>
            </a:r>
            <a:r>
              <a:rPr lang="fr-FR" altLang="en-US" sz="2000" dirty="0"/>
              <a:t> 5: </a:t>
            </a:r>
            <a:r>
              <a:rPr lang="fr-FR" altLang="en-US" sz="2000" dirty="0" err="1" smtClean="0"/>
              <a:t>Revice</a:t>
            </a:r>
            <a:r>
              <a:rPr lang="fr-FR" altLang="en-US" sz="2000" dirty="0" smtClean="0"/>
              <a:t> clause </a:t>
            </a:r>
            <a:r>
              <a:rPr lang="fr-FR" altLang="en-US" sz="2000" dirty="0"/>
              <a:t>4.1.1 in WID </a:t>
            </a:r>
            <a:r>
              <a:rPr lang="fr-FR" altLang="en-US" sz="2000" dirty="0" err="1" smtClean="0"/>
              <a:t>with</a:t>
            </a:r>
            <a:r>
              <a:rPr lang="fr-FR" altLang="en-US" sz="2000" dirty="0" smtClean="0"/>
              <a:t> </a:t>
            </a:r>
            <a:r>
              <a:rPr lang="fr-FR" altLang="en-US" sz="2000" dirty="0"/>
              <a:t>the addition of:</a:t>
            </a:r>
          </a:p>
          <a:p>
            <a:pPr lvl="1"/>
            <a:r>
              <a:rPr lang="fr-FR" altLang="en-US" sz="1800" dirty="0">
                <a:solidFill>
                  <a:srgbClr val="FF0000"/>
                </a:solidFill>
              </a:rPr>
              <a:t>To </a:t>
            </a:r>
            <a:r>
              <a:rPr lang="fr-FR" altLang="en-US" sz="1800" dirty="0" err="1">
                <a:solidFill>
                  <a:srgbClr val="FF0000"/>
                </a:solidFill>
              </a:rPr>
              <a:t>specify</a:t>
            </a:r>
            <a:r>
              <a:rPr lang="fr-FR" altLang="en-US" sz="1800" dirty="0">
                <a:solidFill>
                  <a:srgbClr val="FF0000"/>
                </a:solidFill>
              </a:rPr>
              <a:t> </a:t>
            </a:r>
            <a:r>
              <a:rPr lang="fr-FR" altLang="en-US" sz="1800" dirty="0" err="1">
                <a:solidFill>
                  <a:srgbClr val="FF0000"/>
                </a:solidFill>
              </a:rPr>
              <a:t>mechanism</a:t>
            </a:r>
            <a:r>
              <a:rPr lang="fr-FR" altLang="en-US" sz="1800" dirty="0">
                <a:solidFill>
                  <a:srgbClr val="FF0000"/>
                </a:solidFill>
              </a:rPr>
              <a:t> to </a:t>
            </a:r>
            <a:r>
              <a:rPr lang="fr-FR" altLang="en-US" sz="1800" dirty="0" err="1">
                <a:solidFill>
                  <a:srgbClr val="FF0000"/>
                </a:solidFill>
              </a:rPr>
              <a:t>enhance</a:t>
            </a:r>
            <a:r>
              <a:rPr lang="fr-FR" altLang="en-US" sz="1800" dirty="0">
                <a:solidFill>
                  <a:srgbClr val="FF0000"/>
                </a:solidFill>
              </a:rPr>
              <a:t> </a:t>
            </a:r>
            <a:r>
              <a:rPr lang="fr-FR" altLang="en-US" sz="1800" dirty="0" err="1">
                <a:solidFill>
                  <a:srgbClr val="FF0000"/>
                </a:solidFill>
              </a:rPr>
              <a:t>downlink</a:t>
            </a:r>
            <a:r>
              <a:rPr lang="fr-FR" altLang="en-US" sz="1800" dirty="0">
                <a:solidFill>
                  <a:srgbClr val="FF0000"/>
                </a:solidFill>
              </a:rPr>
              <a:t> </a:t>
            </a:r>
            <a:r>
              <a:rPr lang="fr-FR" altLang="en-US" sz="1800" dirty="0" err="1">
                <a:solidFill>
                  <a:srgbClr val="FF0000"/>
                </a:solidFill>
              </a:rPr>
              <a:t>coverage</a:t>
            </a:r>
            <a:r>
              <a:rPr lang="fr-FR" altLang="en-US" sz="1800" dirty="0">
                <a:solidFill>
                  <a:srgbClr val="FF0000"/>
                </a:solidFill>
              </a:rPr>
              <a:t> by 6 dB for PDSCH for Msg4. (i.e. </a:t>
            </a:r>
            <a:r>
              <a:rPr lang="en-US" sz="1800" dirty="0">
                <a:solidFill>
                  <a:srgbClr val="FF0000"/>
                </a:solidFill>
              </a:rPr>
              <a:t>PDSCH repetition/slot-aggregation adopted for RRC Connected mode</a:t>
            </a:r>
            <a:r>
              <a:rPr lang="fr-FR" sz="1800" dirty="0">
                <a:solidFill>
                  <a:srgbClr val="FF0000"/>
                </a:solidFill>
              </a:rPr>
              <a:t>)</a:t>
            </a:r>
            <a:endParaRPr lang="en-US" sz="1800" dirty="0">
              <a:solidFill>
                <a:srgbClr val="FF0000"/>
              </a:solidFill>
            </a:endParaRPr>
          </a:p>
          <a:p>
            <a:r>
              <a:rPr lang="fr-FR" altLang="en-US" sz="2000" dirty="0" smtClean="0"/>
              <a:t>Rational</a:t>
            </a:r>
            <a:r>
              <a:rPr lang="fr-FR" altLang="en-US" sz="2000" dirty="0"/>
              <a:t>:</a:t>
            </a:r>
          </a:p>
          <a:p>
            <a:pPr lvl="1"/>
            <a:r>
              <a:rPr lang="fr-FR" altLang="en-US" sz="1800" dirty="0" err="1"/>
              <a:t>Improve</a:t>
            </a:r>
            <a:r>
              <a:rPr lang="fr-FR" altLang="en-US" sz="1800" dirty="0"/>
              <a:t> the DL radio </a:t>
            </a:r>
            <a:r>
              <a:rPr lang="fr-FR" altLang="en-US" sz="1800" dirty="0" err="1"/>
              <a:t>link</a:t>
            </a:r>
            <a:r>
              <a:rPr lang="fr-FR" altLang="en-US" sz="1800" dirty="0"/>
              <a:t> </a:t>
            </a:r>
            <a:r>
              <a:rPr lang="fr-FR" altLang="en-US" sz="1800" dirty="0" err="1"/>
              <a:t>availability</a:t>
            </a:r>
            <a:r>
              <a:rPr lang="fr-FR" altLang="en-US" sz="1800" dirty="0"/>
              <a:t> for UE in areas </a:t>
            </a:r>
            <a:r>
              <a:rPr lang="fr-FR" altLang="en-US" sz="1800" dirty="0" err="1"/>
              <a:t>with</a:t>
            </a:r>
            <a:r>
              <a:rPr lang="fr-FR" altLang="en-US" sz="1800" dirty="0"/>
              <a:t> </a:t>
            </a:r>
            <a:r>
              <a:rPr lang="fr-FR" altLang="en-US" sz="1800" dirty="0" err="1"/>
              <a:t>low</a:t>
            </a:r>
            <a:r>
              <a:rPr lang="fr-FR" altLang="en-US" sz="1800" dirty="0"/>
              <a:t> SNR (i.e. in car, in </a:t>
            </a:r>
            <a:r>
              <a:rPr lang="fr-FR" altLang="en-US" sz="1800" dirty="0" err="1"/>
              <a:t>pocket</a:t>
            </a:r>
            <a:r>
              <a:rPr lang="fr-FR" altLang="en-US" sz="1800" dirty="0"/>
              <a:t> of pedestrian) for mobile </a:t>
            </a:r>
            <a:r>
              <a:rPr lang="fr-FR" altLang="en-US" sz="1800" dirty="0" err="1"/>
              <a:t>terminated</a:t>
            </a:r>
            <a:r>
              <a:rPr lang="fr-FR" altLang="en-US" sz="1800" dirty="0"/>
              <a:t> (MT) call or messaging</a:t>
            </a:r>
          </a:p>
          <a:p>
            <a:pPr lvl="1"/>
            <a:r>
              <a:rPr lang="fr-FR" altLang="en-US" sz="1800" dirty="0" err="1"/>
              <a:t>address</a:t>
            </a:r>
            <a:r>
              <a:rPr lang="fr-FR" altLang="en-US" sz="1800" dirty="0"/>
              <a:t> satellite network </a:t>
            </a:r>
            <a:r>
              <a:rPr lang="fr-FR" altLang="en-US" sz="1800" dirty="0" err="1"/>
              <a:t>deployment</a:t>
            </a:r>
            <a:r>
              <a:rPr lang="fr-FR" altLang="en-US" sz="1800" dirty="0"/>
              <a:t> scenarios </a:t>
            </a:r>
            <a:r>
              <a:rPr lang="fr-FR" altLang="en-US" sz="1800" dirty="0" err="1"/>
              <a:t>where</a:t>
            </a:r>
            <a:r>
              <a:rPr lang="fr-FR" altLang="en-US" sz="1800" dirty="0"/>
              <a:t> transmit power per </a:t>
            </a:r>
            <a:r>
              <a:rPr lang="fr-FR" altLang="en-US" sz="1800" dirty="0" err="1"/>
              <a:t>beam</a:t>
            </a:r>
            <a:r>
              <a:rPr lang="fr-FR" altLang="en-US" sz="1800" dirty="0"/>
              <a:t> </a:t>
            </a:r>
            <a:r>
              <a:rPr lang="fr-FR" altLang="en-US" sz="1800" dirty="0" err="1"/>
              <a:t>is</a:t>
            </a:r>
            <a:r>
              <a:rPr lang="fr-FR" altLang="en-US" sz="1800" dirty="0"/>
              <a:t> </a:t>
            </a:r>
            <a:r>
              <a:rPr lang="fr-FR" altLang="en-US" sz="1800" dirty="0" err="1"/>
              <a:t>limited</a:t>
            </a:r>
            <a:endParaRPr lang="fr-FR" altLang="en-US" sz="1800" dirty="0"/>
          </a:p>
        </p:txBody>
      </p:sp>
      <p:sp>
        <p:nvSpPr>
          <p:cNvPr id="18435" name="Espace réservé du numéro de diapositive 3">
            <a:extLst>
              <a:ext uri="{FF2B5EF4-FFF2-40B4-BE49-F238E27FC236}">
                <a16:creationId xmlns:a16="http://schemas.microsoft.com/office/drawing/2014/main" id="{CC13F80F-1816-A025-3D0A-1C740DA47E3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3A8B5DC9-1F5E-DD4D-89B5-93D96C1FC281}" type="slidenum">
              <a:rPr lang="fr-FR" altLang="fr-FR" sz="1200" smtClean="0">
                <a:solidFill>
                  <a:srgbClr val="898989"/>
                </a:solidFill>
              </a:rPr>
              <a:pPr>
                <a:spcBef>
                  <a:spcPct val="0"/>
                </a:spcBef>
                <a:buFontTx/>
                <a:buNone/>
              </a:pPr>
              <a:t>7</a:t>
            </a:fld>
            <a:endParaRPr lang="fr-FR" altLang="fr-FR" sz="1200">
              <a:solidFill>
                <a:srgbClr val="898989"/>
              </a:solidFill>
            </a:endParaRPr>
          </a:p>
        </p:txBody>
      </p:sp>
      <p:sp>
        <p:nvSpPr>
          <p:cNvPr id="18436" name="ZoneTexte 4">
            <a:extLst>
              <a:ext uri="{FF2B5EF4-FFF2-40B4-BE49-F238E27FC236}">
                <a16:creationId xmlns:a16="http://schemas.microsoft.com/office/drawing/2014/main" id="{3C94DFEB-5162-02E7-0D1F-3952A9DA9608}"/>
              </a:ext>
            </a:extLst>
          </p:cNvPr>
          <p:cNvSpPr txBox="1">
            <a:spLocks noChangeArrowheads="1"/>
          </p:cNvSpPr>
          <p:nvPr/>
        </p:nvSpPr>
        <p:spPr bwMode="auto">
          <a:xfrm>
            <a:off x="7164388" y="44450"/>
            <a:ext cx="18938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en-US" sz="1800"/>
              <a:t>Source RP-230610</a:t>
            </a:r>
          </a:p>
        </p:txBody>
      </p:sp>
      <p:sp>
        <p:nvSpPr>
          <p:cNvPr id="6" name="ZoneTexte 5"/>
          <p:cNvSpPr txBox="1"/>
          <p:nvPr/>
        </p:nvSpPr>
        <p:spPr>
          <a:xfrm>
            <a:off x="539552" y="6020146"/>
            <a:ext cx="8352928" cy="707886"/>
          </a:xfrm>
          <a:prstGeom prst="rect">
            <a:avLst/>
          </a:prstGeom>
          <a:noFill/>
        </p:spPr>
        <p:txBody>
          <a:bodyPr wrap="square" rtlCol="0">
            <a:spAutoFit/>
          </a:bodyPr>
          <a:lstStyle/>
          <a:p>
            <a:r>
              <a:rPr lang="fr-FR" sz="2000" b="1" dirty="0" smtClean="0">
                <a:solidFill>
                  <a:srgbClr val="7030A0"/>
                </a:solidFill>
              </a:rPr>
              <a:t>=Off line outcome&gt; </a:t>
            </a:r>
            <a:r>
              <a:rPr lang="fr-FR" sz="2000" b="1" dirty="0" err="1" smtClean="0">
                <a:solidFill>
                  <a:srgbClr val="7030A0"/>
                </a:solidFill>
              </a:rPr>
              <a:t>Proposal</a:t>
            </a:r>
            <a:r>
              <a:rPr lang="fr-FR" sz="2000" b="1" dirty="0" smtClean="0">
                <a:solidFill>
                  <a:srgbClr val="7030A0"/>
                </a:solidFill>
              </a:rPr>
              <a:t> 4/5 </a:t>
            </a:r>
            <a:r>
              <a:rPr lang="fr-FR" sz="2000" b="1" dirty="0" err="1" smtClean="0">
                <a:solidFill>
                  <a:srgbClr val="7030A0"/>
                </a:solidFill>
              </a:rPr>
              <a:t>raised</a:t>
            </a:r>
            <a:r>
              <a:rPr lang="fr-FR" sz="2000" b="1" dirty="0" smtClean="0">
                <a:solidFill>
                  <a:srgbClr val="7030A0"/>
                </a:solidFill>
              </a:rPr>
              <a:t> </a:t>
            </a:r>
            <a:r>
              <a:rPr lang="fr-FR" sz="2000" b="1" dirty="0" err="1" smtClean="0">
                <a:solidFill>
                  <a:srgbClr val="7030A0"/>
                </a:solidFill>
              </a:rPr>
              <a:t>many</a:t>
            </a:r>
            <a:r>
              <a:rPr lang="fr-FR" sz="2000" b="1" dirty="0" smtClean="0">
                <a:solidFill>
                  <a:srgbClr val="7030A0"/>
                </a:solidFill>
              </a:rPr>
              <a:t> questions and </a:t>
            </a:r>
            <a:r>
              <a:rPr lang="fr-FR" sz="2000" b="1" dirty="0" err="1" smtClean="0">
                <a:solidFill>
                  <a:srgbClr val="7030A0"/>
                </a:solidFill>
              </a:rPr>
              <a:t>hence</a:t>
            </a:r>
            <a:r>
              <a:rPr lang="fr-FR" sz="2000" b="1" dirty="0" smtClean="0">
                <a:solidFill>
                  <a:srgbClr val="7030A0"/>
                </a:solidFill>
              </a:rPr>
              <a:t> are not </a:t>
            </a:r>
            <a:r>
              <a:rPr lang="fr-FR" sz="2000" b="1" dirty="0" err="1" smtClean="0">
                <a:solidFill>
                  <a:srgbClr val="7030A0"/>
                </a:solidFill>
              </a:rPr>
              <a:t>agreeable</a:t>
            </a:r>
            <a:endParaRPr lang="fr-FR" sz="2000" b="1" dirty="0">
              <a:solidFill>
                <a:srgbClr val="7030A0"/>
              </a:solidFill>
            </a:endParaRPr>
          </a:p>
        </p:txBody>
      </p:sp>
    </p:spTree>
    <p:extLst>
      <p:ext uri="{BB962C8B-B14F-4D97-AF65-F5344CB8AC3E}">
        <p14:creationId xmlns:p14="http://schemas.microsoft.com/office/powerpoint/2010/main" val="18712259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Conclusion for on line discussion</a:t>
            </a:r>
            <a:endParaRPr lang="fr-FR" dirty="0"/>
          </a:p>
        </p:txBody>
      </p:sp>
      <p:sp>
        <p:nvSpPr>
          <p:cNvPr id="3" name="Espace réservé du contenu 2"/>
          <p:cNvSpPr>
            <a:spLocks noGrp="1"/>
          </p:cNvSpPr>
          <p:nvPr>
            <p:ph idx="1"/>
          </p:nvPr>
        </p:nvSpPr>
        <p:spPr/>
        <p:txBody>
          <a:bodyPr/>
          <a:lstStyle/>
          <a:p>
            <a:r>
              <a:rPr lang="fr-FR" dirty="0" err="1" smtClean="0"/>
              <a:t>Proposal</a:t>
            </a:r>
            <a:r>
              <a:rPr lang="fr-FR" dirty="0" smtClean="0"/>
              <a:t> 1: </a:t>
            </a:r>
            <a:r>
              <a:rPr lang="fr-FR" dirty="0" err="1" smtClean="0"/>
              <a:t>Endorse</a:t>
            </a:r>
            <a:r>
              <a:rPr lang="fr-FR" dirty="0" smtClean="0"/>
              <a:t> the </a:t>
            </a:r>
            <a:r>
              <a:rPr lang="fr-FR" dirty="0" err="1" smtClean="0"/>
              <a:t>revised</a:t>
            </a:r>
            <a:r>
              <a:rPr lang="fr-FR" dirty="0" smtClean="0"/>
              <a:t> WID in RP-230728</a:t>
            </a:r>
          </a:p>
          <a:p>
            <a:pPr lvl="1"/>
            <a:r>
              <a:rPr lang="fr-FR" i="1" dirty="0" smtClean="0"/>
              <a:t>(</a:t>
            </a:r>
            <a:r>
              <a:rPr lang="fr-FR" i="1" dirty="0" err="1" smtClean="0"/>
              <a:t>Implementing</a:t>
            </a:r>
            <a:r>
              <a:rPr lang="fr-FR" i="1" dirty="0" smtClean="0"/>
              <a:t> the corrections </a:t>
            </a:r>
            <a:r>
              <a:rPr lang="fr-FR" i="1" dirty="0" err="1" smtClean="0"/>
              <a:t>agreed</a:t>
            </a:r>
            <a:r>
              <a:rPr lang="fr-FR" i="1" dirty="0" smtClean="0"/>
              <a:t> on slides 2 &amp; 4 of </a:t>
            </a:r>
            <a:r>
              <a:rPr lang="fr-FR" i="1" dirty="0" err="1" smtClean="0"/>
              <a:t>this</a:t>
            </a:r>
            <a:r>
              <a:rPr lang="fr-FR" i="1" dirty="0" smtClean="0"/>
              <a:t> document)</a:t>
            </a:r>
          </a:p>
          <a:p>
            <a:r>
              <a:rPr lang="fr-FR" dirty="0" err="1" smtClean="0"/>
              <a:t>Proposal</a:t>
            </a:r>
            <a:r>
              <a:rPr lang="fr-FR" dirty="0" smtClean="0"/>
              <a:t> 2: </a:t>
            </a:r>
            <a:r>
              <a:rPr lang="en-GB" dirty="0" smtClean="0"/>
              <a:t>add in the RAN#99’s chair notes that</a:t>
            </a:r>
          </a:p>
          <a:p>
            <a:pPr lvl="1"/>
            <a:r>
              <a:rPr lang="fr-FR" dirty="0" smtClean="0"/>
              <a:t>« no PFD </a:t>
            </a:r>
            <a:r>
              <a:rPr lang="fr-FR" dirty="0" err="1" smtClean="0"/>
              <a:t>limit</a:t>
            </a:r>
            <a:r>
              <a:rPr lang="fr-FR" dirty="0" smtClean="0"/>
              <a:t> applicable </a:t>
            </a:r>
            <a:r>
              <a:rPr lang="fr-FR" dirty="0" err="1" smtClean="0"/>
              <a:t>worldwide</a:t>
            </a:r>
            <a:endParaRPr lang="fr-FR" dirty="0" smtClean="0"/>
          </a:p>
          <a:p>
            <a:pPr lvl="1"/>
            <a:r>
              <a:rPr lang="fr-FR" dirty="0" err="1" smtClean="0"/>
              <a:t>Addressing</a:t>
            </a:r>
            <a:r>
              <a:rPr lang="fr-FR" dirty="0" smtClean="0"/>
              <a:t> the </a:t>
            </a:r>
            <a:r>
              <a:rPr lang="fr-FR" dirty="0" err="1" smtClean="0"/>
              <a:t>potential</a:t>
            </a:r>
            <a:r>
              <a:rPr lang="fr-FR" dirty="0" smtClean="0"/>
              <a:t> restrictions </a:t>
            </a:r>
            <a:r>
              <a:rPr lang="fr-FR" dirty="0" err="1" smtClean="0"/>
              <a:t>is</a:t>
            </a:r>
            <a:r>
              <a:rPr lang="fr-FR" dirty="0" smtClean="0"/>
              <a:t> an </a:t>
            </a:r>
            <a:r>
              <a:rPr lang="fr-FR" dirty="0" err="1" smtClean="0"/>
              <a:t>operational</a:t>
            </a:r>
            <a:r>
              <a:rPr lang="fr-FR" dirty="0" smtClean="0"/>
              <a:t> issue »</a:t>
            </a:r>
          </a:p>
          <a:p>
            <a:endParaRPr lang="fr-FR" dirty="0"/>
          </a:p>
        </p:txBody>
      </p:sp>
      <p:sp>
        <p:nvSpPr>
          <p:cNvPr id="4" name="Espace réservé du numéro de diapositive 3"/>
          <p:cNvSpPr>
            <a:spLocks noGrp="1"/>
          </p:cNvSpPr>
          <p:nvPr>
            <p:ph type="sldNum" sz="quarter" idx="12"/>
          </p:nvPr>
        </p:nvSpPr>
        <p:spPr/>
        <p:txBody>
          <a:bodyPr/>
          <a:lstStyle/>
          <a:p>
            <a:fld id="{CB9FBD30-47A7-8442-ABE7-651D23CAB065}" type="slidenum">
              <a:rPr lang="fr-FR" altLang="fr-FR" smtClean="0"/>
              <a:pPr/>
              <a:t>8</a:t>
            </a:fld>
            <a:endParaRPr lang="fr-FR" altLang="fr-FR"/>
          </a:p>
        </p:txBody>
      </p:sp>
    </p:spTree>
    <p:extLst>
      <p:ext uri="{BB962C8B-B14F-4D97-AF65-F5344CB8AC3E}">
        <p14:creationId xmlns:p14="http://schemas.microsoft.com/office/powerpoint/2010/main" val="4028189565"/>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702</Words>
  <Application>Microsoft Office PowerPoint</Application>
  <PresentationFormat>Affichage à l'écran (4:3)</PresentationFormat>
  <Paragraphs>72</Paragraphs>
  <Slides>8</Slides>
  <Notes>3</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8</vt:i4>
      </vt:variant>
    </vt:vector>
  </HeadingPairs>
  <TitlesOfParts>
    <vt:vector size="11" baseType="lpstr">
      <vt:lpstr>Arial</vt:lpstr>
      <vt:lpstr>Calibri</vt:lpstr>
      <vt:lpstr>Thème Office</vt:lpstr>
      <vt:lpstr>Off line discussion on NR_NTN_enh</vt:lpstr>
      <vt:lpstr>WI revision (to be revised in RP-230728)</vt:lpstr>
      <vt:lpstr>UL coverage enhancements</vt:lpstr>
      <vt:lpstr>DL Coverage enhancements - 1</vt:lpstr>
      <vt:lpstr>DL Coverage enhancements - 2</vt:lpstr>
      <vt:lpstr>DL Coverage enhancements - 3</vt:lpstr>
      <vt:lpstr>DL Coverage enhancements - 4</vt:lpstr>
      <vt:lpstr>Conclusion for on line discussion</vt:lpstr>
    </vt:vector>
  </TitlesOfParts>
  <Company>Thales SPACE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NR-NTN normative activity</dc:title>
  <dc:creator>Nicolas</dc:creator>
  <cp:lastModifiedBy>Thales</cp:lastModifiedBy>
  <cp:revision>465</cp:revision>
  <cp:lastPrinted>2021-06-02T10:16:34Z</cp:lastPrinted>
  <dcterms:created xsi:type="dcterms:W3CDTF">2019-11-22T07:43:51Z</dcterms:created>
  <dcterms:modified xsi:type="dcterms:W3CDTF">2023-03-21T11:28:35Z</dcterms:modified>
</cp:coreProperties>
</file>