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349" r:id="rId5"/>
    <p:sldId id="350" r:id="rId6"/>
    <p:sldId id="364" r:id="rId7"/>
    <p:sldId id="363" r:id="rId8"/>
    <p:sldId id="353" r:id="rId9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73" autoAdjust="0"/>
    <p:restoredTop sz="86410" autoAdjust="0"/>
  </p:normalViewPr>
  <p:slideViewPr>
    <p:cSldViewPr snapToGrid="0" snapToObjects="1" showGuides="1">
      <p:cViewPr varScale="1">
        <p:scale>
          <a:sx n="78" d="100"/>
          <a:sy n="78" d="100"/>
        </p:scale>
        <p:origin x="618" y="90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3/11/2023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11/03/2023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7e/Docs/RP-222337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WG4_Radio/TSGR4_106/Docs/R4-230319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2124" y="2447281"/>
            <a:ext cx="11210925" cy="1021177"/>
          </a:xfrm>
        </p:spPr>
        <p:txBody>
          <a:bodyPr/>
          <a:lstStyle/>
          <a:p>
            <a:r>
              <a:rPr lang="en-US" dirty="0"/>
              <a:t>R18 measurement Gap Enhancements: on left-over items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 RAN 99	RP-230637</a:t>
            </a:r>
            <a:endParaRPr lang="en-US" altLang="zh-TW" b="1" dirty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nl-NL" altLang="zh-TW" dirty="0"/>
              <a:t>Rotterdam, Netherlands, March 20-23, 2023</a:t>
            </a:r>
            <a:r>
              <a:rPr lang="en-US" altLang="zh-TW" dirty="0"/>
              <a:t>	Agenda Item 9.3.4.7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197311D-58BF-4C89-9EE4-4AF792F087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MediaTek inc.,</a:t>
            </a:r>
            <a:r>
              <a:rPr lang="zh-TW" altLang="en-US" dirty="0"/>
              <a:t> </a:t>
            </a:r>
            <a:r>
              <a:rPr lang="en-US" altLang="zh-TW" dirty="0"/>
              <a:t>Intel corporation, Apple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5327604" cy="4383881"/>
          </a:xfrm>
        </p:spPr>
        <p:txBody>
          <a:bodyPr/>
          <a:lstStyle/>
          <a:p>
            <a:r>
              <a:rPr lang="en-US" sz="2000" dirty="0"/>
              <a:t>In RAN#97, the WID for NR_MG_enh2 was </a:t>
            </a:r>
            <a:r>
              <a:rPr lang="en-US" sz="2000" dirty="0">
                <a:latin typeface="Calibri Light (Body)"/>
              </a:rPr>
              <a:t>revised to </a:t>
            </a:r>
            <a:r>
              <a:rPr lang="en-GB" altLang="zh-TW" sz="2000" u="sng" dirty="0">
                <a:solidFill>
                  <a:srgbClr val="0000FF"/>
                </a:solidFill>
                <a:effectLst/>
                <a:latin typeface="Calibri Light (Body)"/>
                <a:ea typeface="Times New Roman" panose="02020603050405020304" pitchFamily="18" charset="0"/>
                <a:hlinkClick r:id="rId2"/>
              </a:rPr>
              <a:t>RP-222337</a:t>
            </a:r>
            <a:r>
              <a:rPr lang="en-US" sz="2000" dirty="0">
                <a:latin typeface="Calibri Light (Body)"/>
              </a:rPr>
              <a:t>. In </a:t>
            </a:r>
            <a:r>
              <a:rPr lang="en-US" sz="2000" dirty="0"/>
              <a:t>Objective 1), Notes 2 and 3 were added. </a:t>
            </a:r>
          </a:p>
          <a:p>
            <a:r>
              <a:rPr lang="en-US" altLang="zh-TW" sz="2000" dirty="0"/>
              <a:t>In our understanding, both notes considers more complicated scenarios.</a:t>
            </a:r>
            <a:endParaRPr lang="en-US" sz="2000" dirty="0"/>
          </a:p>
          <a:p>
            <a:pPr lvl="1"/>
            <a:r>
              <a:rPr lang="en-US" altLang="zh-TW" sz="1800" dirty="0"/>
              <a:t>Note 2 considers the hybrid requirements when both Pre-MG and NCSG are configured to UE</a:t>
            </a:r>
          </a:p>
          <a:p>
            <a:pPr lvl="1"/>
            <a:r>
              <a:rPr lang="en-US" altLang="zh-TW" sz="1800" dirty="0"/>
              <a:t>Note 3 considers the other possibilities, such as pre-configured NCSG and the joint requirements with gaps configured for NTN measurements</a:t>
            </a:r>
          </a:p>
          <a:p>
            <a:r>
              <a:rPr lang="en-US" altLang="zh-TW" sz="2000" dirty="0"/>
              <a:t>In this contribution, we provide our view about Notes 2 and 3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526B89B-5487-45A9-8A9C-3E29D6DD51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629312"/>
              </p:ext>
            </p:extLst>
          </p:nvPr>
        </p:nvGraphicFramePr>
        <p:xfrm>
          <a:off x="6000205" y="1698934"/>
          <a:ext cx="5713956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3956">
                  <a:extLst>
                    <a:ext uri="{9D8B030D-6E8A-4147-A177-3AD203B41FA5}">
                      <a16:colId xmlns:a16="http://schemas.microsoft.com/office/drawing/2014/main" val="3959301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Enhancements of pre-configured MGs, multiple concurrent MGs and NCSG 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33400" lvl="1" indent="-285750" hangingPunct="0">
                        <a:buFont typeface="Arial" panose="020B0604020202020204" pitchFamily="34" charset="0"/>
                        <a:buChar char="•"/>
                        <a:tabLst>
                          <a:tab pos="533400" algn="l"/>
                        </a:tabLst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 RRM requirements for UEs configured with a combination of pre-configured MGs, and/or concurrent MGs and/or NCSG [RAN4]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6938" lvl="2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Prioritize at least joint requirements for UE configured with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63650" lvl="4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1: Pre-configured MG(s) and concurrent MG(s) (i.e., the network has provided UE with multiple measurement gap patterns where at least one gap pattern is a Pre-configured MG)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63650" lvl="4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2: NCSG and concurrent MG(s) (i.e., the network has provided UE with multiple measurement gap patterns where at least one gap pattern is a NCSG)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6938" lvl="2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Gaps that are configured for NTN are precluded in Case 1 and Case 2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6938" lvl="2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2: The requirement discussions on the scenarios that NCSG is considered in Case 1 and that Pre-configured MG is considered in Case 2 will be started after RAN#99.</a:t>
                      </a:r>
                      <a:endParaRPr lang="zh-TW" altLang="zh-TW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6938" lvl="2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3: Prioritization among other possible combinations of pre-configured MG, concurrent MG, NTN gaps and NCSG can be discussed after RAN#99</a:t>
                      </a:r>
                      <a:endParaRPr lang="zh-TW" altLang="zh-TW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96938" lvl="2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4: This WID does not include any inter-working with MUSIM gaps</a:t>
                      </a:r>
                      <a:endParaRPr lang="zh-TW" altLang="zh-TW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277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5616574" cy="4383881"/>
          </a:xfrm>
        </p:spPr>
        <p:txBody>
          <a:bodyPr/>
          <a:lstStyle/>
          <a:p>
            <a:r>
              <a:rPr lang="en-US" sz="2000" dirty="0"/>
              <a:t>We suggest not considering the </a:t>
            </a:r>
            <a:r>
              <a:rPr lang="en-US" altLang="zh-TW" sz="2000" dirty="0"/>
              <a:t>complicated scenarios in Note 2 and 3, because</a:t>
            </a:r>
          </a:p>
          <a:p>
            <a:pPr lvl="1"/>
            <a:r>
              <a:rPr lang="en-US" sz="1800" dirty="0"/>
              <a:t>Current progress is not mature enough to start hybrid cases. One evidence is the gap combination configurations. So far RAN4 only agreed to take Rel-17 </a:t>
            </a:r>
            <a:r>
              <a:rPr lang="en-US" altLang="zh-TW" sz="1800" dirty="0"/>
              <a:t>gap combination configurations (Table 9.1.8-1 in TS38.133) as formatting baseline for further study in Case 1 and Case 2</a:t>
            </a:r>
            <a:r>
              <a:rPr lang="zh-TW" altLang="en-US" sz="1800" dirty="0"/>
              <a:t> </a:t>
            </a:r>
            <a:r>
              <a:rPr lang="en-US" altLang="zh-TW" sz="1800" dirty="0"/>
              <a:t>(</a:t>
            </a:r>
            <a:r>
              <a:rPr lang="en-US" altLang="zh-TW" sz="1800" dirty="0">
                <a:hlinkClick r:id="rId2"/>
              </a:rPr>
              <a:t>R4-2303197</a:t>
            </a:r>
            <a:r>
              <a:rPr lang="en-US" altLang="zh-TW" sz="1800" dirty="0"/>
              <a:t>). Many details are still FFS. </a:t>
            </a:r>
            <a:r>
              <a:rPr lang="en-US" sz="1800" dirty="0"/>
              <a:t>Without a clear foundation of Case 1 &amp; 2, it is not possible to start any discussions for hybrid cases.</a:t>
            </a:r>
          </a:p>
          <a:p>
            <a:pPr lvl="1"/>
            <a:r>
              <a:rPr lang="en-US" sz="1800" dirty="0"/>
              <a:t>The TU of this WI will be reduced from 1 to 0.5, starting from RAN4#107 (May) meeting. It recommended to focus CR drafting to ensure the spec quality rather than extending the scope for more complicated scenarios.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FBD416-5B45-4C8E-B9C6-CF4A9478F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429" y="1397344"/>
            <a:ext cx="4951223" cy="3249395"/>
          </a:xfrm>
          <a:prstGeom prst="rect">
            <a:avLst/>
          </a:prstGeom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9265741E-667E-4A0C-BFE4-DF07919A3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483167"/>
              </p:ext>
            </p:extLst>
          </p:nvPr>
        </p:nvGraphicFramePr>
        <p:xfrm>
          <a:off x="6070087" y="4912643"/>
          <a:ext cx="5891247" cy="11125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3443943481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953575984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2407234762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1628917015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1009035495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2636720360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1337052438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156689657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3318226093"/>
                    </a:ext>
                  </a:extLst>
                </a:gridCol>
                <a:gridCol w="606583">
                  <a:extLst>
                    <a:ext uri="{9D8B030D-6E8A-4147-A177-3AD203B41FA5}">
                      <a16:colId xmlns:a16="http://schemas.microsoft.com/office/drawing/2014/main" val="4053565068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RAN4 meeting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RAN4 meeting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324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104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104b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105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106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106b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107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108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108b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109</a:t>
                      </a:r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588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TU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1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0.5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0.5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0.5</a:t>
                      </a:r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/>
                        <a:t>0.5</a:t>
                      </a:r>
                      <a:endParaRPr lang="zh-TW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397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14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F40B0-704B-4110-B907-B07002FB0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Proposal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6118D-88B3-4EAF-BC70-9759C1AB3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b="1" i="1" dirty="0"/>
              <a:t>Proposal: Revise Note 2 and Note 3 in the Objective 1) of the NR_MG_enh2 as below</a:t>
            </a:r>
          </a:p>
          <a:p>
            <a:pPr marL="896938" lvl="2" indent="-285750" hangingPunct="0">
              <a:buFont typeface="Arial" panose="020B0604020202020204" pitchFamily="34" charset="0"/>
              <a:buChar char="•"/>
            </a:pPr>
            <a:r>
              <a:rPr lang="en-US" altLang="zh-TW" sz="2000" b="1" i="1" dirty="0"/>
              <a:t>Note 2: The scenarios that NCSG is considered in Case 1 and that Pre-configured MG is considered in Case 2 are precluded in this WI.</a:t>
            </a:r>
          </a:p>
          <a:p>
            <a:pPr marL="896938" lvl="2" indent="-285750" hangingPunct="0">
              <a:buFont typeface="Arial" panose="020B0604020202020204" pitchFamily="34" charset="0"/>
              <a:buChar char="•"/>
            </a:pPr>
            <a:r>
              <a:rPr lang="en-US" altLang="zh-TW" sz="2000" b="1" i="1" dirty="0"/>
              <a:t>Note 3: Except Case 1 and Case 2, other possible combinations of pre-configured MG, concurrent MG, NTN gaps and NCSG are precluded in this WI.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F2976-572B-4576-9AAC-557C928D4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817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0047a1bbd588d10449d11dda2601d495">
  <xsd:schema xmlns:xsd="http://www.w3.org/2001/XMLSchema" xmlns:xs="http://www.w3.org/2001/XMLSchema" xmlns:p="http://schemas.microsoft.com/office/2006/metadata/properties" xmlns:ns2="554bdb6f-217d-4cda-85cc-0ca32126c36c" xmlns:ns3="9238aee7-caa6-41e3-83d0-457e088803cc" xmlns:ns4="dfb9c0e7-f8ff-4c2e-83b3-258d4f9c1bfe" targetNamespace="http://schemas.microsoft.com/office/2006/metadata/properties" ma:root="true" ma:fieldsID="64622226350163a7b07dbb3c525f64aa" ns2:_="" ns3:_="" ns4:_="">
    <xsd:import namespace="554bdb6f-217d-4cda-85cc-0ca32126c36c"/>
    <xsd:import namespace="9238aee7-caa6-41e3-83d0-457e088803cc"/>
    <xsd:import namespace="dfb9c0e7-f8ff-4c2e-83b3-258d4f9c1bfe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9c0e7-f8ff-4c2e-83b3-258d4f9c1bf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Props1.xml><?xml version="1.0" encoding="utf-8"?>
<ds:datastoreItem xmlns:ds="http://schemas.openxmlformats.org/officeDocument/2006/customXml" ds:itemID="{7DC8AA30-4E3A-477D-ABC6-CDE6F14988AB}"/>
</file>

<file path=customXml/itemProps2.xml><?xml version="1.0" encoding="utf-8"?>
<ds:datastoreItem xmlns:ds="http://schemas.openxmlformats.org/officeDocument/2006/customXml" ds:itemID="{A56D0D48-2A0E-4A6F-9268-56F618163681}"/>
</file>

<file path=customXml/itemProps3.xml><?xml version="1.0" encoding="utf-8"?>
<ds:datastoreItem xmlns:ds="http://schemas.openxmlformats.org/officeDocument/2006/customXml" ds:itemID="{65AE3721-68DA-44FB-9053-28AE77C22796}"/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9461</TotalTime>
  <Words>578</Words>
  <Application>Microsoft Office PowerPoint</Application>
  <PresentationFormat>Custom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 Light (Body)</vt:lpstr>
      <vt:lpstr>Arial</vt:lpstr>
      <vt:lpstr>Calibri</vt:lpstr>
      <vt:lpstr>Calibri Light</vt:lpstr>
      <vt:lpstr>MediaTek_PPT_Template_16x9_Internal Use</vt:lpstr>
      <vt:lpstr>R18 measurement Gap Enhancements: on left-over items</vt:lpstr>
      <vt:lpstr>Introduction</vt:lpstr>
      <vt:lpstr>Discussions</vt:lpstr>
      <vt:lpstr>Proposal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MTK - Ato Yu</cp:lastModifiedBy>
  <cp:revision>280</cp:revision>
  <dcterms:created xsi:type="dcterms:W3CDTF">2019-11-21T19:15:22Z</dcterms:created>
  <dcterms:modified xsi:type="dcterms:W3CDTF">2023-03-11T08:55:32Z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2023-02-17T09:01:57Z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1bf2302f-55c0-4f1e-a3ca-68aafa2bf58e</vt:lpwstr>
  </property>
  <property fmtid="{D5CDD505-2E9C-101B-9397-08002B2CF9AE}" pid="10" name="MSIP_Label_83bcef13-7cac-433f-ba1d-47a323951816_ContentBits">
    <vt:lpwstr>0</vt:lpwstr>
  </property>
  <property fmtid="{D5CDD505-2E9C-101B-9397-08002B2CF9AE}" pid="11" name="Technical Type">
    <vt:lpwstr/>
  </property>
  <property fmtid="{D5CDD505-2E9C-101B-9397-08002B2CF9AE}" pid="12" name="Document Type">
    <vt:lpwstr/>
  </property>
</Properties>
</file>