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jpeg" ContentType="image/jpeg"/>
  <Default Extension="JPG" ContentType="image/.jpg"/>
  <Default Extension="emf" ContentType="image/x-e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
  </p:notesMasterIdLst>
  <p:handoutMasterIdLst>
    <p:handoutMasterId r:id="rId15"/>
  </p:handoutMasterIdLst>
  <p:sldIdLst>
    <p:sldId id="267" r:id="rId3"/>
    <p:sldId id="544" r:id="rId5"/>
    <p:sldId id="553" r:id="rId6"/>
    <p:sldId id="1929" r:id="rId7"/>
    <p:sldId id="1936" r:id="rId8"/>
    <p:sldId id="547" r:id="rId9"/>
    <p:sldId id="548" r:id="rId10"/>
    <p:sldId id="550" r:id="rId11"/>
    <p:sldId id="551" r:id="rId12"/>
    <p:sldId id="542" r:id="rId13"/>
    <p:sldId id="1928" r:id="rId14"/>
  </p:sldIdLst>
  <p:sldSz cx="9144000" cy="5143500" type="screen16x9"/>
  <p:notesSz cx="6858000" cy="9144000"/>
  <p:defaultTextStyle>
    <a:defPPr>
      <a:defRPr lang="zh-CN"/>
    </a:defPPr>
    <a:lvl1pPr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张楠10184108" initials="ZN" lastIdx="4" clrIdx="0"/>
  <p:cmAuthor id="1" name="胡宇洲10217598" initials="胡宇洲10217" lastIdx="20" clrIdx="0"/>
  <p:cmAuthor id="2" name="田力10182718" initials="田力10182718" lastIdx="14" clrIdx="1"/>
  <p:cmAuthor id="3" name="ZTE2" initials="ZTE2" lastIdx="1" clrIdx="2"/>
  <p:cmAuthor id="4" name="ZTE(Yuan)" initials="ZTE" lastIdx="1" clrIdx="3"/>
  <p:cmAuthor id="5" name="ZTE" initials="Z" lastIdx="4" clrIdx="4"/>
  <p:cmAuthor id="6" name="10222520" initials="1" lastIdx="4" clrIdx="5"/>
  <p:cmAuthor id="7" name="00070164" initials="0" lastIdx="2" clrIdx="6"/>
  <p:cmAuthor id="8" name="Marcus A Janke" initials="MAJ" lastIdx="19" clrIdx="7"/>
  <p:cmAuthor id="1411827" name="黄晓平" initials="黄" lastIdx="0" clrIdx="0"/>
  <p:cmAuthor id="9" name="Benjamin J Grigsby" initials="BJG" lastIdx="22" clrIdx="8"/>
  <p:cmAuthor id="10" name="Mingming Cai" initials="MC" lastIdx="1" clrIdx="9"/>
  <p:cmAuthor id="11" name="Jeannette L Chu" initials="J" lastIdx="40" clrIdx="5"/>
  <p:cmAuthor id="12" name="zhouwd" initials="1" lastIdx="1" clrIdx="11"/>
  <p:cmAuthor id="13" name="马云飞10014438" initials="马" lastIdx="4" clrIdx="0"/>
  <p:cmAuthor id="14" name="10247586" initials="Nikodemus" lastIdx="1" clrIdx="13"/>
  <p:cmAuthor id="15" name="10247451" initials="1" lastIdx="39" clrIdx="14"/>
  <p:cmAuthor id="16" name="10078380" initials="1" lastIdx="1" clrIdx="15"/>
  <p:cmAuthor id="17" name="00035181" initials="0" lastIdx="1" clrIdx="16"/>
  <p:cmAuthor id="18" name="谢晋10100182" initials="谢晋10100182" lastIdx="2" clrIdx="17"/>
  <p:cmAuthor id="19" name="Saku Uchikawa" initials="S" lastIdx="11" clrIdx="0"/>
  <p:cmAuthor id="20" name="10012269" initials="1" lastIdx="4" clrIdx="19"/>
  <p:cmAuthor id="21" name="10086807" initials="1" lastIdx="3" clrIdx="20"/>
  <p:cmAuthor id="22" name="10146393" initials="1" lastIdx="1" clrIdx="21"/>
  <p:cmAuthor id="23" name="10009110" initials="1" lastIdx="23" clrIdx="22"/>
  <p:cmAuthor id="24" name="李蕾00009994" initials="李" lastIdx="6" clrIdx="17"/>
  <p:cmAuthor id="25" name="wyz" initials="w" lastIdx="1" clrIdx="24"/>
  <p:cmAuthor id="26" name="10270945" initials="1" lastIdx="1" clrIdx="25"/>
  <p:cmAuthor id="27" name="10295142" initials="1" lastIdx="1" clrIdx="26"/>
  <p:cmAuthor id="28" name="Hou Yingfeng" initials="H" lastIdx="10" clrIdx="23"/>
  <p:cmAuthor id="29" name="zhangyu" initials="z" lastIdx="1" clrIdx="28"/>
  <p:cmAuthor id="30" name="10056791" initials="ZTE" lastIdx="1" clrIdx="29"/>
  <p:cmAuthor id="31" name="Author" initials="A" lastIdx="0" clrIdx="30"/>
  <p:cmAuthor id="32" name="10033224" initials="1" lastIdx="1" clrIdx="31"/>
  <p:cmAuthor id="33" name="10045953" initials="1" lastIdx="1" clrIdx="32"/>
  <p:cmAuthor id="34" name="Y Y" initials="YY" lastIdx="2" clrIdx="33"/>
  <p:cmAuthor id="35" name="Administrator" initials="A" lastIdx="1" clrIdx="35"/>
  <p:cmAuthor id="36" name="关全全10258021" initials="关全全10258021" lastIdx="1" clrIdx="36"/>
  <p:cmAuthor id="37" name="齐晓虹10024015" initials="齐晓虹10024015" lastIdx="1" clrIdx="37"/>
  <p:cmAuthor id="38" name="赵欣" initials="zx" lastIdx="4" clrIdx="37"/>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FD5"/>
    <a:srgbClr val="0D9EE9"/>
    <a:srgbClr val="0A78B3"/>
    <a:srgbClr val="0091B3"/>
    <a:srgbClr val="0087B3"/>
    <a:srgbClr val="0082B3"/>
    <a:srgbClr val="007DB3"/>
    <a:srgbClr val="0078B3"/>
    <a:srgbClr val="0074B3"/>
    <a:srgbClr val="0071B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987" autoAdjust="0"/>
    <p:restoredTop sz="93875" autoAdjust="0"/>
  </p:normalViewPr>
  <p:slideViewPr>
    <p:cSldViewPr snapToGrid="0" snapToObjects="1">
      <p:cViewPr>
        <p:scale>
          <a:sx n="100" d="100"/>
          <a:sy n="100" d="100"/>
        </p:scale>
        <p:origin x="413" y="187"/>
      </p:cViewPr>
      <p:guideLst>
        <p:guide orient="horz" pos="1616"/>
        <p:guide pos="281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9" Type="http://schemas.openxmlformats.org/officeDocument/2006/relationships/commentAuthors" Target="commentAuthors.xml"/><Relationship Id="rId18" Type="http://schemas.openxmlformats.org/officeDocument/2006/relationships/tableStyles" Target="tableStyles.xml"/><Relationship Id="rId17" Type="http://schemas.openxmlformats.org/officeDocument/2006/relationships/viewProps" Target="viewProps.xml"/><Relationship Id="rId16" Type="http://schemas.openxmlformats.org/officeDocument/2006/relationships/presProps" Target="presProps.xml"/><Relationship Id="rId15" Type="http://schemas.openxmlformats.org/officeDocument/2006/relationships/handoutMaster" Target="handoutMasters/handoutMaster1.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kumimoji="1" sz="1200">
                <a:latin typeface="+mn-lt"/>
                <a:ea typeface="+mn-ea"/>
                <a:cs typeface="+mn-cs"/>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kumimoji="1" sz="1200">
                <a:latin typeface="+mn-lt"/>
                <a:ea typeface="+mn-ea"/>
                <a:cs typeface="+mn-cs"/>
              </a:defRPr>
            </a:lvl1pPr>
          </a:lstStyle>
          <a:p>
            <a:pPr>
              <a:defRPr/>
            </a:pPr>
            <a:fld id="{F2FAECFD-CC53-4182-9FDD-29AABDA331A7}" type="datetimeFigureOut">
              <a:rPr lang="zh-CN" altLang="en-US"/>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kumimoji="1" sz="1200">
                <a:latin typeface="+mn-lt"/>
                <a:ea typeface="+mn-ea"/>
                <a:cs typeface="+mn-cs"/>
              </a:defRPr>
            </a:lvl1pPr>
          </a:lstStyle>
          <a:p>
            <a:pPr>
              <a:defRPr/>
            </a:pPr>
            <a:endParaRPr lang="zh-CN" altLang="en-US"/>
          </a:p>
        </p:txBody>
      </p:sp>
      <p:sp>
        <p:nvSpPr>
          <p:cNvPr id="5" name="幻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kumimoji="1" sz="1200">
                <a:latin typeface="+mn-lt"/>
                <a:ea typeface="+mn-ea"/>
                <a:cs typeface="+mn-cs"/>
              </a:defRPr>
            </a:lvl1pPr>
          </a:lstStyle>
          <a:p>
            <a:pPr>
              <a:defRPr/>
            </a:pPr>
            <a:fld id="{28C7C476-630F-4E97-AD79-548321178EAE}" type="slidenum">
              <a:rPr lang="zh-CN" altLang="en-US"/>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pPr lvl="1" indent="0">
              <a:lnSpc>
                <a:spcPct val="120000"/>
              </a:lnSpc>
              <a:spcBef>
                <a:spcPts val="600"/>
              </a:spcBef>
              <a:spcAft>
                <a:spcPts val="600"/>
              </a:spcAft>
              <a:buFontTx/>
              <a:buNone/>
              <a:defRPr/>
            </a:pPr>
            <a:endParaRPr lang="en-US" altLang="en-GB" dirty="0">
              <a:latin typeface="微软雅黑" panose="020B0503020204020204" charset="-122"/>
              <a:cs typeface="Arial" panose="020B0604020202020204" pitchFamily="34" charset="0"/>
            </a:endParaRPr>
          </a:p>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30 32</a:t>
            </a:r>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54DCE3B8-E554-904A-896A-44DF9E3C7B3D}" type="slidenum">
              <a:rPr kumimoji="1" lang="zh-CN" altLang="en-US" smtClean="0">
                <a:solidFill>
                  <a:prstClr val="black"/>
                </a:solidFill>
              </a:rPr>
            </a:fld>
            <a:endParaRPr kumimoji="1" lang="zh-CN" alt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4720">
              <a:defRPr/>
            </a:pPr>
            <a:r>
              <a:rPr lang="en-US" sz="900" noProof="1">
                <a:solidFill>
                  <a:schemeClr val="bg1"/>
                </a:solidFill>
                <a:latin typeface="Arial" panose="020B0604020202020204" pitchFamily="34" charset="0"/>
                <a:ea typeface="Heiti SC Light"/>
                <a:cs typeface="Arial" panose="020B0604020202020204" pitchFamily="34" charset="0"/>
              </a:rPr>
              <a:t>T</a:t>
            </a:r>
            <a:r>
              <a:rPr lang="en-US" altLang="zh-CN" sz="900" noProof="1">
                <a:solidFill>
                  <a:schemeClr val="bg1"/>
                </a:solidFill>
                <a:latin typeface="Arial" panose="020B0604020202020204" pitchFamily="34" charset="0"/>
                <a:ea typeface="Heiti SC Light"/>
                <a:cs typeface="Arial" panose="020B0604020202020204" pitchFamily="34" charset="0"/>
              </a:rPr>
              <a:t>itle:</a:t>
            </a:r>
            <a:endParaRPr lang="en-US" altLang="ja-JP" sz="900" noProof="1">
              <a:solidFill>
                <a:schemeClr val="bg1"/>
              </a:solidFill>
              <a:latin typeface="Arial" panose="020B0604020202020204" pitchFamily="34" charset="0"/>
              <a:ea typeface="Heiti SC Light"/>
              <a:cs typeface="Arial" panose="020B0604020202020204" pitchFamily="34" charset="0"/>
            </a:endParaRPr>
          </a:p>
          <a:p>
            <a:pPr defTabSz="934720">
              <a:defRPr/>
            </a:pPr>
            <a:r>
              <a:rPr lang="en-US" altLang="zh-CN" sz="800" noProof="1">
                <a:solidFill>
                  <a:schemeClr val="bg1"/>
                </a:solidFill>
                <a:latin typeface="Arial" panose="020B0604020202020204" pitchFamily="34" charset="0"/>
                <a:ea typeface="Heiti SC Light"/>
                <a:cs typeface="Arial" panose="020B0604020202020204" pitchFamily="34" charset="0"/>
              </a:rPr>
              <a:t>Type</a:t>
            </a:r>
            <a:r>
              <a:rPr lang="en-US" altLang="ja-JP" sz="800" noProof="1">
                <a:solidFill>
                  <a:schemeClr val="bg1"/>
                </a:solidFill>
                <a:latin typeface="Arial" panose="020B0604020202020204" pitchFamily="34" charset="0"/>
                <a:ea typeface="Heiti SC Light"/>
                <a:cs typeface="Arial" panose="020B0604020202020204" pitchFamily="34" charset="0"/>
              </a:rPr>
              <a:t>: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4720">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：32-</a:t>
            </a:r>
            <a:r>
              <a:rPr lang="en-US" altLang="ja-JP" sz="800" noProof="1">
                <a:solidFill>
                  <a:schemeClr val="bg1"/>
                </a:solidFill>
                <a:latin typeface="Arial" panose="020B0604020202020204" pitchFamily="34" charset="0"/>
                <a:ea typeface="Heiti SC Light"/>
                <a:cs typeface="Heiti SC Light"/>
              </a:rPr>
              <a:t>24-</a:t>
            </a:r>
            <a:r>
              <a:rPr lang="en-US" altLang="zh-CN" sz="800" noProof="1">
                <a:solidFill>
                  <a:schemeClr val="bg1"/>
                </a:solidFill>
                <a:latin typeface="Arial" panose="020B0604020202020204" pitchFamily="34" charset="0"/>
                <a:ea typeface="Heiti SC Light"/>
                <a:cs typeface="Heiti SC Light"/>
              </a:rPr>
              <a:t>pt</a:t>
            </a:r>
            <a:endParaRPr lang="en-US" altLang="ja-JP" sz="800" noProof="1">
              <a:solidFill>
                <a:schemeClr val="bg1"/>
              </a:solidFill>
              <a:latin typeface="Arial" panose="020B0604020202020204" pitchFamily="34" charset="0"/>
              <a:ea typeface="Heiti SC Light"/>
              <a:cs typeface="Heiti SC Light"/>
            </a:endParaRPr>
          </a:p>
          <a:p>
            <a:pPr defTabSz="934720">
              <a:defRPr/>
            </a:pPr>
            <a:r>
              <a:rPr lang="en-US" sz="800" noProof="1">
                <a:solidFill>
                  <a:schemeClr val="bg1"/>
                </a:solidFill>
                <a:latin typeface="Arial" panose="020B0604020202020204" pitchFamily="34" charset="0"/>
                <a:ea typeface="Heiti SC Light"/>
                <a:cs typeface="Heiti SC Light"/>
              </a:rPr>
              <a:t>C</a:t>
            </a:r>
            <a:r>
              <a:rPr lang="en-US" altLang="zh-CN" sz="800" noProof="1">
                <a:solidFill>
                  <a:schemeClr val="bg1"/>
                </a:solidFill>
                <a:latin typeface="Arial" panose="020B0604020202020204" pitchFamily="34" charset="0"/>
                <a:ea typeface="Heiti SC Light"/>
                <a:cs typeface="Heiti SC Light"/>
              </a:rPr>
              <a:t>olor</a:t>
            </a: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he ZTE blue</a:t>
            </a:r>
            <a:r>
              <a:rPr lang="en-US" altLang="ja-JP" sz="800" noProof="1">
                <a:solidFill>
                  <a:schemeClr val="bg1"/>
                </a:solidFill>
                <a:latin typeface="Arial" panose="020B0604020202020204" pitchFamily="34" charset="0"/>
                <a:ea typeface="Heiti SC Light"/>
                <a:cs typeface="Heiti SC Light"/>
              </a:rPr>
              <a:t> </a:t>
            </a:r>
            <a:endParaRPr lang="en-US" altLang="ja-JP" sz="800" noProof="1">
              <a:solidFill>
                <a:schemeClr val="bg1"/>
              </a:solidFill>
              <a:latin typeface="Arial" panose="020B0604020202020204" pitchFamily="34" charset="0"/>
              <a:ea typeface="Heiti SC Light"/>
              <a:cs typeface="Heiti SC Light"/>
            </a:endParaRPr>
          </a:p>
          <a:p>
            <a:pPr defTabSz="934720">
              <a:defRPr/>
            </a:pPr>
            <a:endParaRPr lang="en-US" altLang="zh-CN" sz="900" noProof="1">
              <a:solidFill>
                <a:schemeClr val="bg1"/>
              </a:solidFill>
              <a:latin typeface="Arial" panose="020B0604020202020204" pitchFamily="34" charset="0"/>
              <a:ea typeface="Heiti SC Light"/>
              <a:cs typeface="Heiti SC Light"/>
            </a:endParaRPr>
          </a:p>
          <a:p>
            <a:pPr defTabSz="934720">
              <a:defRPr/>
            </a:pPr>
            <a:r>
              <a:rPr lang="en-US" altLang="zh-CN" sz="900" noProof="1">
                <a:solidFill>
                  <a:schemeClr val="bg1"/>
                </a:solidFill>
                <a:latin typeface="Arial" panose="020B0604020202020204" pitchFamily="34" charset="0"/>
                <a:ea typeface="Heiti SC Light"/>
                <a:cs typeface="Heiti SC Light"/>
              </a:rPr>
              <a:t>Subtitle:</a:t>
            </a:r>
            <a:endParaRPr lang="en-US" altLang="ja-JP" sz="900" noProof="1">
              <a:solidFill>
                <a:schemeClr val="bg1"/>
              </a:solidFill>
              <a:latin typeface="Arial" panose="020B0604020202020204" pitchFamily="34" charset="0"/>
              <a:ea typeface="Heiti SC Light"/>
              <a:cs typeface="Heiti SC Light"/>
            </a:endParaRPr>
          </a:p>
          <a:p>
            <a:pPr defTabSz="934720">
              <a:defRPr/>
            </a:pP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ype: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4720">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ja-JP" sz="800" noProof="1">
                <a:solidFill>
                  <a:schemeClr val="bg1"/>
                </a:solidFill>
                <a:latin typeface="Arial" panose="020B0604020202020204" pitchFamily="34" charset="0"/>
                <a:ea typeface="Heiti SC Light"/>
                <a:cs typeface="Heiti SC Light"/>
              </a:rPr>
              <a:t>20pt</a:t>
            </a:r>
            <a:endParaRPr lang="en-US" altLang="ja-JP" sz="800" noProof="1">
              <a:solidFill>
                <a:schemeClr val="bg1"/>
              </a:solidFill>
              <a:latin typeface="Arial" panose="020B0604020202020204" pitchFamily="34" charset="0"/>
              <a:ea typeface="Heiti SC Light"/>
              <a:cs typeface="Heiti SC Light"/>
            </a:endParaRPr>
          </a:p>
          <a:p>
            <a:pPr defTabSz="934720">
              <a:defRPr/>
            </a:pPr>
            <a:r>
              <a:rPr lang="en-US" sz="800" noProof="1">
                <a:solidFill>
                  <a:schemeClr val="bg1"/>
                </a:solidFill>
                <a:latin typeface="Arial" panose="020B0604020202020204" pitchFamily="34" charset="0"/>
                <a:ea typeface="Heiti SC Light"/>
                <a:cs typeface="Heiti SC Light"/>
              </a:rPr>
              <a:t>Color: The </a:t>
            </a:r>
            <a:r>
              <a:rPr lang="en-US" altLang="zh-CN" sz="800" noProof="1">
                <a:solidFill>
                  <a:schemeClr val="bg1"/>
                </a:solidFill>
                <a:latin typeface="Arial" panose="020B0604020202020204" pitchFamily="34" charset="0"/>
                <a:ea typeface="Heiti SC Light"/>
                <a:cs typeface="Heiti SC Light"/>
              </a:rPr>
              <a:t>ZTE green</a:t>
            </a:r>
            <a:endParaRPr lang="en-US" altLang="ja-JP" sz="800" noProof="1">
              <a:solidFill>
                <a:schemeClr val="bg1"/>
              </a:solidFill>
              <a:latin typeface="Arial" panose="020B0604020202020204" pitchFamily="34" charset="0"/>
              <a:ea typeface="Heiti SC Light"/>
              <a:cs typeface="Heiti SC Light"/>
            </a:endParaRPr>
          </a:p>
        </p:txBody>
      </p:sp>
      <p:sp>
        <p:nvSpPr>
          <p:cNvPr id="6" name="TextBox 5"/>
          <p:cNvSpPr txBox="1">
            <a:spLocks noChangeArrowheads="1"/>
          </p:cNvSpPr>
          <p:nvPr/>
        </p:nvSpPr>
        <p:spPr bwMode="auto">
          <a:xfrm>
            <a:off x="5848350" y="4454525"/>
            <a:ext cx="184150" cy="368300"/>
          </a:xfrm>
          <a:prstGeom prst="rect">
            <a:avLst/>
          </a:prstGeom>
          <a:noFill/>
          <a:ln w="9525">
            <a:noFill/>
            <a:miter lim="800000"/>
          </a:ln>
        </p:spPr>
        <p:txBody>
          <a:bodyPr wrap="none">
            <a:spAutoFit/>
          </a:bodyPr>
          <a:lstStyle/>
          <a:p>
            <a:pPr>
              <a:defRPr/>
            </a:pPr>
            <a:endParaRPr lang="en-US" dirty="0">
              <a:latin typeface="Arial" panose="020B0604020202020204" pitchFamily="34" charset="0"/>
              <a:cs typeface="Arial" panose="020B0604020202020204" pitchFamily="34" charset="0"/>
            </a:endParaRPr>
          </a:p>
        </p:txBody>
      </p:sp>
      <p:sp>
        <p:nvSpPr>
          <p:cNvPr id="7" name="TextBox 6"/>
          <p:cNvSpPr txBox="1">
            <a:spLocks noChangeArrowheads="1"/>
          </p:cNvSpPr>
          <p:nvPr/>
        </p:nvSpPr>
        <p:spPr bwMode="auto">
          <a:xfrm>
            <a:off x="4814888" y="4170363"/>
            <a:ext cx="184150" cy="368300"/>
          </a:xfrm>
          <a:prstGeom prst="rect">
            <a:avLst/>
          </a:prstGeom>
          <a:noFill/>
          <a:ln w="9525">
            <a:noFill/>
            <a:miter lim="800000"/>
          </a:ln>
        </p:spPr>
        <p:txBody>
          <a:bodyPr wrap="none">
            <a:spAutoFit/>
          </a:bodyPr>
          <a:lstStyle/>
          <a:p>
            <a:pPr>
              <a:defRPr/>
            </a:pPr>
            <a:endParaRPr lang="en-US" dirty="0">
              <a:latin typeface="Arial" panose="020B0604020202020204" pitchFamily="34" charset="0"/>
              <a:cs typeface="Arial" panose="020B0604020202020204" pitchFamily="34" charset="0"/>
            </a:endParaRPr>
          </a:p>
        </p:txBody>
      </p:sp>
      <p:sp>
        <p:nvSpPr>
          <p:cNvPr id="10" name="TextBox 9"/>
          <p:cNvSpPr txBox="1">
            <a:spLocks noChangeArrowheads="1"/>
          </p:cNvSpPr>
          <p:nvPr/>
        </p:nvSpPr>
        <p:spPr bwMode="auto">
          <a:xfrm>
            <a:off x="4037013" y="3638550"/>
            <a:ext cx="185737" cy="369888"/>
          </a:xfrm>
          <a:prstGeom prst="rect">
            <a:avLst/>
          </a:prstGeom>
          <a:noFill/>
          <a:ln w="9525">
            <a:noFill/>
            <a:miter lim="800000"/>
          </a:ln>
        </p:spPr>
        <p:txBody>
          <a:bodyPr wrap="none">
            <a:spAutoFit/>
          </a:bodyPr>
          <a:lstStyle/>
          <a:p>
            <a:pPr>
              <a:defRPr/>
            </a:pPr>
            <a:endParaRPr lang="en-US" dirty="0">
              <a:latin typeface="Arial" panose="020B0604020202020204" pitchFamily="34" charset="0"/>
              <a:cs typeface="Arial" panose="020B0604020202020204" pitchFamily="34" charset="0"/>
            </a:endParaRPr>
          </a:p>
        </p:txBody>
      </p:sp>
      <p:grpSp>
        <p:nvGrpSpPr>
          <p:cNvPr id="11" name="组 5"/>
          <p:cNvGrpSpPr/>
          <p:nvPr/>
        </p:nvGrpSpPr>
        <p:grpSpPr bwMode="auto">
          <a:xfrm>
            <a:off x="9364663" y="3851275"/>
            <a:ext cx="1392237" cy="989013"/>
            <a:chOff x="9286278" y="1725515"/>
            <a:chExt cx="1392554" cy="989008"/>
          </a:xfrm>
        </p:grpSpPr>
        <p:grpSp>
          <p:nvGrpSpPr>
            <p:cNvPr id="12" name="组 6"/>
            <p:cNvGrpSpPr/>
            <p:nvPr/>
          </p:nvGrpSpPr>
          <p:grpSpPr bwMode="auto">
            <a:xfrm>
              <a:off x="9286278" y="1725515"/>
              <a:ext cx="935158" cy="254390"/>
              <a:chOff x="9286278" y="1725515"/>
              <a:chExt cx="935158" cy="254390"/>
            </a:xfrm>
          </p:grpSpPr>
          <p:sp>
            <p:nvSpPr>
              <p:cNvPr id="18"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9"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G143, B212</a:t>
                </a:r>
                <a:endParaRPr kumimoji="1" lang="zh-CN" altLang="en-US" sz="700" i="1">
                  <a:solidFill>
                    <a:schemeClr val="bg1"/>
                  </a:solidFill>
                  <a:latin typeface="Arial" panose="020B0604020202020204" pitchFamily="34" charset="0"/>
                  <a:cs typeface="Arial" panose="020B0604020202020204" pitchFamily="34" charset="0"/>
                </a:endParaRPr>
              </a:p>
            </p:txBody>
          </p:sp>
        </p:grpSp>
        <p:grpSp>
          <p:nvGrpSpPr>
            <p:cNvPr id="13" name="组 9"/>
            <p:cNvGrpSpPr/>
            <p:nvPr/>
          </p:nvGrpSpPr>
          <p:grpSpPr bwMode="auto">
            <a:xfrm>
              <a:off x="9286278" y="2098975"/>
              <a:ext cx="1199362" cy="254390"/>
              <a:chOff x="9286278" y="2098975"/>
              <a:chExt cx="1199362" cy="254390"/>
            </a:xfrm>
          </p:grpSpPr>
          <p:sp>
            <p:nvSpPr>
              <p:cNvPr id="16" name="矩形 15"/>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7"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R140,G198, B62</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14" name="矩形 13"/>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5"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R90,G203, B245</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20"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pPr>
              <a:defRPr/>
            </a:pPr>
            <a:endParaRPr kumimoji="1" lang="en-US" dirty="0">
              <a:latin typeface="Arial" panose="020B0604020202020204" pitchFamily="34" charset="0"/>
              <a:cs typeface="Arial" panose="020B0604020202020204" pitchFamily="34" charset="0"/>
            </a:endParaRPr>
          </a:p>
        </p:txBody>
      </p:sp>
      <p:sp>
        <p:nvSpPr>
          <p:cNvPr id="21" name="TextBox 19"/>
          <p:cNvSpPr txBox="1">
            <a:spLocks noChangeArrowheads="1"/>
          </p:cNvSpPr>
          <p:nvPr/>
        </p:nvSpPr>
        <p:spPr bwMode="auto">
          <a:xfrm>
            <a:off x="4864100" y="3378200"/>
            <a:ext cx="914400" cy="914400"/>
          </a:xfrm>
          <a:prstGeom prst="rect">
            <a:avLst/>
          </a:prstGeom>
          <a:noFill/>
          <a:ln w="9525">
            <a:noFill/>
            <a:miter lim="800000"/>
          </a:ln>
        </p:spPr>
        <p:txBody>
          <a:bodyPr wrap="none" lIns="0" tIns="0" rIns="0" bIns="0"/>
          <a:lstStyle/>
          <a:p>
            <a:pPr>
              <a:defRPr/>
            </a:pPr>
            <a:endParaRPr kumimoji="1" lang="en-US" dirty="0">
              <a:latin typeface="Arial" panose="020B0604020202020204" pitchFamily="34" charset="0"/>
              <a:cs typeface="Arial" panose="020B0604020202020204" pitchFamily="34" charset="0"/>
            </a:endParaRPr>
          </a:p>
        </p:txBody>
      </p:sp>
      <p:sp>
        <p:nvSpPr>
          <p:cNvPr id="9" name="副标题 2"/>
          <p:cNvSpPr>
            <a:spLocks noGrp="1"/>
          </p:cNvSpPr>
          <p:nvPr>
            <p:ph type="subTitle" idx="1"/>
          </p:nvPr>
        </p:nvSpPr>
        <p:spPr>
          <a:xfrm>
            <a:off x="430210" y="1314082"/>
            <a:ext cx="6400800" cy="562760"/>
          </a:xfrm>
        </p:spPr>
        <p:txBody>
          <a:bodyPr>
            <a:normAutofit/>
          </a:bodyPr>
          <a:lstStyle>
            <a:lvl1pPr marL="0" indent="0" algn="l">
              <a:lnSpc>
                <a:spcPct val="100000"/>
              </a:lnSpc>
              <a:buNone/>
              <a:defRPr kumimoji="1" lang="zh-CN" altLang="en-US" sz="2200" b="0" i="0" kern="1200" dirty="0">
                <a:solidFill>
                  <a:srgbClr val="8CC63E"/>
                </a:solidFill>
                <a:latin typeface="Arial" panose="020B0604020202020204" pitchFamily="34" charset="0"/>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altLang="zh-CN"/>
              <a:t>Click to edit Master subtitle style</a:t>
            </a:r>
            <a:endParaRPr lang="en-US" dirty="0"/>
          </a:p>
        </p:txBody>
      </p:sp>
      <p:sp>
        <p:nvSpPr>
          <p:cNvPr id="35" name="Text Placeholder 34"/>
          <p:cNvSpPr>
            <a:spLocks noGrp="1"/>
          </p:cNvSpPr>
          <p:nvPr>
            <p:ph type="body" sz="quarter" idx="10"/>
          </p:nvPr>
        </p:nvSpPr>
        <p:spPr>
          <a:xfrm>
            <a:off x="430622" y="2391270"/>
            <a:ext cx="4478338" cy="1006822"/>
          </a:xfrm>
        </p:spPr>
        <p:txBody>
          <a:bodyPr>
            <a:normAutofit/>
          </a:bodyPr>
          <a:lstStyle>
            <a:lvl1pPr marL="0" indent="0">
              <a:buNone/>
              <a:defRPr sz="1400">
                <a:solidFill>
                  <a:srgbClr val="FFFFFF"/>
                </a:solidFill>
                <a:latin typeface="Arial" panose="020B0604020202020204" pitchFamily="34" charset="0"/>
                <a:ea typeface="Arial" panose="020B0604020202020204" pitchFamily="34" charset="0"/>
                <a:cs typeface="Arial" panose="020B0604020202020204" pitchFamily="34" charset="0"/>
              </a:defRPr>
            </a:lvl1pPr>
          </a:lstStyle>
          <a:p>
            <a:pPr lvl="0"/>
            <a:r>
              <a:rPr lang="en-US" altLang="zh-CN"/>
              <a:t>Click to edit Master text styles</a:t>
            </a:r>
            <a:endParaRPr lang="en-US" altLang="zh-CN"/>
          </a:p>
        </p:txBody>
      </p:sp>
      <p:sp>
        <p:nvSpPr>
          <p:cNvPr id="8" name="标题 1"/>
          <p:cNvSpPr>
            <a:spLocks noGrp="1"/>
          </p:cNvSpPr>
          <p:nvPr>
            <p:ph type="ctrTitle"/>
          </p:nvPr>
        </p:nvSpPr>
        <p:spPr>
          <a:xfrm>
            <a:off x="430210" y="860996"/>
            <a:ext cx="6400800" cy="444238"/>
          </a:xfrm>
        </p:spPr>
        <p:txBody>
          <a:bodyPr>
            <a:noAutofit/>
          </a:bodyPr>
          <a:lstStyle>
            <a:lvl1pPr algn="l">
              <a:defRPr kumimoji="1" lang="zh-CN" altLang="en-US" sz="2800" b="1" i="0" kern="1200" dirty="0">
                <a:solidFill>
                  <a:schemeClr val="bg1"/>
                </a:solidFill>
                <a:latin typeface="Arial" panose="020B0604020202020204" pitchFamily="34" charset="0"/>
                <a:ea typeface="微软雅黑" panose="020B0503020204020204" charset="-122"/>
                <a:cs typeface="Arial" panose="020B0604020202020204" pitchFamily="34" charset="0"/>
              </a:defRPr>
            </a:lvl1pPr>
          </a:lstStyle>
          <a:p>
            <a:pPr lvl="0"/>
            <a:r>
              <a:rPr lang="en-US" altLang="zh-CN"/>
              <a:t>Click to edit Master 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4" name="内容占位符 3"/>
          <p:cNvSpPr>
            <a:spLocks noGrp="1"/>
          </p:cNvSpPr>
          <p:nvPr>
            <p:ph sz="quarter" idx="10"/>
          </p:nvPr>
        </p:nvSpPr>
        <p:spPr>
          <a:xfrm>
            <a:off x="333375" y="1331259"/>
            <a:ext cx="8516938" cy="3318132"/>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14" name="日期占位符 2"/>
          <p:cNvSpPr>
            <a:spLocks noGrp="1"/>
          </p:cNvSpPr>
          <p:nvPr>
            <p:ph type="dt" sz="half" idx="2"/>
          </p:nvPr>
        </p:nvSpPr>
        <p:spPr>
          <a:xfrm>
            <a:off x="838200" y="6356350"/>
            <a:ext cx="2743200" cy="365125"/>
          </a:xfrm>
        </p:spPr>
        <p:txBody>
          <a:bodyPr/>
          <a:lstStyle>
            <a:lvl1pPr>
              <a:defRPr noProof="1">
                <a:cs typeface="Arial" panose="020B0604020202020204" pitchFamily="34" charset="0"/>
              </a:defRPr>
            </a:lvl1pPr>
          </a:lstStyle>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Arial" panose="020B0604020202020204" pitchFamily="34" charset="0"/>
            </a:endParaRPr>
          </a:p>
        </p:txBody>
      </p:sp>
      <p:sp>
        <p:nvSpPr>
          <p:cNvPr id="15" name="页脚占位符 3"/>
          <p:cNvSpPr>
            <a:spLocks noGrp="1"/>
          </p:cNvSpPr>
          <p:nvPr>
            <p:ph type="ftr" sz="quarter" idx="3"/>
          </p:nvPr>
        </p:nvSpPr>
        <p:spPr>
          <a:xfrm>
            <a:off x="4038600" y="6356350"/>
            <a:ext cx="4114800" cy="365125"/>
          </a:xfrm>
        </p:spPr>
        <p:txBody>
          <a:bodyPr/>
          <a:lstStyle>
            <a:lvl1pPr>
              <a:defRPr noProof="1"/>
            </a:lvl1pPr>
          </a:lstStyle>
          <a:p>
            <a:pPr marL="0" marR="0" lvl="0" indent="0" algn="l" defTabSz="4572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16" name="灯片编号占位符 4"/>
          <p:cNvSpPr>
            <a:spLocks noGrp="1"/>
          </p:cNvSpPr>
          <p:nvPr>
            <p:ph type="sldNum" sz="quarter" idx="4"/>
          </p:nvPr>
        </p:nvSpPr>
        <p:spPr>
          <a:xfrm>
            <a:off x="8610600" y="6356350"/>
            <a:ext cx="2743200" cy="365125"/>
          </a:xfrm>
        </p:spPr>
        <p:txBody>
          <a:bodyPr vert="horz" wrap="square" lIns="91440" tIns="45720" rIns="91440" bIns="45720" numCol="1" anchor="t" anchorCtr="0" compatLnSpc="1"/>
          <a:lstStyle/>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内容占位符 2"/>
          <p:cNvSpPr>
            <a:spLocks noGrp="1"/>
          </p:cNvSpPr>
          <p:nvPr>
            <p:ph sz="half" idx="1"/>
          </p:nvPr>
        </p:nvSpPr>
        <p:spPr>
          <a:xfrm>
            <a:off x="358775" y="1200150"/>
            <a:ext cx="4168775"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内容占位符 3"/>
          <p:cNvSpPr>
            <a:spLocks noGrp="1"/>
          </p:cNvSpPr>
          <p:nvPr>
            <p:ph sz="half" idx="2"/>
          </p:nvPr>
        </p:nvSpPr>
        <p:spPr>
          <a:xfrm>
            <a:off x="4679950" y="1200150"/>
            <a:ext cx="4170363"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4720">
              <a:defRPr/>
            </a:pPr>
            <a:r>
              <a:rPr lang="en-US" sz="900" noProof="1">
                <a:solidFill>
                  <a:schemeClr val="bg1"/>
                </a:solidFill>
                <a:latin typeface="Arial" panose="020B0604020202020204" pitchFamily="34" charset="0"/>
                <a:ea typeface="Heiti SC Light"/>
                <a:cs typeface="Arial" panose="020B0604020202020204" pitchFamily="34" charset="0"/>
              </a:rPr>
              <a:t>T</a:t>
            </a:r>
            <a:r>
              <a:rPr lang="en-US" altLang="zh-CN" sz="900" noProof="1">
                <a:solidFill>
                  <a:schemeClr val="bg1"/>
                </a:solidFill>
                <a:latin typeface="Arial" panose="020B0604020202020204" pitchFamily="34" charset="0"/>
                <a:ea typeface="Heiti SC Light"/>
                <a:cs typeface="Arial" panose="020B0604020202020204" pitchFamily="34" charset="0"/>
              </a:rPr>
              <a:t>itle:</a:t>
            </a:r>
            <a:endParaRPr lang="en-US" altLang="ja-JP" sz="900" noProof="1">
              <a:solidFill>
                <a:schemeClr val="bg1"/>
              </a:solidFill>
              <a:latin typeface="Arial" panose="020B0604020202020204" pitchFamily="34" charset="0"/>
              <a:ea typeface="Heiti SC Light"/>
              <a:cs typeface="Arial" panose="020B0604020202020204" pitchFamily="34" charset="0"/>
            </a:endParaRPr>
          </a:p>
          <a:p>
            <a:pPr defTabSz="934720">
              <a:defRPr/>
            </a:pPr>
            <a:r>
              <a:rPr lang="en-US" altLang="zh-CN" sz="800" noProof="1">
                <a:solidFill>
                  <a:schemeClr val="bg1"/>
                </a:solidFill>
                <a:latin typeface="Arial" panose="020B0604020202020204" pitchFamily="34" charset="0"/>
                <a:ea typeface="Heiti SC Light"/>
                <a:cs typeface="Arial" panose="020B0604020202020204" pitchFamily="34" charset="0"/>
              </a:rPr>
              <a:t>Type</a:t>
            </a:r>
            <a:r>
              <a:rPr lang="en-US" altLang="ja-JP" sz="800" noProof="1">
                <a:solidFill>
                  <a:schemeClr val="bg1"/>
                </a:solidFill>
                <a:latin typeface="Arial" panose="020B0604020202020204" pitchFamily="34" charset="0"/>
                <a:ea typeface="Heiti SC Light"/>
                <a:cs typeface="Arial" panose="020B0604020202020204" pitchFamily="34" charset="0"/>
              </a:rPr>
              <a:t>: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ea typeface="Heiti SC Light"/>
              <a:cs typeface="Arial" panose="020B0604020202020204" pitchFamily="34" charset="0"/>
            </a:endParaRPr>
          </a:p>
          <a:p>
            <a:pPr defTabSz="934720">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ja-JP" sz="800" noProof="1">
                <a:solidFill>
                  <a:schemeClr val="bg1"/>
                </a:solidFill>
                <a:latin typeface="Arial" panose="020B0604020202020204" pitchFamily="34" charset="0"/>
                <a:ea typeface="Heiti SC Light"/>
                <a:cs typeface="Heiti SC Light"/>
              </a:rPr>
              <a:t>24</a:t>
            </a:r>
            <a:r>
              <a:rPr lang="en-US" altLang="zh-CN" sz="800" noProof="1">
                <a:solidFill>
                  <a:schemeClr val="bg1"/>
                </a:solidFill>
                <a:latin typeface="Arial" panose="020B0604020202020204" pitchFamily="34" charset="0"/>
                <a:ea typeface="Heiti SC Light"/>
                <a:cs typeface="Heiti SC Light"/>
              </a:rPr>
              <a:t>pt</a:t>
            </a:r>
            <a:endParaRPr lang="en-US" altLang="ja-JP" sz="800" noProof="1">
              <a:solidFill>
                <a:schemeClr val="bg1"/>
              </a:solidFill>
              <a:latin typeface="Arial" panose="020B0604020202020204" pitchFamily="34" charset="0"/>
              <a:ea typeface="Heiti SC Light"/>
              <a:cs typeface="Heiti SC Light"/>
            </a:endParaRPr>
          </a:p>
          <a:p>
            <a:pPr defTabSz="934720">
              <a:defRPr/>
            </a:pPr>
            <a:r>
              <a:rPr lang="en-US" sz="800" noProof="1">
                <a:solidFill>
                  <a:schemeClr val="bg1"/>
                </a:solidFill>
                <a:latin typeface="Arial" panose="020B0604020202020204" pitchFamily="34" charset="0"/>
                <a:ea typeface="Heiti SC Light"/>
                <a:cs typeface="Heiti SC Light"/>
              </a:rPr>
              <a:t>C</a:t>
            </a:r>
            <a:r>
              <a:rPr lang="en-US" altLang="zh-CN" sz="800" noProof="1">
                <a:solidFill>
                  <a:schemeClr val="bg1"/>
                </a:solidFill>
                <a:latin typeface="Arial" panose="020B0604020202020204" pitchFamily="34" charset="0"/>
                <a:ea typeface="Heiti SC Light"/>
                <a:cs typeface="Heiti SC Light"/>
              </a:rPr>
              <a:t>olor</a:t>
            </a: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he ZTE blue</a:t>
            </a:r>
            <a:r>
              <a:rPr lang="en-US" altLang="ja-JP" sz="800" noProof="1">
                <a:solidFill>
                  <a:schemeClr val="bg1"/>
                </a:solidFill>
                <a:latin typeface="Arial" panose="020B0604020202020204" pitchFamily="34" charset="0"/>
                <a:ea typeface="Heiti SC Light"/>
                <a:cs typeface="Heiti SC Light"/>
              </a:rPr>
              <a:t> </a:t>
            </a:r>
            <a:endParaRPr lang="en-US" altLang="ja-JP" sz="800" noProof="1">
              <a:solidFill>
                <a:schemeClr val="bg1"/>
              </a:solidFill>
              <a:latin typeface="Arial" panose="020B0604020202020204" pitchFamily="34" charset="0"/>
              <a:ea typeface="Heiti SC Light"/>
              <a:cs typeface="Heiti SC Light"/>
            </a:endParaRPr>
          </a:p>
          <a:p>
            <a:pPr defTabSz="934720">
              <a:defRPr/>
            </a:pPr>
            <a:endParaRPr lang="en-US" altLang="zh-CN" sz="900" noProof="1">
              <a:solidFill>
                <a:schemeClr val="bg1"/>
              </a:solidFill>
              <a:latin typeface="Arial" panose="020B0604020202020204" pitchFamily="34" charset="0"/>
              <a:ea typeface="Heiti SC Light"/>
              <a:cs typeface="Heiti SC Light"/>
            </a:endParaRPr>
          </a:p>
          <a:p>
            <a:pPr defTabSz="934720">
              <a:defRPr/>
            </a:pPr>
            <a:r>
              <a:rPr lang="en-US" altLang="zh-CN" sz="900" noProof="1">
                <a:solidFill>
                  <a:schemeClr val="bg1"/>
                </a:solidFill>
                <a:latin typeface="Arial" panose="020B0604020202020204" pitchFamily="34" charset="0"/>
                <a:ea typeface="Heiti SC Light"/>
                <a:cs typeface="Heiti SC Light"/>
              </a:rPr>
              <a:t>Subtitle:</a:t>
            </a:r>
            <a:endParaRPr lang="en-US" altLang="ja-JP" sz="900" noProof="1">
              <a:solidFill>
                <a:schemeClr val="bg1"/>
              </a:solidFill>
              <a:latin typeface="Arial" panose="020B0604020202020204" pitchFamily="34" charset="0"/>
              <a:ea typeface="Heiti SC Light"/>
              <a:cs typeface="Heiti SC Light"/>
            </a:endParaRPr>
          </a:p>
          <a:p>
            <a:pPr defTabSz="934720">
              <a:defRPr/>
            </a:pP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ype: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4720">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zh-CN" sz="800" noProof="1">
                <a:solidFill>
                  <a:schemeClr val="bg1"/>
                </a:solidFill>
                <a:latin typeface="Arial" panose="020B0604020202020204" pitchFamily="34" charset="0"/>
                <a:ea typeface="Heiti SC Light"/>
                <a:cs typeface="Heiti SC Light"/>
              </a:rPr>
              <a:t>16-</a:t>
            </a:r>
            <a:r>
              <a:rPr lang="en-US" altLang="ja-JP" sz="800" noProof="1">
                <a:solidFill>
                  <a:schemeClr val="bg1"/>
                </a:solidFill>
                <a:latin typeface="Arial" panose="020B0604020202020204" pitchFamily="34" charset="0"/>
                <a:ea typeface="Heiti SC Light"/>
                <a:cs typeface="Heiti SC Light"/>
              </a:rPr>
              <a:t>20pt</a:t>
            </a:r>
            <a:endParaRPr lang="en-US" altLang="ja-JP" sz="800" noProof="1">
              <a:solidFill>
                <a:schemeClr val="bg1"/>
              </a:solidFill>
              <a:latin typeface="Arial" panose="020B0604020202020204" pitchFamily="34" charset="0"/>
              <a:ea typeface="Heiti SC Light"/>
              <a:cs typeface="Heiti SC Light"/>
            </a:endParaRPr>
          </a:p>
          <a:p>
            <a:pPr defTabSz="934720">
              <a:defRPr/>
            </a:pPr>
            <a:r>
              <a:rPr lang="en-US" sz="800" noProof="1">
                <a:solidFill>
                  <a:schemeClr val="bg1"/>
                </a:solidFill>
                <a:latin typeface="Arial" panose="020B0604020202020204" pitchFamily="34" charset="0"/>
                <a:ea typeface="Heiti SC Light"/>
                <a:cs typeface="Heiti SC Light"/>
              </a:rPr>
              <a:t>Color: The </a:t>
            </a:r>
            <a:r>
              <a:rPr lang="en-US" altLang="zh-CN" sz="800" noProof="1">
                <a:solidFill>
                  <a:schemeClr val="bg1"/>
                </a:solidFill>
                <a:latin typeface="Arial" panose="020B0604020202020204" pitchFamily="34" charset="0"/>
                <a:ea typeface="Heiti SC Light"/>
                <a:cs typeface="Heiti SC Light"/>
              </a:rPr>
              <a:t>ZTE green</a:t>
            </a:r>
            <a:endParaRPr lang="en-US" altLang="ja-JP" sz="800" noProof="1">
              <a:solidFill>
                <a:schemeClr val="bg1"/>
              </a:solidFill>
              <a:latin typeface="Arial" panose="020B0604020202020204" pitchFamily="34" charset="0"/>
              <a:ea typeface="Heiti SC Light"/>
              <a:cs typeface="Heiti SC Light"/>
            </a:endParaRPr>
          </a:p>
        </p:txBody>
      </p:sp>
      <p:grpSp>
        <p:nvGrpSpPr>
          <p:cNvPr id="5" name="组 5"/>
          <p:cNvGrpSpPr/>
          <p:nvPr/>
        </p:nvGrpSpPr>
        <p:grpSpPr bwMode="auto">
          <a:xfrm>
            <a:off x="9364663" y="3851275"/>
            <a:ext cx="1392237" cy="989013"/>
            <a:chOff x="9286278" y="1725515"/>
            <a:chExt cx="1392554" cy="989008"/>
          </a:xfrm>
        </p:grpSpPr>
        <p:grpSp>
          <p:nvGrpSpPr>
            <p:cNvPr id="6"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G143, B212</a:t>
                </a:r>
                <a:endParaRPr kumimoji="1" lang="zh-CN" altLang="en-US" sz="700" i="1">
                  <a:solidFill>
                    <a:schemeClr val="bg1"/>
                  </a:solidFill>
                  <a:latin typeface="Arial" panose="020B0604020202020204" pitchFamily="34" charset="0"/>
                  <a:cs typeface="Arial" panose="020B0604020202020204" pitchFamily="34" charset="0"/>
                </a:endParaRPr>
              </a:p>
            </p:txBody>
          </p:sp>
        </p:grpSp>
        <p:grpSp>
          <p:nvGrpSpPr>
            <p:cNvPr id="7"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R140,G198, B62</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R90,G203, B245</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anose="020B0604020202020204" pitchFamily="34" charset="0"/>
                <a:cs typeface="Arial" panose="020B0604020202020204" pitchFamily="34" charset="0"/>
              </a:defRPr>
            </a:lvl1pPr>
          </a:lstStyle>
          <a:p>
            <a:pPr lvl="0"/>
            <a:r>
              <a:rPr lang="en-US" altLang="zh-CN"/>
              <a:t>Click to edit Master title style</a:t>
            </a:r>
            <a:endParaRPr lang="en-US" altLang="zh-CN" dirty="0"/>
          </a:p>
        </p:txBody>
      </p:sp>
      <p:sp>
        <p:nvSpPr>
          <p:cNvPr id="36" name="Rectangle 3"/>
          <p:cNvSpPr>
            <a:spLocks noGrp="1" noChangeArrowheads="1"/>
          </p:cNvSpPr>
          <p:nvPr>
            <p:ph idx="10"/>
          </p:nvPr>
        </p:nvSpPr>
        <p:spPr bwMode="auto">
          <a:xfrm>
            <a:off x="1645426" y="1180188"/>
            <a:ext cx="6920949" cy="3044499"/>
          </a:xfrm>
          <a:prstGeom prst="rect">
            <a:avLst/>
          </a:prstGeom>
        </p:spPr>
        <p:txBody>
          <a:bodyPr rtlCol="0">
            <a:normAutofit/>
          </a:bodyPr>
          <a:lstStyle>
            <a:lvl1pPr>
              <a:defRPr kumimoji="1" lang="zh-CN" altLang="en-US" sz="2000"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00" b="0" i="0" kern="1200" baseline="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3pPr>
            <a:lvl4pPr>
              <a:defRPr kumimoji="1" lang="zh-CN" altLang="en-US" sz="14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4pPr>
            <a:lvl5pPr>
              <a:defRPr kumimoji="1" lang="zh-CN" altLang="en-US" sz="12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5pPr>
          </a:lstStyle>
          <a:p>
            <a:pPr lvl="0"/>
            <a:r>
              <a:rPr lang="en-US" altLang="zh-CN"/>
              <a:t>Click to edit Master text styles</a:t>
            </a:r>
            <a:endParaRPr lang="en-US" altLang="zh-CN"/>
          </a:p>
          <a:p>
            <a:pPr lvl="1"/>
            <a:r>
              <a:rPr lang="en-US" altLang="zh-CN"/>
              <a:t>Second level</a:t>
            </a:r>
            <a:endParaRPr lang="en-US" altLang="zh-CN"/>
          </a:p>
          <a:p>
            <a:pPr lvl="2"/>
            <a:r>
              <a:rPr lang="en-US" altLang="zh-CN"/>
              <a:t>Third level</a:t>
            </a:r>
            <a:endParaRPr lang="en-US" altLang="zh-CN"/>
          </a:p>
          <a:p>
            <a:pPr lvl="3"/>
            <a:r>
              <a:rPr lang="en-US" altLang="zh-CN"/>
              <a:t>Fourth level</a:t>
            </a:r>
            <a:endParaRPr lang="en-US" altLang="zh-CN"/>
          </a:p>
          <a:p>
            <a:pPr lvl="4"/>
            <a:r>
              <a:rPr lang="en-US" altLang="zh-CN"/>
              <a:t>Fifth level</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4720">
              <a:defRPr/>
            </a:pPr>
            <a:r>
              <a:rPr lang="en-US" sz="900" noProof="1">
                <a:solidFill>
                  <a:schemeClr val="bg1"/>
                </a:solidFill>
                <a:latin typeface="Arial" panose="020B0604020202020204" pitchFamily="34" charset="0"/>
                <a:ea typeface="Heiti SC Light"/>
                <a:cs typeface="Arial" panose="020B0604020202020204" pitchFamily="34" charset="0"/>
              </a:rPr>
              <a:t>T</a:t>
            </a:r>
            <a:r>
              <a:rPr lang="en-US" altLang="zh-CN" sz="900" noProof="1">
                <a:solidFill>
                  <a:schemeClr val="bg1"/>
                </a:solidFill>
                <a:latin typeface="Arial" panose="020B0604020202020204" pitchFamily="34" charset="0"/>
                <a:ea typeface="Heiti SC Light"/>
                <a:cs typeface="Arial" panose="020B0604020202020204" pitchFamily="34" charset="0"/>
              </a:rPr>
              <a:t>itle:</a:t>
            </a:r>
            <a:endParaRPr lang="en-US" altLang="ja-JP" sz="900" noProof="1">
              <a:solidFill>
                <a:schemeClr val="bg1"/>
              </a:solidFill>
              <a:latin typeface="Arial" panose="020B0604020202020204" pitchFamily="34" charset="0"/>
              <a:ea typeface="Heiti SC Light"/>
              <a:cs typeface="Arial" panose="020B0604020202020204" pitchFamily="34" charset="0"/>
            </a:endParaRPr>
          </a:p>
          <a:p>
            <a:pPr defTabSz="934720">
              <a:defRPr/>
            </a:pPr>
            <a:r>
              <a:rPr lang="en-US" altLang="zh-CN" sz="800" noProof="1">
                <a:solidFill>
                  <a:schemeClr val="bg1"/>
                </a:solidFill>
                <a:latin typeface="Arial" panose="020B0604020202020204" pitchFamily="34" charset="0"/>
                <a:ea typeface="Heiti SC Light"/>
                <a:cs typeface="Arial" panose="020B0604020202020204" pitchFamily="34" charset="0"/>
              </a:rPr>
              <a:t>Type</a:t>
            </a:r>
            <a:r>
              <a:rPr lang="en-US" altLang="ja-JP" sz="800" noProof="1">
                <a:solidFill>
                  <a:schemeClr val="bg1"/>
                </a:solidFill>
                <a:latin typeface="Arial" panose="020B0604020202020204" pitchFamily="34" charset="0"/>
                <a:ea typeface="Heiti SC Light"/>
                <a:cs typeface="Arial" panose="020B0604020202020204" pitchFamily="34" charset="0"/>
              </a:rPr>
              <a:t>: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ea typeface="Heiti SC Light"/>
              <a:cs typeface="Arial" panose="020B0604020202020204" pitchFamily="34" charset="0"/>
            </a:endParaRPr>
          </a:p>
          <a:p>
            <a:pPr defTabSz="934720">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ja-JP" sz="800" noProof="1">
                <a:solidFill>
                  <a:schemeClr val="bg1"/>
                </a:solidFill>
                <a:latin typeface="Arial" panose="020B0604020202020204" pitchFamily="34" charset="0"/>
                <a:ea typeface="Heiti SC Light"/>
                <a:cs typeface="Heiti SC Light"/>
              </a:rPr>
              <a:t>22-24</a:t>
            </a:r>
            <a:r>
              <a:rPr lang="en-US" altLang="zh-CN" sz="800" noProof="1">
                <a:solidFill>
                  <a:schemeClr val="bg1"/>
                </a:solidFill>
                <a:latin typeface="Arial" panose="020B0604020202020204" pitchFamily="34" charset="0"/>
                <a:ea typeface="Heiti SC Light"/>
                <a:cs typeface="Heiti SC Light"/>
              </a:rPr>
              <a:t>pt</a:t>
            </a:r>
            <a:endParaRPr lang="en-US" altLang="ja-JP" sz="800" noProof="1">
              <a:solidFill>
                <a:schemeClr val="bg1"/>
              </a:solidFill>
              <a:latin typeface="Arial" panose="020B0604020202020204" pitchFamily="34" charset="0"/>
              <a:ea typeface="Heiti SC Light"/>
              <a:cs typeface="Heiti SC Light"/>
            </a:endParaRPr>
          </a:p>
          <a:p>
            <a:pPr defTabSz="934720">
              <a:defRPr/>
            </a:pPr>
            <a:r>
              <a:rPr lang="en-US" sz="800" noProof="1">
                <a:solidFill>
                  <a:schemeClr val="bg1"/>
                </a:solidFill>
                <a:latin typeface="Arial" panose="020B0604020202020204" pitchFamily="34" charset="0"/>
                <a:ea typeface="Heiti SC Light"/>
                <a:cs typeface="Heiti SC Light"/>
              </a:rPr>
              <a:t>C</a:t>
            </a:r>
            <a:r>
              <a:rPr lang="en-US" altLang="zh-CN" sz="800" noProof="1">
                <a:solidFill>
                  <a:schemeClr val="bg1"/>
                </a:solidFill>
                <a:latin typeface="Arial" panose="020B0604020202020204" pitchFamily="34" charset="0"/>
                <a:ea typeface="Heiti SC Light"/>
                <a:cs typeface="Heiti SC Light"/>
              </a:rPr>
              <a:t>olor</a:t>
            </a: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he ZTE blue</a:t>
            </a:r>
            <a:r>
              <a:rPr lang="en-US" altLang="ja-JP" sz="800" noProof="1">
                <a:solidFill>
                  <a:schemeClr val="bg1"/>
                </a:solidFill>
                <a:latin typeface="Arial" panose="020B0604020202020204" pitchFamily="34" charset="0"/>
                <a:ea typeface="Heiti SC Light"/>
                <a:cs typeface="Heiti SC Light"/>
              </a:rPr>
              <a:t> </a:t>
            </a:r>
            <a:endParaRPr lang="en-US" altLang="ja-JP" sz="800" noProof="1">
              <a:solidFill>
                <a:schemeClr val="bg1"/>
              </a:solidFill>
              <a:latin typeface="Arial" panose="020B0604020202020204" pitchFamily="34" charset="0"/>
              <a:ea typeface="Heiti SC Light"/>
              <a:cs typeface="Heiti SC Light"/>
            </a:endParaRPr>
          </a:p>
          <a:p>
            <a:pPr defTabSz="934720">
              <a:defRPr/>
            </a:pPr>
            <a:endParaRPr lang="en-US" altLang="zh-CN" sz="900" noProof="1">
              <a:solidFill>
                <a:schemeClr val="bg1"/>
              </a:solidFill>
              <a:latin typeface="Arial" panose="020B0604020202020204" pitchFamily="34" charset="0"/>
              <a:ea typeface="Heiti SC Light"/>
              <a:cs typeface="Heiti SC Light"/>
            </a:endParaRPr>
          </a:p>
          <a:p>
            <a:pPr defTabSz="934720">
              <a:defRPr/>
            </a:pPr>
            <a:r>
              <a:rPr lang="en-US" altLang="zh-CN" sz="900" noProof="1">
                <a:solidFill>
                  <a:schemeClr val="bg1"/>
                </a:solidFill>
                <a:latin typeface="Arial" panose="020B0604020202020204" pitchFamily="34" charset="0"/>
                <a:ea typeface="Heiti SC Light"/>
                <a:cs typeface="Heiti SC Light"/>
              </a:rPr>
              <a:t>Subtitle:</a:t>
            </a:r>
            <a:endParaRPr lang="en-US" altLang="ja-JP" sz="900" noProof="1">
              <a:solidFill>
                <a:schemeClr val="bg1"/>
              </a:solidFill>
              <a:latin typeface="Arial" panose="020B0604020202020204" pitchFamily="34" charset="0"/>
              <a:ea typeface="Heiti SC Light"/>
              <a:cs typeface="Heiti SC Light"/>
            </a:endParaRPr>
          </a:p>
          <a:p>
            <a:pPr defTabSz="934720">
              <a:defRPr/>
            </a:pP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ype: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4720">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：14-</a:t>
            </a:r>
            <a:r>
              <a:rPr lang="en-US" altLang="ja-JP" sz="800" noProof="1">
                <a:solidFill>
                  <a:schemeClr val="bg1"/>
                </a:solidFill>
                <a:latin typeface="Arial" panose="020B0604020202020204" pitchFamily="34" charset="0"/>
                <a:ea typeface="Heiti SC Light"/>
                <a:cs typeface="Heiti SC Light"/>
              </a:rPr>
              <a:t>18pt</a:t>
            </a:r>
            <a:endParaRPr lang="en-US" altLang="ja-JP" sz="800" noProof="1">
              <a:solidFill>
                <a:schemeClr val="bg1"/>
              </a:solidFill>
              <a:latin typeface="Arial" panose="020B0604020202020204" pitchFamily="34" charset="0"/>
              <a:ea typeface="Heiti SC Light"/>
              <a:cs typeface="Heiti SC Light"/>
            </a:endParaRPr>
          </a:p>
          <a:p>
            <a:pPr defTabSz="934720">
              <a:defRPr/>
            </a:pPr>
            <a:r>
              <a:rPr lang="en-US" sz="800" noProof="1">
                <a:solidFill>
                  <a:schemeClr val="bg1"/>
                </a:solidFill>
                <a:latin typeface="Arial" panose="020B0604020202020204" pitchFamily="34" charset="0"/>
                <a:ea typeface="Heiti SC Light"/>
                <a:cs typeface="Heiti SC Light"/>
              </a:rPr>
              <a:t>Color: The </a:t>
            </a:r>
            <a:r>
              <a:rPr lang="en-US" altLang="zh-CN" sz="800" noProof="1">
                <a:solidFill>
                  <a:schemeClr val="bg1"/>
                </a:solidFill>
                <a:latin typeface="Arial" panose="020B0604020202020204" pitchFamily="34" charset="0"/>
                <a:ea typeface="Heiti SC Light"/>
                <a:cs typeface="Heiti SC Light"/>
              </a:rPr>
              <a:t>ZTE green</a:t>
            </a:r>
            <a:endParaRPr lang="en-US" altLang="ja-JP" sz="800" noProof="1">
              <a:solidFill>
                <a:schemeClr val="bg1"/>
              </a:solidFill>
              <a:latin typeface="Arial" panose="020B0604020202020204" pitchFamily="34" charset="0"/>
              <a:ea typeface="Heiti SC Light"/>
              <a:cs typeface="Heiti SC Light"/>
            </a:endParaRPr>
          </a:p>
        </p:txBody>
      </p:sp>
      <p:grpSp>
        <p:nvGrpSpPr>
          <p:cNvPr id="5" name="组 5"/>
          <p:cNvGrpSpPr/>
          <p:nvPr/>
        </p:nvGrpSpPr>
        <p:grpSpPr bwMode="auto">
          <a:xfrm>
            <a:off x="9364663" y="3851275"/>
            <a:ext cx="1392237" cy="989013"/>
            <a:chOff x="9286278" y="1725515"/>
            <a:chExt cx="1392554" cy="989008"/>
          </a:xfrm>
        </p:grpSpPr>
        <p:grpSp>
          <p:nvGrpSpPr>
            <p:cNvPr id="6"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G143, B212</a:t>
                </a:r>
                <a:endParaRPr kumimoji="1" lang="zh-CN" altLang="en-US" sz="700" i="1">
                  <a:solidFill>
                    <a:schemeClr val="bg1"/>
                  </a:solidFill>
                  <a:latin typeface="Arial" panose="020B0604020202020204" pitchFamily="34" charset="0"/>
                  <a:cs typeface="Arial" panose="020B0604020202020204" pitchFamily="34" charset="0"/>
                </a:endParaRPr>
              </a:p>
            </p:txBody>
          </p:sp>
        </p:grpSp>
        <p:grpSp>
          <p:nvGrpSpPr>
            <p:cNvPr id="7"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R140,G198, B62</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R90,G203, B245</a:t>
              </a:r>
              <a:endParaRPr kumimoji="1" lang="zh-CN" altLang="en-US" sz="700" i="1">
                <a:solidFill>
                  <a:schemeClr val="bg1"/>
                </a:solidFill>
                <a:latin typeface="Arial" panose="020B0604020202020204" pitchFamily="34" charset="0"/>
                <a:cs typeface="Arial" panose="020B0604020202020204" pitchFamily="34" charset="0"/>
              </a:endParaRPr>
            </a:p>
          </p:txBody>
        </p:sp>
      </p:grpSp>
      <p:pic>
        <p:nvPicPr>
          <p:cNvPr id="14" name="Picture 15" descr="ZTE_ppt_design_0202-06.jpg"/>
          <p:cNvPicPr>
            <a:picLocks noChangeAspect="1"/>
          </p:cNvPicPr>
          <p:nvPr userDrawn="1"/>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C0E72943-9F54-4067-A950-84A709784270}"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32" name="文本占位符 2"/>
          <p:cNvSpPr>
            <a:spLocks noGrp="1"/>
          </p:cNvSpPr>
          <p:nvPr>
            <p:ph idx="12"/>
          </p:nvPr>
        </p:nvSpPr>
        <p:spPr>
          <a:xfrm>
            <a:off x="336136" y="1270076"/>
            <a:ext cx="8513763"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endParaRPr lang="en-US" altLang="zh-CN"/>
          </a:p>
          <a:p>
            <a:pPr lvl="1"/>
            <a:r>
              <a:rPr lang="en-US" altLang="zh-CN"/>
              <a:t>Second level</a:t>
            </a:r>
            <a:endParaRPr lang="en-US" altLang="zh-CN"/>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en-US" altLang="zh-CN"/>
              <a:t>Click to edit Master title style</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113F1D33-9059-47D3-954B-5D17F3B4270F}"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9"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4720">
              <a:defRPr/>
            </a:pPr>
            <a:r>
              <a:rPr lang="en-US" sz="900" noProof="1">
                <a:solidFill>
                  <a:schemeClr val="bg1"/>
                </a:solidFill>
                <a:latin typeface="Arial" panose="020B0604020202020204" pitchFamily="34" charset="0"/>
                <a:ea typeface="Heiti SC Light"/>
                <a:cs typeface="Arial" panose="020B0604020202020204" pitchFamily="34" charset="0"/>
              </a:rPr>
              <a:t>T</a:t>
            </a:r>
            <a:r>
              <a:rPr lang="en-US" altLang="zh-CN" sz="900" noProof="1">
                <a:solidFill>
                  <a:schemeClr val="bg1"/>
                </a:solidFill>
                <a:latin typeface="Arial" panose="020B0604020202020204" pitchFamily="34" charset="0"/>
                <a:ea typeface="Heiti SC Light"/>
                <a:cs typeface="Arial" panose="020B0604020202020204" pitchFamily="34" charset="0"/>
              </a:rPr>
              <a:t>itle:</a:t>
            </a:r>
            <a:endParaRPr lang="en-US" altLang="ja-JP" sz="900" noProof="1">
              <a:solidFill>
                <a:schemeClr val="bg1"/>
              </a:solidFill>
              <a:latin typeface="Arial" panose="020B0604020202020204" pitchFamily="34" charset="0"/>
              <a:ea typeface="Heiti SC Light"/>
              <a:cs typeface="Arial" panose="020B0604020202020204" pitchFamily="34" charset="0"/>
            </a:endParaRPr>
          </a:p>
          <a:p>
            <a:pPr defTabSz="934720">
              <a:defRPr/>
            </a:pPr>
            <a:r>
              <a:rPr lang="en-US" altLang="zh-CN" sz="800" noProof="1">
                <a:solidFill>
                  <a:schemeClr val="bg1"/>
                </a:solidFill>
                <a:latin typeface="Arial" panose="020B0604020202020204" pitchFamily="34" charset="0"/>
                <a:ea typeface="Heiti SC Light"/>
                <a:cs typeface="Arial" panose="020B0604020202020204" pitchFamily="34" charset="0"/>
              </a:rPr>
              <a:t>Type</a:t>
            </a:r>
            <a:r>
              <a:rPr lang="en-US" altLang="ja-JP" sz="800" noProof="1">
                <a:solidFill>
                  <a:schemeClr val="bg1"/>
                </a:solidFill>
                <a:latin typeface="Arial" panose="020B0604020202020204" pitchFamily="34" charset="0"/>
                <a:ea typeface="Heiti SC Light"/>
                <a:cs typeface="Arial" panose="020B0604020202020204" pitchFamily="34" charset="0"/>
              </a:rPr>
              <a:t>: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ea typeface="Heiti SC Light"/>
              <a:cs typeface="Arial" panose="020B0604020202020204" pitchFamily="34" charset="0"/>
            </a:endParaRPr>
          </a:p>
          <a:p>
            <a:pPr defTabSz="934720">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ja-JP" sz="800" noProof="1">
                <a:solidFill>
                  <a:schemeClr val="bg1"/>
                </a:solidFill>
                <a:latin typeface="Arial" panose="020B0604020202020204" pitchFamily="34" charset="0"/>
                <a:ea typeface="Heiti SC Light"/>
                <a:cs typeface="Heiti SC Light"/>
              </a:rPr>
              <a:t>22-24</a:t>
            </a:r>
            <a:r>
              <a:rPr lang="en-US" altLang="zh-CN" sz="800" noProof="1">
                <a:solidFill>
                  <a:schemeClr val="bg1"/>
                </a:solidFill>
                <a:latin typeface="Arial" panose="020B0604020202020204" pitchFamily="34" charset="0"/>
                <a:ea typeface="Heiti SC Light"/>
                <a:cs typeface="Heiti SC Light"/>
              </a:rPr>
              <a:t>pt</a:t>
            </a:r>
            <a:endParaRPr lang="en-US" altLang="ja-JP" sz="800" noProof="1">
              <a:solidFill>
                <a:schemeClr val="bg1"/>
              </a:solidFill>
              <a:latin typeface="Arial" panose="020B0604020202020204" pitchFamily="34" charset="0"/>
              <a:ea typeface="Heiti SC Light"/>
              <a:cs typeface="Heiti SC Light"/>
            </a:endParaRPr>
          </a:p>
          <a:p>
            <a:pPr defTabSz="934720">
              <a:defRPr/>
            </a:pPr>
            <a:r>
              <a:rPr lang="en-US" sz="800" noProof="1">
                <a:solidFill>
                  <a:schemeClr val="bg1"/>
                </a:solidFill>
                <a:latin typeface="Arial" panose="020B0604020202020204" pitchFamily="34" charset="0"/>
                <a:ea typeface="Heiti SC Light"/>
                <a:cs typeface="Heiti SC Light"/>
              </a:rPr>
              <a:t>C</a:t>
            </a:r>
            <a:r>
              <a:rPr lang="en-US" altLang="zh-CN" sz="800" noProof="1">
                <a:solidFill>
                  <a:schemeClr val="bg1"/>
                </a:solidFill>
                <a:latin typeface="Arial" panose="020B0604020202020204" pitchFamily="34" charset="0"/>
                <a:ea typeface="Heiti SC Light"/>
                <a:cs typeface="Heiti SC Light"/>
              </a:rPr>
              <a:t>olor</a:t>
            </a: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he ZTE blue</a:t>
            </a:r>
            <a:r>
              <a:rPr lang="en-US" altLang="ja-JP" sz="800" noProof="1">
                <a:solidFill>
                  <a:schemeClr val="bg1"/>
                </a:solidFill>
                <a:latin typeface="Arial" panose="020B0604020202020204" pitchFamily="34" charset="0"/>
                <a:ea typeface="Heiti SC Light"/>
                <a:cs typeface="Heiti SC Light"/>
              </a:rPr>
              <a:t> </a:t>
            </a:r>
            <a:endParaRPr lang="en-US" altLang="ja-JP" sz="800" noProof="1">
              <a:solidFill>
                <a:schemeClr val="bg1"/>
              </a:solidFill>
              <a:latin typeface="Arial" panose="020B0604020202020204" pitchFamily="34" charset="0"/>
              <a:ea typeface="Heiti SC Light"/>
              <a:cs typeface="Heiti SC Light"/>
            </a:endParaRPr>
          </a:p>
          <a:p>
            <a:pPr defTabSz="934720">
              <a:defRPr/>
            </a:pPr>
            <a:endParaRPr lang="en-US" altLang="zh-CN" sz="900" noProof="1">
              <a:solidFill>
                <a:schemeClr val="bg1"/>
              </a:solidFill>
              <a:latin typeface="Arial" panose="020B0604020202020204" pitchFamily="34" charset="0"/>
              <a:ea typeface="Heiti SC Light"/>
              <a:cs typeface="Heiti SC Light"/>
            </a:endParaRPr>
          </a:p>
          <a:p>
            <a:pPr defTabSz="934720">
              <a:defRPr/>
            </a:pPr>
            <a:r>
              <a:rPr lang="en-US" altLang="zh-CN" sz="900" noProof="1">
                <a:solidFill>
                  <a:schemeClr val="bg1"/>
                </a:solidFill>
                <a:latin typeface="Arial" panose="020B0604020202020204" pitchFamily="34" charset="0"/>
                <a:ea typeface="Heiti SC Light"/>
                <a:cs typeface="Heiti SC Light"/>
              </a:rPr>
              <a:t>Subtitle:</a:t>
            </a:r>
            <a:endParaRPr lang="en-US" altLang="ja-JP" sz="900" noProof="1">
              <a:solidFill>
                <a:schemeClr val="bg1"/>
              </a:solidFill>
              <a:latin typeface="Arial" panose="020B0604020202020204" pitchFamily="34" charset="0"/>
              <a:ea typeface="Heiti SC Light"/>
              <a:cs typeface="Heiti SC Light"/>
            </a:endParaRPr>
          </a:p>
          <a:p>
            <a:pPr defTabSz="934720">
              <a:defRPr/>
            </a:pP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ype: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4720">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：14-</a:t>
            </a:r>
            <a:r>
              <a:rPr lang="en-US" altLang="ja-JP" sz="800" noProof="1">
                <a:solidFill>
                  <a:schemeClr val="bg1"/>
                </a:solidFill>
                <a:latin typeface="Arial" panose="020B0604020202020204" pitchFamily="34" charset="0"/>
                <a:ea typeface="Heiti SC Light"/>
                <a:cs typeface="Heiti SC Light"/>
              </a:rPr>
              <a:t>18pt</a:t>
            </a:r>
            <a:endParaRPr lang="en-US" altLang="ja-JP" sz="800" noProof="1">
              <a:solidFill>
                <a:schemeClr val="bg1"/>
              </a:solidFill>
              <a:latin typeface="Arial" panose="020B0604020202020204" pitchFamily="34" charset="0"/>
              <a:ea typeface="Heiti SC Light"/>
              <a:cs typeface="Heiti SC Light"/>
            </a:endParaRPr>
          </a:p>
          <a:p>
            <a:pPr defTabSz="934720">
              <a:defRPr/>
            </a:pPr>
            <a:r>
              <a:rPr lang="en-US" sz="800" noProof="1">
                <a:solidFill>
                  <a:schemeClr val="bg1"/>
                </a:solidFill>
                <a:latin typeface="Arial" panose="020B0604020202020204" pitchFamily="34" charset="0"/>
                <a:ea typeface="Heiti SC Light"/>
                <a:cs typeface="Heiti SC Light"/>
              </a:rPr>
              <a:t>Color: The </a:t>
            </a:r>
            <a:r>
              <a:rPr lang="en-US" altLang="zh-CN" sz="800" noProof="1">
                <a:solidFill>
                  <a:schemeClr val="bg1"/>
                </a:solidFill>
                <a:latin typeface="Arial" panose="020B0604020202020204" pitchFamily="34" charset="0"/>
                <a:ea typeface="Heiti SC Light"/>
                <a:cs typeface="Heiti SC Light"/>
              </a:rPr>
              <a:t>ZTE green</a:t>
            </a:r>
            <a:endParaRPr lang="en-US" altLang="ja-JP" sz="800" noProof="1">
              <a:solidFill>
                <a:schemeClr val="bg1"/>
              </a:solidFill>
              <a:latin typeface="Arial" panose="020B0604020202020204" pitchFamily="34" charset="0"/>
              <a:ea typeface="Heiti SC Light"/>
              <a:cs typeface="Heiti SC Light"/>
            </a:endParaRPr>
          </a:p>
        </p:txBody>
      </p:sp>
      <p:grpSp>
        <p:nvGrpSpPr>
          <p:cNvPr id="10" name="组 5"/>
          <p:cNvGrpSpPr/>
          <p:nvPr/>
        </p:nvGrpSpPr>
        <p:grpSpPr bwMode="auto">
          <a:xfrm>
            <a:off x="9364663" y="3851275"/>
            <a:ext cx="1392237" cy="989013"/>
            <a:chOff x="9286278" y="1725515"/>
            <a:chExt cx="1392554" cy="989008"/>
          </a:xfrm>
        </p:grpSpPr>
        <p:grpSp>
          <p:nvGrpSpPr>
            <p:cNvPr id="11" name="组 6"/>
            <p:cNvGrpSpPr/>
            <p:nvPr/>
          </p:nvGrpSpPr>
          <p:grpSpPr bwMode="auto">
            <a:xfrm>
              <a:off x="9286278" y="1725515"/>
              <a:ext cx="935158" cy="254390"/>
              <a:chOff x="9286278" y="1725515"/>
              <a:chExt cx="935158" cy="254390"/>
            </a:xfrm>
          </p:grpSpPr>
          <p:sp>
            <p:nvSpPr>
              <p:cNvPr id="17"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8"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G143, B212</a:t>
                </a:r>
                <a:endParaRPr kumimoji="1" lang="zh-CN" altLang="en-US" sz="700" i="1">
                  <a:solidFill>
                    <a:schemeClr val="bg1"/>
                  </a:solidFill>
                  <a:latin typeface="Arial" panose="020B0604020202020204" pitchFamily="34" charset="0"/>
                  <a:cs typeface="Arial" panose="020B0604020202020204" pitchFamily="34" charset="0"/>
                </a:endParaRPr>
              </a:p>
            </p:txBody>
          </p:sp>
        </p:grpSp>
        <p:grpSp>
          <p:nvGrpSpPr>
            <p:cNvPr id="12" name="组 9"/>
            <p:cNvGrpSpPr/>
            <p:nvPr/>
          </p:nvGrpSpPr>
          <p:grpSpPr bwMode="auto">
            <a:xfrm>
              <a:off x="9286278" y="2098975"/>
              <a:ext cx="1199362" cy="254390"/>
              <a:chOff x="9286278" y="2098975"/>
              <a:chExt cx="1199362" cy="254390"/>
            </a:xfrm>
          </p:grpSpPr>
          <p:sp>
            <p:nvSpPr>
              <p:cNvPr id="15"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6"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R140,G198, B62</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13"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4"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R90,G203, B245</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26" name="文本占位符 2"/>
          <p:cNvSpPr>
            <a:spLocks noGrp="1"/>
          </p:cNvSpPr>
          <p:nvPr>
            <p:ph idx="12"/>
          </p:nvPr>
        </p:nvSpPr>
        <p:spPr>
          <a:xfrm>
            <a:off x="4747351" y="1270076"/>
            <a:ext cx="4102547"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endParaRPr lang="en-US" altLang="zh-CN"/>
          </a:p>
          <a:p>
            <a:pPr lvl="1"/>
            <a:r>
              <a:rPr lang="en-US" altLang="zh-CN"/>
              <a:t>Second level</a:t>
            </a:r>
            <a:endParaRPr lang="en-US" altLang="zh-CN"/>
          </a:p>
        </p:txBody>
      </p:sp>
      <p:sp>
        <p:nvSpPr>
          <p:cNvPr id="27" name="文本占位符 2"/>
          <p:cNvSpPr>
            <a:spLocks noGrp="1"/>
          </p:cNvSpPr>
          <p:nvPr>
            <p:ph idx="13"/>
          </p:nvPr>
        </p:nvSpPr>
        <p:spPr>
          <a:xfrm>
            <a:off x="336136" y="1270076"/>
            <a:ext cx="4102549"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endParaRPr lang="en-US" altLang="zh-CN"/>
          </a:p>
          <a:p>
            <a:pPr lvl="1"/>
            <a:r>
              <a:rPr lang="en-US" altLang="zh-CN"/>
              <a:t>Second level</a:t>
            </a:r>
            <a:endParaRPr lang="en-US" altLang="zh-CN"/>
          </a:p>
        </p:txBody>
      </p:sp>
      <p:sp>
        <p:nvSpPr>
          <p:cNvPr id="28"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en-US" altLang="zh-CN"/>
              <a:t>Click to edit Master title style</a:t>
            </a:r>
            <a:endParaRPr lang="zh-CN" altLang="en-US" dirty="0"/>
          </a:p>
        </p:txBody>
      </p:sp>
      <p:sp>
        <p:nvSpPr>
          <p:cNvPr id="20" name="TextBox 18"/>
          <p:cNvSpPr txBox="1">
            <a:spLocks noChangeArrowheads="1"/>
          </p:cNvSpPr>
          <p:nvPr userDrawn="1"/>
        </p:nvSpPr>
        <p:spPr bwMode="auto">
          <a:xfrm>
            <a:off x="8036089" y="208724"/>
            <a:ext cx="896938" cy="404813"/>
          </a:xfrm>
          <a:prstGeom prst="rect">
            <a:avLst/>
          </a:prstGeom>
          <a:noFill/>
          <a:ln w="9525">
            <a:noFill/>
            <a:miter lim="800000"/>
          </a:ln>
        </p:spPr>
        <p:txBody>
          <a:bodyPr lIns="0" tIns="0" rIns="0" bIns="0"/>
          <a:lstStyle>
            <a:defPPr>
              <a:defRPr lang="zh-CN"/>
            </a:defPPr>
            <a:lvl1pPr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defRPr/>
            </a:pPr>
            <a:r>
              <a:rPr lang="en-US" sz="1000" dirty="0">
                <a:solidFill>
                  <a:srgbClr val="404040"/>
                </a:solidFill>
                <a:latin typeface="Arial" panose="020B0604020202020204" pitchFamily="34" charset="0"/>
                <a:cs typeface="Arial" panose="020B0604020202020204" pitchFamily="34" charset="0"/>
              </a:rPr>
              <a:t>Confidential</a:t>
            </a:r>
            <a:r>
              <a:rPr lang="en-US" sz="1000" b="1" dirty="0">
                <a:solidFill>
                  <a:srgbClr val="404040"/>
                </a:solidFill>
                <a:latin typeface="Arial" panose="020B0604020202020204" pitchFamily="34" charset="0"/>
                <a:ea typeface="Heiti SC Light"/>
                <a:cs typeface="Arial" panose="020B0604020202020204" pitchFamily="34" charset="0"/>
              </a:rPr>
              <a:t>▲</a:t>
            </a:r>
            <a:endParaRPr kumimoji="1" lang="en-US" sz="1000" b="1" dirty="0">
              <a:solidFill>
                <a:srgbClr val="404040"/>
              </a:solidFill>
              <a:latin typeface="Arial" panose="020B0604020202020204" pitchFamily="34" charset="0"/>
              <a:ea typeface="Heiti SC Light"/>
              <a:cs typeface="Arial" panose="020B0604020202020204" pitchFamily="34" charset="0"/>
            </a:endParaRPr>
          </a:p>
        </p:txBody>
      </p:sp>
      <p:sp>
        <p:nvSpPr>
          <p:cNvPr id="19" name="TextBox 18"/>
          <p:cNvSpPr txBox="1">
            <a:spLocks noChangeArrowheads="1"/>
          </p:cNvSpPr>
          <p:nvPr userDrawn="1"/>
        </p:nvSpPr>
        <p:spPr bwMode="auto">
          <a:xfrm>
            <a:off x="4271963" y="4914900"/>
            <a:ext cx="1105668"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endParaRPr kumimoji="1" lang="en-US" sz="600" dirty="0">
              <a:solidFill>
                <a:srgbClr val="7F7F7F"/>
              </a:solidFill>
              <a:latin typeface="Arial" panose="020B0604020202020204" pitchFamily="34" charset="0"/>
              <a:cs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8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6" name="TextBox 5"/>
          <p:cNvSpPr txBox="1">
            <a:spLocks noChangeArrowheads="1"/>
          </p:cNvSpPr>
          <p:nvPr/>
        </p:nvSpPr>
        <p:spPr bwMode="auto">
          <a:xfrm>
            <a:off x="4271963" y="4914900"/>
            <a:ext cx="1105668"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endParaRPr kumimoji="1" lang="en-US" sz="600" dirty="0">
              <a:solidFill>
                <a:srgbClr val="7F7F7F"/>
              </a:solidFill>
              <a:latin typeface="Arial" panose="020B0604020202020204" pitchFamily="34" charset="0"/>
              <a:cs typeface="Arial" panose="020B0604020202020204" pitchFamily="34" charset="0"/>
            </a:endParaRP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D9DD1A95-C1D4-4F9A-857F-0557B7623FF8}"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4720">
              <a:defRPr/>
            </a:pPr>
            <a:r>
              <a:rPr lang="en-US" sz="900" noProof="1">
                <a:solidFill>
                  <a:schemeClr val="bg1"/>
                </a:solidFill>
                <a:latin typeface="Arial" panose="020B0604020202020204" pitchFamily="34" charset="0"/>
                <a:ea typeface="Heiti SC Light"/>
                <a:cs typeface="Arial" panose="020B0604020202020204" pitchFamily="34" charset="0"/>
              </a:rPr>
              <a:t>T</a:t>
            </a:r>
            <a:r>
              <a:rPr lang="en-US" altLang="zh-CN" sz="900" noProof="1">
                <a:solidFill>
                  <a:schemeClr val="bg1"/>
                </a:solidFill>
                <a:latin typeface="Arial" panose="020B0604020202020204" pitchFamily="34" charset="0"/>
                <a:ea typeface="Heiti SC Light"/>
                <a:cs typeface="Arial" panose="020B0604020202020204" pitchFamily="34" charset="0"/>
              </a:rPr>
              <a:t>itle:</a:t>
            </a:r>
            <a:endParaRPr lang="en-US" altLang="ja-JP" sz="900" noProof="1">
              <a:solidFill>
                <a:schemeClr val="bg1"/>
              </a:solidFill>
              <a:latin typeface="Arial" panose="020B0604020202020204" pitchFamily="34" charset="0"/>
              <a:ea typeface="Heiti SC Light"/>
              <a:cs typeface="Arial" panose="020B0604020202020204" pitchFamily="34" charset="0"/>
            </a:endParaRPr>
          </a:p>
          <a:p>
            <a:pPr defTabSz="934720">
              <a:defRPr/>
            </a:pPr>
            <a:r>
              <a:rPr lang="en-US" altLang="zh-CN" sz="800" noProof="1">
                <a:solidFill>
                  <a:schemeClr val="bg1"/>
                </a:solidFill>
                <a:latin typeface="Arial" panose="020B0604020202020204" pitchFamily="34" charset="0"/>
                <a:ea typeface="Heiti SC Light"/>
                <a:cs typeface="Arial" panose="020B0604020202020204" pitchFamily="34" charset="0"/>
              </a:rPr>
              <a:t>Type</a:t>
            </a:r>
            <a:r>
              <a:rPr lang="en-US" altLang="ja-JP" sz="800" noProof="1">
                <a:solidFill>
                  <a:schemeClr val="bg1"/>
                </a:solidFill>
                <a:latin typeface="Arial" panose="020B0604020202020204" pitchFamily="34" charset="0"/>
                <a:ea typeface="Heiti SC Light"/>
                <a:cs typeface="Arial" panose="020B0604020202020204" pitchFamily="34" charset="0"/>
              </a:rPr>
              <a:t>: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ea typeface="Heiti SC Light"/>
              <a:cs typeface="Arial" panose="020B0604020202020204" pitchFamily="34" charset="0"/>
            </a:endParaRPr>
          </a:p>
          <a:p>
            <a:pPr defTabSz="934720">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ja-JP" sz="800" noProof="1">
                <a:solidFill>
                  <a:schemeClr val="bg1"/>
                </a:solidFill>
                <a:latin typeface="Arial" panose="020B0604020202020204" pitchFamily="34" charset="0"/>
                <a:ea typeface="Heiti SC Light"/>
                <a:cs typeface="Heiti SC Light"/>
              </a:rPr>
              <a:t>22-24</a:t>
            </a:r>
            <a:r>
              <a:rPr lang="en-US" altLang="zh-CN" sz="800" noProof="1">
                <a:solidFill>
                  <a:schemeClr val="bg1"/>
                </a:solidFill>
                <a:latin typeface="Arial" panose="020B0604020202020204" pitchFamily="34" charset="0"/>
                <a:ea typeface="Heiti SC Light"/>
                <a:cs typeface="Heiti SC Light"/>
              </a:rPr>
              <a:t>pt</a:t>
            </a:r>
            <a:endParaRPr lang="en-US" altLang="ja-JP" sz="800" noProof="1">
              <a:solidFill>
                <a:schemeClr val="bg1"/>
              </a:solidFill>
              <a:latin typeface="Arial" panose="020B0604020202020204" pitchFamily="34" charset="0"/>
              <a:ea typeface="Heiti SC Light"/>
              <a:cs typeface="Heiti SC Light"/>
            </a:endParaRPr>
          </a:p>
          <a:p>
            <a:pPr defTabSz="934720">
              <a:defRPr/>
            </a:pPr>
            <a:r>
              <a:rPr lang="en-US" sz="800" noProof="1">
                <a:solidFill>
                  <a:schemeClr val="bg1"/>
                </a:solidFill>
                <a:latin typeface="Arial" panose="020B0604020202020204" pitchFamily="34" charset="0"/>
                <a:ea typeface="Heiti SC Light"/>
                <a:cs typeface="Heiti SC Light"/>
              </a:rPr>
              <a:t>C</a:t>
            </a:r>
            <a:r>
              <a:rPr lang="en-US" altLang="zh-CN" sz="800" noProof="1">
                <a:solidFill>
                  <a:schemeClr val="bg1"/>
                </a:solidFill>
                <a:latin typeface="Arial" panose="020B0604020202020204" pitchFamily="34" charset="0"/>
                <a:ea typeface="Heiti SC Light"/>
                <a:cs typeface="Heiti SC Light"/>
              </a:rPr>
              <a:t>olor</a:t>
            </a: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he ZTE blue</a:t>
            </a:r>
            <a:r>
              <a:rPr lang="en-US" altLang="ja-JP" sz="800" noProof="1">
                <a:solidFill>
                  <a:schemeClr val="bg1"/>
                </a:solidFill>
                <a:latin typeface="Arial" panose="020B0604020202020204" pitchFamily="34" charset="0"/>
                <a:ea typeface="Heiti SC Light"/>
                <a:cs typeface="Heiti SC Light"/>
              </a:rPr>
              <a:t> </a:t>
            </a:r>
            <a:endParaRPr lang="en-US" altLang="ja-JP" sz="800" noProof="1">
              <a:solidFill>
                <a:schemeClr val="bg1"/>
              </a:solidFill>
              <a:latin typeface="Arial" panose="020B0604020202020204" pitchFamily="34" charset="0"/>
              <a:ea typeface="Heiti SC Light"/>
              <a:cs typeface="Heiti SC Light"/>
            </a:endParaRPr>
          </a:p>
          <a:p>
            <a:pPr defTabSz="934720">
              <a:defRPr/>
            </a:pPr>
            <a:endParaRPr lang="en-US" altLang="zh-CN" sz="900" noProof="1">
              <a:solidFill>
                <a:schemeClr val="bg1"/>
              </a:solidFill>
              <a:latin typeface="Arial" panose="020B0604020202020204" pitchFamily="34" charset="0"/>
              <a:ea typeface="Heiti SC Light"/>
              <a:cs typeface="Heiti SC Light"/>
            </a:endParaRPr>
          </a:p>
          <a:p>
            <a:pPr defTabSz="934720">
              <a:defRPr/>
            </a:pPr>
            <a:r>
              <a:rPr lang="en-US" altLang="zh-CN" sz="900" noProof="1">
                <a:solidFill>
                  <a:schemeClr val="bg1"/>
                </a:solidFill>
                <a:latin typeface="Arial" panose="020B0604020202020204" pitchFamily="34" charset="0"/>
                <a:ea typeface="Heiti SC Light"/>
                <a:cs typeface="Heiti SC Light"/>
              </a:rPr>
              <a:t>Subtitle:</a:t>
            </a:r>
            <a:endParaRPr lang="en-US" altLang="ja-JP" sz="900" noProof="1">
              <a:solidFill>
                <a:schemeClr val="bg1"/>
              </a:solidFill>
              <a:latin typeface="Arial" panose="020B0604020202020204" pitchFamily="34" charset="0"/>
              <a:ea typeface="Heiti SC Light"/>
              <a:cs typeface="Heiti SC Light"/>
            </a:endParaRPr>
          </a:p>
          <a:p>
            <a:pPr defTabSz="934720">
              <a:defRPr/>
            </a:pP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ype: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4720">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：14-</a:t>
            </a:r>
            <a:r>
              <a:rPr lang="en-US" altLang="ja-JP" sz="800" noProof="1">
                <a:solidFill>
                  <a:schemeClr val="bg1"/>
                </a:solidFill>
                <a:latin typeface="Arial" panose="020B0604020202020204" pitchFamily="34" charset="0"/>
                <a:ea typeface="Heiti SC Light"/>
                <a:cs typeface="Heiti SC Light"/>
              </a:rPr>
              <a:t>18pt</a:t>
            </a:r>
            <a:endParaRPr lang="en-US" altLang="ja-JP" sz="800" noProof="1">
              <a:solidFill>
                <a:schemeClr val="bg1"/>
              </a:solidFill>
              <a:latin typeface="Arial" panose="020B0604020202020204" pitchFamily="34" charset="0"/>
              <a:ea typeface="Heiti SC Light"/>
              <a:cs typeface="Heiti SC Light"/>
            </a:endParaRPr>
          </a:p>
          <a:p>
            <a:pPr defTabSz="934720">
              <a:defRPr/>
            </a:pPr>
            <a:r>
              <a:rPr lang="en-US" sz="800" noProof="1">
                <a:solidFill>
                  <a:schemeClr val="bg1"/>
                </a:solidFill>
                <a:latin typeface="Arial" panose="020B0604020202020204" pitchFamily="34" charset="0"/>
                <a:ea typeface="Heiti SC Light"/>
                <a:cs typeface="Heiti SC Light"/>
              </a:rPr>
              <a:t>Color: The </a:t>
            </a:r>
            <a:r>
              <a:rPr lang="en-US" altLang="zh-CN" sz="800" noProof="1">
                <a:solidFill>
                  <a:schemeClr val="bg1"/>
                </a:solidFill>
                <a:latin typeface="Arial" panose="020B0604020202020204" pitchFamily="34" charset="0"/>
                <a:ea typeface="Heiti SC Light"/>
                <a:cs typeface="Heiti SC Light"/>
              </a:rPr>
              <a:t>ZTE green</a:t>
            </a:r>
            <a:endParaRPr lang="en-US" altLang="ja-JP" sz="800" noProof="1">
              <a:solidFill>
                <a:schemeClr val="bg1"/>
              </a:solidFill>
              <a:latin typeface="Arial" panose="020B0604020202020204" pitchFamily="34" charset="0"/>
              <a:ea typeface="Heiti SC Light"/>
              <a:cs typeface="Heiti SC Light"/>
            </a:endParaRPr>
          </a:p>
        </p:txBody>
      </p:sp>
      <p:grpSp>
        <p:nvGrpSpPr>
          <p:cNvPr id="9" name="组 5"/>
          <p:cNvGrpSpPr/>
          <p:nvPr/>
        </p:nvGrpSpPr>
        <p:grpSpPr bwMode="auto">
          <a:xfrm>
            <a:off x="9364663" y="3851275"/>
            <a:ext cx="1392237" cy="989013"/>
            <a:chOff x="9286278" y="1725515"/>
            <a:chExt cx="1392554" cy="989008"/>
          </a:xfrm>
        </p:grpSpPr>
        <p:grpSp>
          <p:nvGrpSpPr>
            <p:cNvPr id="10"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G143, B212</a:t>
                </a:r>
                <a:endParaRPr kumimoji="1" lang="zh-CN" altLang="en-US" sz="700" i="1">
                  <a:solidFill>
                    <a:schemeClr val="bg1"/>
                  </a:solidFill>
                  <a:latin typeface="Arial" panose="020B0604020202020204" pitchFamily="34" charset="0"/>
                  <a:cs typeface="Arial" panose="020B0604020202020204" pitchFamily="34" charset="0"/>
                </a:endParaRPr>
              </a:p>
            </p:txBody>
          </p:sp>
        </p:grpSp>
        <p:grpSp>
          <p:nvGrpSpPr>
            <p:cNvPr id="11"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R140,G198, B62</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12" name="矩形 11"/>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R90,G203, B245</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23" name="文本占位符 2"/>
          <p:cNvSpPr>
            <a:spLocks noGrp="1"/>
          </p:cNvSpPr>
          <p:nvPr>
            <p:ph idx="11"/>
          </p:nvPr>
        </p:nvSpPr>
        <p:spPr>
          <a:xfrm>
            <a:off x="5678397" y="1270076"/>
            <a:ext cx="3171501"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endParaRPr lang="en-US" altLang="zh-CN"/>
          </a:p>
          <a:p>
            <a:pPr lvl="1"/>
            <a:r>
              <a:rPr lang="en-US" altLang="zh-CN"/>
              <a:t>Second level</a:t>
            </a:r>
            <a:endParaRPr lang="en-US" altLang="zh-CN"/>
          </a:p>
        </p:txBody>
      </p:sp>
      <p:sp>
        <p:nvSpPr>
          <p:cNvPr id="25" name="文本占位符 2"/>
          <p:cNvSpPr>
            <a:spLocks noGrp="1"/>
          </p:cNvSpPr>
          <p:nvPr>
            <p:ph idx="12"/>
          </p:nvPr>
        </p:nvSpPr>
        <p:spPr>
          <a:xfrm>
            <a:off x="336136" y="1270076"/>
            <a:ext cx="5041495"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endParaRPr lang="en-US" altLang="zh-CN"/>
          </a:p>
          <a:p>
            <a:pPr lvl="1"/>
            <a:r>
              <a:rPr lang="en-US" altLang="zh-CN"/>
              <a:t>Second level</a:t>
            </a:r>
            <a:endParaRPr lang="en-US" altLang="zh-CN"/>
          </a:p>
        </p:txBody>
      </p:sp>
      <p:sp>
        <p:nvSpPr>
          <p:cNvPr id="26"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en-US" altLang="zh-CN"/>
              <a:t>Click to edit Master title style</a:t>
            </a:r>
            <a:endParaRPr lang="zh-CN" altLang="en-US" dirty="0"/>
          </a:p>
        </p:txBody>
      </p:sp>
      <p:sp>
        <p:nvSpPr>
          <p:cNvPr id="20" name="TextBox 18"/>
          <p:cNvSpPr txBox="1">
            <a:spLocks noChangeArrowheads="1"/>
          </p:cNvSpPr>
          <p:nvPr userDrawn="1"/>
        </p:nvSpPr>
        <p:spPr bwMode="auto">
          <a:xfrm>
            <a:off x="8036089" y="208724"/>
            <a:ext cx="896938" cy="404813"/>
          </a:xfrm>
          <a:prstGeom prst="rect">
            <a:avLst/>
          </a:prstGeom>
          <a:noFill/>
          <a:ln w="9525">
            <a:noFill/>
            <a:miter lim="800000"/>
          </a:ln>
        </p:spPr>
        <p:txBody>
          <a:bodyPr lIns="0" tIns="0" rIns="0" bIns="0"/>
          <a:lstStyle>
            <a:defPPr>
              <a:defRPr lang="zh-CN"/>
            </a:defPPr>
            <a:lvl1pPr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defRPr/>
            </a:pPr>
            <a:r>
              <a:rPr lang="en-US" sz="1000" dirty="0">
                <a:solidFill>
                  <a:srgbClr val="404040"/>
                </a:solidFill>
                <a:latin typeface="Arial" panose="020B0604020202020204" pitchFamily="34" charset="0"/>
                <a:cs typeface="Arial" panose="020B0604020202020204" pitchFamily="34" charset="0"/>
              </a:rPr>
              <a:t>Confidential</a:t>
            </a:r>
            <a:r>
              <a:rPr lang="en-US" sz="1000" b="1" dirty="0">
                <a:solidFill>
                  <a:srgbClr val="404040"/>
                </a:solidFill>
                <a:latin typeface="Arial" panose="020B0604020202020204" pitchFamily="34" charset="0"/>
                <a:ea typeface="Heiti SC Light"/>
                <a:cs typeface="Arial" panose="020B0604020202020204" pitchFamily="34" charset="0"/>
              </a:rPr>
              <a:t>▲</a:t>
            </a:r>
            <a:endParaRPr kumimoji="1" lang="en-US" sz="1000" b="1" dirty="0">
              <a:solidFill>
                <a:srgbClr val="404040"/>
              </a:solidFill>
              <a:latin typeface="Arial" panose="020B0604020202020204" pitchFamily="34" charset="0"/>
              <a:ea typeface="Heiti SC Light"/>
              <a:cs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感谢">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1196858" y="1493618"/>
            <a:ext cx="6144216" cy="1115297"/>
          </a:xfrm>
        </p:spPr>
        <p:txBody>
          <a:bodyPr rtlCol="0">
            <a:noAutofit/>
          </a:bodyPr>
          <a:lstStyle>
            <a:lvl1pPr>
              <a:defRPr lang="en-US" sz="4000" baseline="0" dirty="0">
                <a:solidFill>
                  <a:schemeClr val="bg1"/>
                </a:solidFill>
                <a:latin typeface="Arial" panose="020B0604020202020204" pitchFamily="34" charset="0"/>
                <a:cs typeface="Arial" panose="020B0604020202020204" pitchFamily="34" charset="0"/>
              </a:defRPr>
            </a:lvl1pPr>
          </a:lstStyle>
          <a:p>
            <a:pPr lvl="0"/>
            <a:r>
              <a:rPr lang="en-US" altLang="zh-CN"/>
              <a:t>Click to edit Master title style</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628650" y="4767263"/>
            <a:ext cx="2057400" cy="273844"/>
          </a:xfrm>
          <a:prstGeom prst="rect">
            <a:avLst/>
          </a:prstGeom>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457950" y="4767263"/>
            <a:ext cx="2057400" cy="273844"/>
          </a:xfrm>
          <a:prstGeom prst="rect">
            <a:avLst/>
          </a:prstGeom>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28650" y="4767263"/>
            <a:ext cx="2057400" cy="273844"/>
          </a:xfrm>
          <a:prstGeom prst="rect">
            <a:avLst/>
          </a:prstGeom>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457950" y="4767263"/>
            <a:ext cx="2057400" cy="273844"/>
          </a:xfrm>
          <a:prstGeom prst="rect">
            <a:avLst/>
          </a:prstGeom>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ltLang="en-US"/>
              <a:t>单击此处编辑母版标题样式</a:t>
            </a:r>
            <a:endParaRPr lang="zh-CN" altLang="en-US"/>
          </a:p>
        </p:txBody>
      </p:sp>
      <p:sp>
        <p:nvSpPr>
          <p:cNvPr id="1027" name="文本占位符 2"/>
          <p:cNvSpPr>
            <a:spLocks noGrp="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457200" rtl="0" eaLnBrk="1" fontAlgn="base" hangingPunct="1">
        <a:spcBef>
          <a:spcPct val="0"/>
        </a:spcBef>
        <a:spcAft>
          <a:spcPct val="0"/>
        </a:spcAft>
        <a:defRPr kumimoji="1" lang="zh-CN" altLang="en-US" sz="2400" kern="1200" dirty="0">
          <a:solidFill>
            <a:schemeClr val="tx1"/>
          </a:solidFill>
          <a:latin typeface="+mn-lt"/>
          <a:ea typeface="微软雅黑" panose="020B0503020204020204" charset="-122"/>
          <a:cs typeface="+mn-cs"/>
        </a:defRPr>
      </a:lvl1pPr>
      <a:lvl2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2pPr>
      <a:lvl3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3pPr>
      <a:lvl4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4pPr>
      <a:lvl5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p:titleStyle>
    <p:bodyStyle>
      <a:lvl1pPr algn="l" defTabSz="457200" rtl="0" eaLnBrk="1" fontAlgn="base" hangingPunct="1">
        <a:lnSpc>
          <a:spcPct val="120000"/>
        </a:lnSpc>
        <a:spcBef>
          <a:spcPct val="20000"/>
        </a:spcBef>
        <a:spcAft>
          <a:spcPct val="0"/>
        </a:spcAft>
        <a:buFont typeface="Arial" panose="020B0604020202020204" pitchFamily="34" charset="0"/>
        <a:defRPr sz="2000" kern="1200">
          <a:solidFill>
            <a:schemeClr val="tx1"/>
          </a:solidFill>
          <a:latin typeface="+mn-lt"/>
          <a:ea typeface="微软雅黑" panose="020B0503020204020204" charset="-122"/>
          <a:cs typeface="+mn-cs"/>
        </a:defRPr>
      </a:lvl1pPr>
      <a:lvl2pPr marL="742950" indent="-285750" algn="l" defTabSz="457200" rtl="0" eaLnBrk="1" fontAlgn="base" hangingPunct="1">
        <a:lnSpc>
          <a:spcPct val="120000"/>
        </a:lnSpc>
        <a:spcBef>
          <a:spcPct val="20000"/>
        </a:spcBef>
        <a:spcAft>
          <a:spcPct val="0"/>
        </a:spcAft>
        <a:buFont typeface="Arial" panose="020B0604020202020204" pitchFamily="34" charset="0"/>
        <a:buChar char="–"/>
        <a:defRPr kern="1200">
          <a:solidFill>
            <a:schemeClr val="tx1"/>
          </a:solidFill>
          <a:latin typeface="+mn-lt"/>
          <a:ea typeface="微软雅黑" panose="020B0503020204020204" charset="-122"/>
          <a:cs typeface="+mn-cs"/>
        </a:defRPr>
      </a:lvl2pPr>
      <a:lvl3pPr marL="1143000" indent="-228600" algn="l" defTabSz="457200" rtl="0" eaLnBrk="1" fontAlgn="base" hangingPunct="1">
        <a:lnSpc>
          <a:spcPct val="120000"/>
        </a:lnSpc>
        <a:spcBef>
          <a:spcPct val="20000"/>
        </a:spcBef>
        <a:spcAft>
          <a:spcPct val="0"/>
        </a:spcAft>
        <a:buFont typeface="Arial" panose="020B0604020202020204" pitchFamily="34" charset="0"/>
        <a:buChar char="•"/>
        <a:defRPr sz="1600" kern="1200">
          <a:solidFill>
            <a:schemeClr val="tx1"/>
          </a:solidFill>
          <a:latin typeface="+mn-lt"/>
          <a:ea typeface="微软雅黑" panose="020B0503020204020204" charset="-122"/>
          <a:cs typeface="+mn-cs"/>
        </a:defRPr>
      </a:lvl3pPr>
      <a:lvl4pPr marL="1600200" indent="-228600" algn="l" defTabSz="457200" rtl="0" eaLnBrk="1" fontAlgn="base" hangingPunct="1">
        <a:lnSpc>
          <a:spcPct val="120000"/>
        </a:lnSpc>
        <a:spcBef>
          <a:spcPct val="20000"/>
        </a:spcBef>
        <a:spcAft>
          <a:spcPct val="0"/>
        </a:spcAft>
        <a:buFont typeface="Arial" panose="020B0604020202020204" pitchFamily="34" charset="0"/>
        <a:buChar char="–"/>
        <a:defRPr sz="1400" kern="1200">
          <a:solidFill>
            <a:schemeClr val="tx1"/>
          </a:solidFill>
          <a:latin typeface="+mn-lt"/>
          <a:ea typeface="微软雅黑" panose="020B0503020204020204" charset="-122"/>
          <a:cs typeface="+mn-cs"/>
        </a:defRPr>
      </a:lvl4pPr>
      <a:lvl5pPr marL="2057400" indent="-228600" algn="l" defTabSz="457200" rtl="0" eaLnBrk="1" fontAlgn="base" hangingPunct="1">
        <a:lnSpc>
          <a:spcPct val="120000"/>
        </a:lnSpc>
        <a:spcBef>
          <a:spcPct val="20000"/>
        </a:spcBef>
        <a:spcAft>
          <a:spcPct val="0"/>
        </a:spcAft>
        <a:buFont typeface="Arial" panose="020B0604020202020204" pitchFamily="34" charset="0"/>
        <a:buChar char="»"/>
        <a:defRPr sz="1200" kern="1200">
          <a:solidFill>
            <a:schemeClr val="tx1"/>
          </a:solidFill>
          <a:latin typeface="+mn-lt"/>
          <a:ea typeface="微软雅黑" panose="020B0503020204020204" charset="-122"/>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image" Target="../media/image7.png"/></Relationships>
</file>

<file path=ppt/slides/_rels/slide4.xml.rels><?xml version="1.0" encoding="UTF-8" standalone="yes"?>
<Relationships xmlns="http://schemas.openxmlformats.org/package/2006/relationships"><Relationship Id="rId8" Type="http://schemas.openxmlformats.org/officeDocument/2006/relationships/notesSlide" Target="../notesSlides/notesSlide3.xml"/><Relationship Id="rId7" Type="http://schemas.openxmlformats.org/officeDocument/2006/relationships/vmlDrawing" Target="../drawings/vmlDrawing1.vml"/><Relationship Id="rId6" Type="http://schemas.openxmlformats.org/officeDocument/2006/relationships/slideLayout" Target="../slideLayouts/slideLayout3.xml"/><Relationship Id="rId5" Type="http://schemas.openxmlformats.org/officeDocument/2006/relationships/image" Target="../media/image9.emf"/><Relationship Id="rId4" Type="http://schemas.openxmlformats.org/officeDocument/2006/relationships/oleObject" Target="../embeddings/oleObject2.bin"/><Relationship Id="rId3" Type="http://schemas.openxmlformats.org/officeDocument/2006/relationships/image" Target="../media/image8.emf"/><Relationship Id="rId2" Type="http://schemas.openxmlformats.org/officeDocument/2006/relationships/oleObject" Target="../embeddings/oleObject1.bin"/><Relationship Id="rId1" Type="http://schemas.openxmlformats.org/officeDocument/2006/relationships/image" Target="../media/image6.png"/></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vmlDrawing" Target="../drawings/vmlDrawing2.vml"/><Relationship Id="rId4" Type="http://schemas.openxmlformats.org/officeDocument/2006/relationships/slideLayout" Target="../slideLayouts/slideLayout3.xml"/><Relationship Id="rId3" Type="http://schemas.openxmlformats.org/officeDocument/2006/relationships/image" Target="../media/image10.emf"/><Relationship Id="rId2" Type="http://schemas.openxmlformats.org/officeDocument/2006/relationships/oleObject" Target="../embeddings/oleObject3.bin"/><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2.png"/><Relationship Id="rId1"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4.png"/><Relationship Id="rId1"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6.png"/><Relationship Id="rId1"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12182" y="893940"/>
            <a:ext cx="4478338" cy="1006822"/>
          </a:xfrm>
        </p:spPr>
        <p:txBody>
          <a:bodyPr/>
          <a:lstStyle/>
          <a:p>
            <a:r>
              <a:rPr lang="en-US" altLang="zh-CN" sz="1600" dirty="0"/>
              <a:t>Source: </a:t>
            </a:r>
            <a:r>
              <a:rPr lang="en-US" altLang="zh-CN" sz="1600" dirty="0">
                <a:ea typeface="宋体" panose="02010600030101010101" pitchFamily="2" charset="-122"/>
              </a:rPr>
              <a:t>ZTE, Sanechips</a:t>
            </a:r>
            <a:endParaRPr lang="zh-CN" altLang="en-US" sz="1600" dirty="0">
              <a:ea typeface="宋体" panose="02010600030101010101" pitchFamily="2" charset="-122"/>
            </a:endParaRPr>
          </a:p>
          <a:p>
            <a:r>
              <a:rPr lang="en-US" altLang="zh-CN" sz="1600" dirty="0">
                <a:ea typeface="宋体" panose="02010600030101010101" pitchFamily="2" charset="-122"/>
              </a:rPr>
              <a:t>Agenda: 9.13</a:t>
            </a:r>
            <a:endParaRPr lang="en-US" altLang="zh-CN" dirty="0"/>
          </a:p>
          <a:p>
            <a:endParaRPr lang="zh-CN" altLang="en-US" dirty="0"/>
          </a:p>
        </p:txBody>
      </p:sp>
      <p:sp>
        <p:nvSpPr>
          <p:cNvPr id="2" name="Title 1"/>
          <p:cNvSpPr>
            <a:spLocks noGrp="1"/>
          </p:cNvSpPr>
          <p:nvPr>
            <p:ph type="ctrTitle"/>
          </p:nvPr>
        </p:nvSpPr>
        <p:spPr>
          <a:xfrm>
            <a:off x="212182" y="1876632"/>
            <a:ext cx="8242935" cy="1072515"/>
          </a:xfrm>
        </p:spPr>
        <p:txBody>
          <a:bodyPr/>
          <a:lstStyle/>
          <a:p>
            <a:pPr algn="ctr"/>
            <a:r>
              <a:rPr lang="en-US" altLang="zh-CN" sz="3200" dirty="0"/>
              <a:t>Discussion on user virtualization and collaboration</a:t>
            </a:r>
            <a:endParaRPr lang="en-US" altLang="zh-CN" sz="3200" dirty="0"/>
          </a:p>
        </p:txBody>
      </p:sp>
      <p:sp>
        <p:nvSpPr>
          <p:cNvPr id="12295" name="Text Box 14"/>
          <p:cNvSpPr txBox="1"/>
          <p:nvPr/>
        </p:nvSpPr>
        <p:spPr>
          <a:xfrm>
            <a:off x="118110" y="161290"/>
            <a:ext cx="6193790" cy="645160"/>
          </a:xfrm>
          <a:prstGeom prst="rect">
            <a:avLst/>
          </a:prstGeom>
          <a:noFill/>
          <a:ln w="9525">
            <a:noFill/>
          </a:ln>
        </p:spPr>
        <p:txBody>
          <a:bodyPr wrap="square" anchor="t">
            <a:spAutoFit/>
          </a:bodyPr>
          <a:lstStyle/>
          <a:p>
            <a:pPr lvl="0"/>
            <a:r>
              <a:rPr lang="sv-SE" altLang="en-US" sz="1800" dirty="0">
                <a:solidFill>
                  <a:schemeClr val="bg1"/>
                </a:solidFill>
                <a:latin typeface="Arial" panose="020B0604020202020204" pitchFamily="34" charset="0"/>
              </a:rPr>
              <a:t>3GPP TSG </a:t>
            </a:r>
            <a:r>
              <a:rPr lang="en-US" sz="1800" dirty="0">
                <a:solidFill>
                  <a:schemeClr val="bg1"/>
                </a:solidFill>
                <a:latin typeface="Arial" panose="020B0604020202020204" pitchFamily="34" charset="0"/>
              </a:rPr>
              <a:t>RAN</a:t>
            </a:r>
            <a:r>
              <a:rPr lang="sv-SE" altLang="en-US" sz="1800" dirty="0">
                <a:solidFill>
                  <a:schemeClr val="bg1"/>
                </a:solidFill>
                <a:latin typeface="Arial" panose="020B0604020202020204" pitchFamily="34" charset="0"/>
              </a:rPr>
              <a:t> Meeting #</a:t>
            </a:r>
            <a:r>
              <a:rPr lang="en-US" altLang="sv-SE" sz="1800" dirty="0">
                <a:solidFill>
                  <a:schemeClr val="bg1"/>
                </a:solidFill>
                <a:latin typeface="Arial" panose="020B0604020202020204" pitchFamily="34" charset="0"/>
              </a:rPr>
              <a:t>99</a:t>
            </a:r>
            <a:endParaRPr lang="sv-SE" altLang="en-US" sz="1800" dirty="0">
              <a:solidFill>
                <a:schemeClr val="bg1"/>
              </a:solidFill>
              <a:latin typeface="Arial" panose="020B0604020202020204" pitchFamily="34" charset="0"/>
            </a:endParaRPr>
          </a:p>
          <a:p>
            <a:pPr lvl="0"/>
            <a:r>
              <a:rPr lang="en-US" sz="1800" dirty="0">
                <a:solidFill>
                  <a:schemeClr val="bg1"/>
                </a:solidFill>
                <a:latin typeface="Arial" panose="020B0604020202020204" pitchFamily="34" charset="0"/>
              </a:rPr>
              <a:t>Rotterdam</a:t>
            </a:r>
            <a:r>
              <a:rPr lang="en-GB" altLang="en-US" sz="1800" dirty="0">
                <a:solidFill>
                  <a:schemeClr val="bg1"/>
                </a:solidFill>
                <a:latin typeface="Arial" panose="020B0604020202020204" pitchFamily="34" charset="0"/>
              </a:rPr>
              <a:t>, </a:t>
            </a:r>
            <a:r>
              <a:rPr lang="en-US" altLang="en-GB" sz="1800" dirty="0">
                <a:solidFill>
                  <a:schemeClr val="bg1"/>
                </a:solidFill>
                <a:latin typeface="Arial" panose="020B0604020202020204" pitchFamily="34" charset="0"/>
              </a:rPr>
              <a:t>Netherlands, March 20</a:t>
            </a:r>
            <a:r>
              <a:rPr lang="en-GB" altLang="en-US" sz="1800" dirty="0">
                <a:solidFill>
                  <a:schemeClr val="bg1"/>
                </a:solidFill>
                <a:latin typeface="Arial" panose="020B0604020202020204" pitchFamily="34" charset="0"/>
              </a:rPr>
              <a:t>– </a:t>
            </a:r>
            <a:r>
              <a:rPr lang="en-US" altLang="en-GB" sz="1800" dirty="0">
                <a:solidFill>
                  <a:schemeClr val="bg1"/>
                </a:solidFill>
                <a:latin typeface="Arial" panose="020B0604020202020204" pitchFamily="34" charset="0"/>
              </a:rPr>
              <a:t>23,</a:t>
            </a:r>
            <a:r>
              <a:rPr lang="en-GB" altLang="en-US" sz="1800" dirty="0">
                <a:solidFill>
                  <a:schemeClr val="bg1"/>
                </a:solidFill>
                <a:latin typeface="Arial" panose="020B0604020202020204" pitchFamily="34" charset="0"/>
              </a:rPr>
              <a:t> </a:t>
            </a:r>
            <a:r>
              <a:rPr lang="en-US" altLang="en-GB" sz="1800" dirty="0">
                <a:solidFill>
                  <a:schemeClr val="bg1"/>
                </a:solidFill>
                <a:latin typeface="Arial" panose="020B0604020202020204" pitchFamily="34" charset="0"/>
              </a:rPr>
              <a:t>2</a:t>
            </a:r>
            <a:r>
              <a:rPr lang="en-GB" altLang="en-US" sz="1800" dirty="0">
                <a:solidFill>
                  <a:schemeClr val="bg1"/>
                </a:solidFill>
                <a:latin typeface="Arial" panose="020B0604020202020204" pitchFamily="34" charset="0"/>
              </a:rPr>
              <a:t>0</a:t>
            </a:r>
            <a:r>
              <a:rPr lang="en-US" altLang="en-GB" sz="1800" dirty="0">
                <a:solidFill>
                  <a:schemeClr val="bg1"/>
                </a:solidFill>
                <a:latin typeface="Arial" panose="020B0604020202020204" pitchFamily="34" charset="0"/>
              </a:rPr>
              <a:t>23</a:t>
            </a:r>
            <a:endParaRPr lang="en-US" altLang="en-GB" sz="1800" dirty="0">
              <a:solidFill>
                <a:schemeClr val="bg1"/>
              </a:solidFill>
              <a:latin typeface="Arial" panose="020B0604020202020204" pitchFamily="34" charset="0"/>
            </a:endParaRPr>
          </a:p>
        </p:txBody>
      </p:sp>
      <p:sp>
        <p:nvSpPr>
          <p:cNvPr id="12296" name="Text Box 13"/>
          <p:cNvSpPr txBox="1"/>
          <p:nvPr/>
        </p:nvSpPr>
        <p:spPr>
          <a:xfrm>
            <a:off x="7340283" y="161290"/>
            <a:ext cx="1463675" cy="337185"/>
          </a:xfrm>
          <a:prstGeom prst="rect">
            <a:avLst/>
          </a:prstGeom>
          <a:noFill/>
          <a:ln w="9525">
            <a:noFill/>
          </a:ln>
        </p:spPr>
        <p:txBody>
          <a:bodyPr anchor="t">
            <a:spAutoFit/>
          </a:bodyPr>
          <a:lstStyle/>
          <a:p>
            <a:pPr lvl="0" algn="r">
              <a:spcBef>
                <a:spcPct val="50000"/>
              </a:spcBef>
            </a:pPr>
            <a:r>
              <a:rPr lang="en-US" altLang="sv-SE" sz="1600" b="1" dirty="0">
                <a:solidFill>
                  <a:schemeClr val="bg1"/>
                </a:solidFill>
                <a:latin typeface="Arial" panose="020B0604020202020204" pitchFamily="34" charset="0"/>
              </a:rPr>
              <a:t>RP</a:t>
            </a:r>
            <a:r>
              <a:rPr lang="sv-SE" altLang="en-US" sz="1600" b="1" dirty="0">
                <a:solidFill>
                  <a:schemeClr val="bg1"/>
                </a:solidFill>
                <a:latin typeface="Arial" panose="020B0604020202020204" pitchFamily="34" charset="0"/>
              </a:rPr>
              <a:t>-2</a:t>
            </a:r>
            <a:r>
              <a:rPr lang="en-US" altLang="sv-SE" sz="1600" b="1" dirty="0">
                <a:solidFill>
                  <a:schemeClr val="bg1"/>
                </a:solidFill>
                <a:latin typeface="Arial" panose="020B0604020202020204" pitchFamily="34" charset="0"/>
              </a:rPr>
              <a:t>3</a:t>
            </a:r>
            <a:r>
              <a:rPr lang="sv-SE" altLang="en-US" sz="1600" b="1" dirty="0">
                <a:solidFill>
                  <a:schemeClr val="bg1"/>
                </a:solidFill>
                <a:latin typeface="Arial" panose="020B0604020202020204" pitchFamily="34" charset="0"/>
              </a:rPr>
              <a:t>0626 </a:t>
            </a:r>
            <a:endParaRPr lang="en-GB" altLang="en-US" sz="1600" dirty="0">
              <a:solidFill>
                <a:schemeClr val="bg2"/>
              </a:solidFill>
              <a:latin typeface="Arial" panose="020B060402020202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内容占位符 8"/>
          <p:cNvSpPr>
            <a:spLocks noGrp="1"/>
          </p:cNvSpPr>
          <p:nvPr>
            <p:ph idx="12"/>
          </p:nvPr>
        </p:nvSpPr>
        <p:spPr>
          <a:xfrm>
            <a:off x="336137" y="1113765"/>
            <a:ext cx="8513763" cy="3346880"/>
          </a:xfrm>
        </p:spPr>
        <p:txBody>
          <a:bodyPr/>
          <a:lstStyle/>
          <a:p>
            <a:r>
              <a:rPr lang="en-US" altLang="zh-CN" sz="1600" b="1" dirty="0">
                <a:solidFill>
                  <a:schemeClr val="tx1"/>
                </a:solidFill>
              </a:rPr>
              <a:t>Objectives</a:t>
            </a:r>
            <a:endParaRPr lang="en-US" altLang="zh-CN" sz="1600" b="1" dirty="0">
              <a:solidFill>
                <a:schemeClr val="tx1"/>
              </a:solidFill>
            </a:endParaRPr>
          </a:p>
          <a:p>
            <a:pPr marL="285750" indent="-285750">
              <a:buFont typeface="Arial" panose="020B0604020202020204" pitchFamily="34" charset="0"/>
              <a:buChar char="•"/>
            </a:pPr>
            <a:r>
              <a:rPr lang="en-US" altLang="zh-CN" sz="1200" dirty="0">
                <a:solidFill>
                  <a:schemeClr val="tx1"/>
                </a:solidFill>
              </a:rPr>
              <a:t>Enhancements for UE aggregation at PDCP layer</a:t>
            </a:r>
            <a:endParaRPr lang="en-US" altLang="zh-CN" sz="1200" dirty="0">
              <a:solidFill>
                <a:schemeClr val="tx1"/>
              </a:solidFill>
            </a:endParaRPr>
          </a:p>
          <a:p>
            <a:pPr marL="720090" lvl="1">
              <a:buFont typeface="Arial" panose="020B0604020202020204" pitchFamily="34" charset="0"/>
              <a:buChar char="•"/>
            </a:pPr>
            <a:r>
              <a:rPr lang="en-US" altLang="zh-CN" sz="1200" dirty="0">
                <a:solidFill>
                  <a:schemeClr val="tx1"/>
                </a:solidFill>
              </a:rPr>
              <a:t>UE aggregation with more than one indirect paths and inter-gNB UE aggregation</a:t>
            </a:r>
            <a:endParaRPr lang="en-US" altLang="zh-CN" sz="1200" dirty="0">
              <a:solidFill>
                <a:schemeClr val="tx1"/>
              </a:solidFill>
            </a:endParaRPr>
          </a:p>
          <a:p>
            <a:pPr marL="720090" lvl="1">
              <a:buFont typeface="Arial" panose="020B0604020202020204" pitchFamily="34" charset="0"/>
              <a:buChar char="•"/>
            </a:pPr>
            <a:r>
              <a:rPr lang="en-US" altLang="zh-CN" sz="1200" dirty="0">
                <a:solidFill>
                  <a:schemeClr val="tx1"/>
                </a:solidFill>
              </a:rPr>
              <a:t>Mobility support for aggregated UEs and service continuity </a:t>
            </a:r>
            <a:endParaRPr lang="en-US" altLang="zh-CN" sz="1200" dirty="0">
              <a:solidFill>
                <a:schemeClr val="tx1"/>
              </a:solidFill>
            </a:endParaRPr>
          </a:p>
          <a:p>
            <a:pPr marL="720090" lvl="1">
              <a:buFont typeface="Arial" panose="020B0604020202020204" pitchFamily="34" charset="0"/>
              <a:buChar char="•"/>
            </a:pPr>
            <a:r>
              <a:rPr lang="en-US" altLang="zh-CN" sz="1200" dirty="0">
                <a:solidFill>
                  <a:schemeClr val="tx1"/>
                </a:solidFill>
              </a:rPr>
              <a:t>Network controlled UE association for aggregation </a:t>
            </a:r>
            <a:endParaRPr lang="en-US" altLang="zh-CN" sz="1200" dirty="0">
              <a:solidFill>
                <a:schemeClr val="tx1"/>
              </a:solidFill>
            </a:endParaRPr>
          </a:p>
          <a:p>
            <a:pPr marL="720090" lvl="1">
              <a:buFont typeface="Arial" panose="020B0604020202020204" pitchFamily="34" charset="0"/>
              <a:buChar char="•"/>
            </a:pPr>
            <a:r>
              <a:rPr lang="en-US" altLang="zh-CN" sz="1200">
                <a:solidFill>
                  <a:schemeClr val="tx1"/>
                </a:solidFill>
                <a:sym typeface="+mn-ea"/>
              </a:rPr>
              <a:t>UE interoperability</a:t>
            </a:r>
            <a:r>
              <a:rPr lang="en-US" altLang="zh-CN" sz="1200" dirty="0">
                <a:solidFill>
                  <a:schemeClr val="tx1"/>
                </a:solidFill>
              </a:rPr>
              <a:t> support </a:t>
            </a:r>
            <a:endParaRPr lang="en-US" altLang="zh-CN" sz="1200" dirty="0">
              <a:solidFill>
                <a:schemeClr val="tx1"/>
              </a:solidFill>
            </a:endParaRPr>
          </a:p>
          <a:p>
            <a:pPr marL="285750" indent="-285750">
              <a:buFont typeface="Arial" panose="020B0604020202020204" pitchFamily="34" charset="0"/>
              <a:buChar char="•"/>
            </a:pPr>
            <a:r>
              <a:rPr lang="en-US" altLang="zh-CN" sz="1200">
                <a:solidFill>
                  <a:schemeClr val="tx1"/>
                </a:solidFill>
                <a:sym typeface="+mn-ea"/>
              </a:rPr>
              <a:t>Support of UE aggregation at lower layer</a:t>
            </a:r>
            <a:endParaRPr lang="en-US" altLang="zh-CN" sz="1200" dirty="0">
              <a:solidFill>
                <a:schemeClr val="tx1"/>
              </a:solidFill>
            </a:endParaRPr>
          </a:p>
          <a:p>
            <a:pPr marL="720090" lvl="1">
              <a:buFont typeface="Arial" panose="020B0604020202020204" pitchFamily="34" charset="0"/>
              <a:buChar char="•"/>
            </a:pPr>
            <a:r>
              <a:rPr lang="en-US" altLang="zh-CN" sz="1200">
                <a:solidFill>
                  <a:schemeClr val="tx1"/>
                </a:solidFill>
                <a:sym typeface="+mn-ea"/>
              </a:rPr>
              <a:t>Identification of UE aggregation at lower layer for both data split and data duplication</a:t>
            </a:r>
            <a:endParaRPr lang="en-US" altLang="zh-CN" sz="1200" dirty="0">
              <a:solidFill>
                <a:schemeClr val="tx1"/>
              </a:solidFill>
            </a:endParaRPr>
          </a:p>
          <a:p>
            <a:pPr marL="720090" lvl="1">
              <a:buFont typeface="Arial" panose="020B0604020202020204" pitchFamily="34" charset="0"/>
              <a:buChar char="•"/>
            </a:pPr>
            <a:r>
              <a:rPr lang="en-US" altLang="zh-CN" sz="1200">
                <a:solidFill>
                  <a:schemeClr val="tx1"/>
                </a:solidFill>
                <a:sym typeface="+mn-ea"/>
              </a:rPr>
              <a:t>Scheduling enhancements</a:t>
            </a:r>
            <a:endParaRPr lang="en-US" altLang="zh-CN" sz="1200" dirty="0">
              <a:solidFill>
                <a:schemeClr val="tx1"/>
              </a:solidFill>
            </a:endParaRPr>
          </a:p>
          <a:p>
            <a:pPr marL="1026160" lvl="3"/>
            <a:r>
              <a:rPr lang="en-US" altLang="zh-CN" sz="1200">
                <a:solidFill>
                  <a:schemeClr val="tx1"/>
                </a:solidFill>
                <a:latin typeface="Arial" panose="020B0604020202020204" pitchFamily="34" charset="0"/>
                <a:cs typeface="Arial" panose="020B0604020202020204" pitchFamily="34" charset="0"/>
                <a:sym typeface="+mn-ea"/>
              </a:rPr>
              <a:t>Scheduling via separate DCIs or one DCI (e.g., similar as multicast transmission or singe DCI based M-TRP transmission)</a:t>
            </a:r>
            <a:endParaRPr kumimoji="1" lang="en-US" altLang="zh-CN" sz="1200" dirty="0">
              <a:solidFill>
                <a:schemeClr val="tx1"/>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kumimoji="1" lang="en-US" altLang="zh-CN" sz="1200" dirty="0">
              <a:solidFill>
                <a:schemeClr val="tx1"/>
              </a:solidFill>
              <a:latin typeface="Arial" panose="020B0604020202020204" pitchFamily="34" charset="0"/>
              <a:cs typeface="Arial" panose="020B0604020202020204" pitchFamily="34" charset="0"/>
            </a:endParaRPr>
          </a:p>
        </p:txBody>
      </p:sp>
      <p:grpSp>
        <p:nvGrpSpPr>
          <p:cNvPr id="11" name="组合 10"/>
          <p:cNvGrpSpPr>
            <a:grpSpLocks noChangeAspect="1"/>
          </p:cNvGrpSpPr>
          <p:nvPr/>
        </p:nvGrpSpPr>
        <p:grpSpPr>
          <a:xfrm>
            <a:off x="1" y="111123"/>
            <a:ext cx="6410423" cy="540437"/>
            <a:chOff x="1" y="291783"/>
            <a:chExt cx="9423578" cy="549275"/>
          </a:xfrm>
        </p:grpSpPr>
        <p:sp>
          <p:nvSpPr>
            <p:cNvPr id="12" name="矩形 42"/>
            <p:cNvSpPr/>
            <p:nvPr/>
          </p:nvSpPr>
          <p:spPr bwMode="auto">
            <a:xfrm>
              <a:off x="264796" y="291783"/>
              <a:ext cx="7752715" cy="549275"/>
            </a:xfrm>
            <a:custGeom>
              <a:avLst/>
              <a:gdLst/>
              <a:ahLst/>
              <a:cxnLst>
                <a:cxn ang="0">
                  <a:pos x="0" y="9144"/>
                </a:cxn>
                <a:cxn ang="0">
                  <a:pos x="2679192" y="0"/>
                </a:cxn>
                <a:cxn ang="0">
                  <a:pos x="3118104" y="548640"/>
                </a:cxn>
                <a:cxn ang="0">
                  <a:pos x="0" y="548640"/>
                </a:cxn>
                <a:cxn ang="0">
                  <a:pos x="0" y="9144"/>
                </a:cxn>
              </a:cxnLst>
              <a:rect l="0" t="0" r="r" b="b"/>
              <a:pathLst>
                <a:path w="3118104" h="548640">
                  <a:moveTo>
                    <a:pt x="0" y="9144"/>
                  </a:moveTo>
                  <a:lnTo>
                    <a:pt x="2679192" y="0"/>
                  </a:lnTo>
                  <a:lnTo>
                    <a:pt x="3118104" y="548640"/>
                  </a:lnTo>
                  <a:lnTo>
                    <a:pt x="0" y="548640"/>
                  </a:lnTo>
                  <a:lnTo>
                    <a:pt x="0" y="9144"/>
                  </a:lnTo>
                  <a:close/>
                </a:path>
              </a:pathLst>
            </a:custGeom>
            <a:solidFill>
              <a:srgbClr val="44C8F5"/>
            </a:solidFill>
            <a:ln w="9525">
              <a:noFill/>
              <a:round/>
            </a:ln>
          </p:spPr>
          <p:txBody>
            <a:bodyPr anchor="ctr"/>
            <a:lstStyle/>
            <a:p>
              <a:pPr marL="0" marR="0" lvl="0" indent="0" defTabSz="6858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rgbClr val="000000"/>
                </a:solidFill>
                <a:effectLst/>
                <a:uLnTx/>
                <a:uFillTx/>
                <a:latin typeface="Arial" panose="020B0604020202020204"/>
                <a:ea typeface="微软雅黑" panose="020B0503020204020204" charset="-122"/>
              </a:endParaRPr>
            </a:p>
          </p:txBody>
        </p:sp>
        <p:sp>
          <p:nvSpPr>
            <p:cNvPr id="13" name="矩形 42"/>
            <p:cNvSpPr/>
            <p:nvPr/>
          </p:nvSpPr>
          <p:spPr bwMode="auto">
            <a:xfrm>
              <a:off x="1" y="291783"/>
              <a:ext cx="7746365" cy="549275"/>
            </a:xfrm>
            <a:custGeom>
              <a:avLst/>
              <a:gdLst/>
              <a:ahLst/>
              <a:cxnLst>
                <a:cxn ang="0">
                  <a:pos x="0" y="9144"/>
                </a:cxn>
                <a:cxn ang="0">
                  <a:pos x="2679192" y="0"/>
                </a:cxn>
                <a:cxn ang="0">
                  <a:pos x="3118104" y="548640"/>
                </a:cxn>
                <a:cxn ang="0">
                  <a:pos x="0" y="548640"/>
                </a:cxn>
                <a:cxn ang="0">
                  <a:pos x="0" y="9144"/>
                </a:cxn>
              </a:cxnLst>
              <a:rect l="0" t="0" r="r" b="b"/>
              <a:pathLst>
                <a:path w="3118104" h="548640">
                  <a:moveTo>
                    <a:pt x="0" y="9144"/>
                  </a:moveTo>
                  <a:lnTo>
                    <a:pt x="2679192" y="0"/>
                  </a:lnTo>
                  <a:lnTo>
                    <a:pt x="3118104" y="548640"/>
                  </a:lnTo>
                  <a:lnTo>
                    <a:pt x="0" y="548640"/>
                  </a:lnTo>
                  <a:lnTo>
                    <a:pt x="0" y="9144"/>
                  </a:lnTo>
                  <a:close/>
                </a:path>
              </a:pathLst>
            </a:custGeom>
            <a:solidFill>
              <a:srgbClr val="008DD3"/>
            </a:solidFill>
            <a:ln w="9525">
              <a:noFill/>
              <a:round/>
            </a:ln>
          </p:spPr>
          <p:txBody>
            <a:bodyPr anchor="ctr"/>
            <a:lstStyle/>
            <a:p>
              <a:pPr marL="0" marR="0" lvl="0" indent="0" defTabSz="6858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rgbClr val="000000"/>
                </a:solidFill>
                <a:effectLst/>
                <a:uLnTx/>
                <a:uFillTx/>
                <a:latin typeface="Arial" panose="020B0604020202020204"/>
                <a:ea typeface="微软雅黑" panose="020B0503020204020204" charset="-122"/>
              </a:endParaRPr>
            </a:p>
          </p:txBody>
        </p:sp>
        <p:cxnSp>
          <p:nvCxnSpPr>
            <p:cNvPr id="14" name="直接连接符 44"/>
            <p:cNvCxnSpPr>
              <a:cxnSpLocks noChangeShapeType="1"/>
            </p:cNvCxnSpPr>
            <p:nvPr/>
          </p:nvCxnSpPr>
          <p:spPr bwMode="auto">
            <a:xfrm>
              <a:off x="2331944" y="832220"/>
              <a:ext cx="7091635" cy="8838"/>
            </a:xfrm>
            <a:prstGeom prst="line">
              <a:avLst/>
            </a:prstGeom>
            <a:noFill/>
            <a:ln w="3175" cmpd="sng">
              <a:solidFill>
                <a:srgbClr val="008DD3"/>
              </a:solidFill>
              <a:round/>
            </a:ln>
          </p:spPr>
        </p:cxnSp>
        <p:sp>
          <p:nvSpPr>
            <p:cNvPr id="15" name="文本框 47"/>
            <p:cNvSpPr txBox="1">
              <a:spLocks noChangeArrowheads="1"/>
            </p:cNvSpPr>
            <p:nvPr/>
          </p:nvSpPr>
          <p:spPr bwMode="auto">
            <a:xfrm>
              <a:off x="1" y="364408"/>
              <a:ext cx="7442845" cy="405301"/>
            </a:xfrm>
            <a:prstGeom prst="rect">
              <a:avLst/>
            </a:prstGeom>
            <a:noFill/>
            <a:ln w="9525">
              <a:noFill/>
              <a:miter lim="800000"/>
            </a:ln>
          </p:spPr>
          <p:txBody>
            <a:bodyPr wrap="square" anchor="ctr" anchorCtr="0">
              <a:spAutoFit/>
            </a:bodyPr>
            <a:lstStyle/>
            <a:p>
              <a:pPr marL="0" marR="0" lvl="0" indent="0" defTabSz="685800" eaLnBrk="1" fontAlgn="auto" latinLnBrk="0" hangingPunct="1">
                <a:lnSpc>
                  <a:spcPct val="100000"/>
                </a:lnSpc>
                <a:spcBef>
                  <a:spcPts val="0"/>
                </a:spcBef>
                <a:spcAft>
                  <a:spcPts val="0"/>
                </a:spcAft>
                <a:buClrTx/>
                <a:buSzTx/>
                <a:buFontTx/>
                <a:buNone/>
                <a:defRPr/>
              </a:pPr>
              <a:r>
                <a:rPr lang="en-US" altLang="zh-CN" sz="2000" b="1" kern="0" dirty="0">
                  <a:solidFill>
                    <a:srgbClr val="FFFFFF"/>
                  </a:solidFill>
                  <a:latin typeface="Arial" panose="020B0604020202020204"/>
                  <a:ea typeface="微软雅黑" panose="020B0503020204020204" charset="-122"/>
                </a:rPr>
                <a:t>Work Scope</a:t>
              </a:r>
              <a:endParaRPr lang="en-US" altLang="zh-CN" sz="2000" b="1" kern="0" dirty="0">
                <a:solidFill>
                  <a:srgbClr val="FFFFFF"/>
                </a:solidFill>
                <a:latin typeface="Arial" panose="020B0604020202020204"/>
                <a:ea typeface="微软雅黑" panose="020B0503020204020204" charset="-122"/>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a:t>Thanks</a:t>
            </a:r>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31775" y="946150"/>
            <a:ext cx="8615680" cy="3605530"/>
          </a:xfrm>
        </p:spPr>
        <p:txBody>
          <a:bodyPr>
            <a:normAutofit/>
          </a:bodyPr>
          <a:lstStyle/>
          <a:p>
            <a:pPr marL="171450" indent="-171450">
              <a:lnSpc>
                <a:spcPct val="120000"/>
              </a:lnSpc>
              <a:spcBef>
                <a:spcPts val="600"/>
              </a:spcBef>
              <a:spcAft>
                <a:spcPts val="600"/>
              </a:spcAft>
              <a:buFont typeface="Arial" panose="020B0604020202020204" pitchFamily="34" charset="0"/>
              <a:buChar char="•"/>
              <a:defRPr/>
            </a:pPr>
            <a:r>
              <a:rPr lang="en-US" altLang="en-GB" sz="1200" dirty="0">
                <a:solidFill>
                  <a:schemeClr val="tx1">
                    <a:lumMod val="95000"/>
                    <a:lumOff val="5000"/>
                  </a:schemeClr>
                </a:solidFill>
                <a:latin typeface="Arial" panose="020B0604020202020204" pitchFamily="34" charset="0"/>
                <a:cs typeface="Arial" panose="020B0604020202020204" pitchFamily="34" charset="0"/>
              </a:rPr>
              <a:t>The UE aggregation has been studied in R18 where the UE is connected to the network via direct path and via another UE using a non-standardized UE-UE interconnection as shown below [1]. </a:t>
            </a:r>
            <a:endParaRPr lang="en-US" altLang="en-GB" sz="1200" dirty="0">
              <a:solidFill>
                <a:schemeClr val="tx1">
                  <a:lumMod val="95000"/>
                  <a:lumOff val="5000"/>
                </a:schemeClr>
              </a:solidFill>
              <a:latin typeface="Arial" panose="020B0604020202020204" pitchFamily="34" charset="0"/>
              <a:cs typeface="Arial" panose="020B0604020202020204" pitchFamily="34" charset="0"/>
            </a:endParaRPr>
          </a:p>
          <a:p>
            <a:pPr marL="171450" indent="-171450">
              <a:lnSpc>
                <a:spcPct val="120000"/>
              </a:lnSpc>
              <a:spcBef>
                <a:spcPts val="600"/>
              </a:spcBef>
              <a:spcAft>
                <a:spcPts val="600"/>
              </a:spcAft>
              <a:buFont typeface="Arial" panose="020B0604020202020204" pitchFamily="34" charset="0"/>
              <a:buChar char="•"/>
              <a:defRPr/>
            </a:pPr>
            <a:endParaRPr lang="en-US" altLang="en-GB" sz="1200" dirty="0">
              <a:solidFill>
                <a:schemeClr val="tx1">
                  <a:lumMod val="95000"/>
                  <a:lumOff val="5000"/>
                </a:schemeClr>
              </a:solidFill>
              <a:latin typeface="Arial" panose="020B0604020202020204" pitchFamily="34" charset="0"/>
              <a:cs typeface="Arial" panose="020B0604020202020204" pitchFamily="34" charset="0"/>
            </a:endParaRPr>
          </a:p>
          <a:p>
            <a:pPr marL="171450" indent="-171450">
              <a:lnSpc>
                <a:spcPct val="120000"/>
              </a:lnSpc>
              <a:spcBef>
                <a:spcPts val="600"/>
              </a:spcBef>
              <a:spcAft>
                <a:spcPts val="600"/>
              </a:spcAft>
              <a:buFont typeface="Arial" panose="020B0604020202020204" pitchFamily="34" charset="0"/>
              <a:buChar char="•"/>
              <a:defRPr/>
            </a:pPr>
            <a:endParaRPr lang="en-US" altLang="en-GB" sz="1200" dirty="0">
              <a:solidFill>
                <a:schemeClr val="tx1">
                  <a:lumMod val="95000"/>
                  <a:lumOff val="5000"/>
                </a:schemeClr>
              </a:solidFill>
              <a:latin typeface="Arial" panose="020B0604020202020204" pitchFamily="34" charset="0"/>
              <a:cs typeface="Arial" panose="020B0604020202020204" pitchFamily="34" charset="0"/>
            </a:endParaRPr>
          </a:p>
          <a:p>
            <a:pPr marL="171450" indent="-171450">
              <a:lnSpc>
                <a:spcPct val="120000"/>
              </a:lnSpc>
              <a:spcBef>
                <a:spcPts val="600"/>
              </a:spcBef>
              <a:spcAft>
                <a:spcPts val="600"/>
              </a:spcAft>
              <a:buFont typeface="Arial" panose="020B0604020202020204" pitchFamily="34" charset="0"/>
              <a:buChar char="•"/>
              <a:defRPr/>
            </a:pPr>
            <a:endParaRPr lang="en-US" altLang="en-GB" sz="1200" dirty="0">
              <a:solidFill>
                <a:schemeClr val="tx1">
                  <a:lumMod val="95000"/>
                  <a:lumOff val="5000"/>
                </a:schemeClr>
              </a:solidFill>
              <a:latin typeface="Arial" panose="020B0604020202020204" pitchFamily="34" charset="0"/>
              <a:cs typeface="Arial" panose="020B0604020202020204" pitchFamily="34" charset="0"/>
            </a:endParaRPr>
          </a:p>
          <a:p>
            <a:pPr marL="285750" indent="-285750">
              <a:lnSpc>
                <a:spcPct val="120000"/>
              </a:lnSpc>
              <a:spcBef>
                <a:spcPts val="600"/>
              </a:spcBef>
              <a:spcAft>
                <a:spcPts val="600"/>
              </a:spcAft>
              <a:buFont typeface="Arial" panose="020B0604020202020204" pitchFamily="34" charset="0"/>
              <a:buChar char="•"/>
              <a:defRPr/>
            </a:pPr>
            <a:endParaRPr lang="en-US" altLang="en-GB" sz="1200" dirty="0">
              <a:solidFill>
                <a:schemeClr val="tx1">
                  <a:lumMod val="95000"/>
                  <a:lumOff val="5000"/>
                </a:schemeClr>
              </a:solidFill>
              <a:latin typeface="Arial" panose="020B0604020202020204" pitchFamily="34" charset="0"/>
              <a:cs typeface="Arial" panose="020B0604020202020204" pitchFamily="34" charset="0"/>
            </a:endParaRPr>
          </a:p>
          <a:p>
            <a:pPr marL="285750" indent="-285750">
              <a:spcBef>
                <a:spcPts val="600"/>
              </a:spcBef>
              <a:spcAft>
                <a:spcPts val="600"/>
              </a:spcAft>
              <a:buFont typeface="Arial" panose="020B0604020202020204" pitchFamily="34" charset="0"/>
              <a:buChar char="•"/>
              <a:defRPr/>
            </a:pPr>
            <a:r>
              <a:rPr lang="en-US" altLang="en-GB" sz="1200" dirty="0">
                <a:solidFill>
                  <a:schemeClr val="tx1">
                    <a:lumMod val="95000"/>
                    <a:lumOff val="5000"/>
                  </a:schemeClr>
                </a:solidFill>
                <a:latin typeface="Arial" panose="020B0604020202020204" pitchFamily="34" charset="0"/>
                <a:cs typeface="Arial" panose="020B0604020202020204" pitchFamily="34" charset="0"/>
              </a:rPr>
              <a:t>However, this is far from enough. R18 UE aggregation is based on PDCP layer for intra-gNB scenario. The inter-gNB scenario, the service continuity for mobility scenario, the aggregation with more than two UEs as well as aggregation at lower layer have not been touched. </a:t>
            </a:r>
            <a:endParaRPr lang="en-US" altLang="en-GB" sz="1200" dirty="0">
              <a:solidFill>
                <a:schemeClr val="tx1">
                  <a:lumMod val="95000"/>
                  <a:lumOff val="5000"/>
                </a:schemeClr>
              </a:solidFill>
              <a:latin typeface="Arial" panose="020B0604020202020204" pitchFamily="34" charset="0"/>
              <a:cs typeface="Arial" panose="020B0604020202020204" pitchFamily="34" charset="0"/>
            </a:endParaRPr>
          </a:p>
          <a:p>
            <a:pPr marL="285750" indent="-285750">
              <a:lnSpc>
                <a:spcPct val="120000"/>
              </a:lnSpc>
              <a:spcBef>
                <a:spcPts val="600"/>
              </a:spcBef>
              <a:spcAft>
                <a:spcPts val="600"/>
              </a:spcAft>
              <a:buFont typeface="Arial" panose="020B0604020202020204" pitchFamily="34" charset="0"/>
              <a:buChar char="•"/>
              <a:defRPr/>
            </a:pPr>
            <a:r>
              <a:rPr lang="en-US" altLang="en-GB" sz="1200" dirty="0">
                <a:solidFill>
                  <a:schemeClr val="tx1">
                    <a:lumMod val="95000"/>
                    <a:lumOff val="5000"/>
                  </a:schemeClr>
                </a:solidFill>
                <a:latin typeface="Arial" panose="020B0604020202020204" pitchFamily="34" charset="0"/>
                <a:cs typeface="Arial" panose="020B0604020202020204" pitchFamily="34" charset="0"/>
              </a:rPr>
              <a:t>On the other hand, more UE collaboration scenarios are emerging which require multiple devices to form a virtual user and these devices can collaboratively transmit and </a:t>
            </a:r>
            <a:r>
              <a:rPr lang="en-US" altLang="en-GB" sz="1200" dirty="0">
                <a:latin typeface="Arial" panose="020B0604020202020204" pitchFamily="34" charset="0"/>
                <a:cs typeface="Arial" panose="020B0604020202020204" pitchFamily="34" charset="0"/>
              </a:rPr>
              <a:t>receive</a:t>
            </a:r>
            <a:r>
              <a:rPr lang="en-US" altLang="en-GB" sz="1200" dirty="0">
                <a:solidFill>
                  <a:schemeClr val="tx1">
                    <a:lumMod val="95000"/>
                    <a:lumOff val="5000"/>
                  </a:schemeClr>
                </a:solidFill>
                <a:latin typeface="Arial" panose="020B0604020202020204" pitchFamily="34" charset="0"/>
                <a:cs typeface="Arial" panose="020B0604020202020204" pitchFamily="34" charset="0"/>
              </a:rPr>
              <a:t> data from the network.  </a:t>
            </a:r>
            <a:endParaRPr lang="en-US" altLang="en-GB" sz="1715" dirty="0">
              <a:cs typeface="+mn-lt"/>
            </a:endParaRPr>
          </a:p>
          <a:p>
            <a:pPr lvl="1">
              <a:lnSpc>
                <a:spcPct val="120000"/>
              </a:lnSpc>
              <a:spcBef>
                <a:spcPts val="600"/>
              </a:spcBef>
              <a:spcAft>
                <a:spcPts val="600"/>
              </a:spcAft>
              <a:buFontTx/>
              <a:buBlip>
                <a:blip r:embed="rId1"/>
              </a:buBlip>
              <a:defRPr/>
            </a:pPr>
            <a:endParaRPr lang="en-US" altLang="en-GB" sz="1400" dirty="0">
              <a:latin typeface="微软雅黑" panose="020B0503020204020204" charset="-122"/>
              <a:cs typeface="Arial" panose="020B0604020202020204" pitchFamily="34" charset="0"/>
            </a:endParaRPr>
          </a:p>
        </p:txBody>
      </p:sp>
      <p:sp>
        <p:nvSpPr>
          <p:cNvPr id="4" name="内容占位符 1"/>
          <p:cNvSpPr txBox="1"/>
          <p:nvPr/>
        </p:nvSpPr>
        <p:spPr bwMode="auto">
          <a:xfrm>
            <a:off x="565625" y="4663769"/>
            <a:ext cx="5919912" cy="29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t" anchorCtr="0" compatLnSpc="1">
            <a:noAutofit/>
          </a:bodyPr>
          <a:lstStyle>
            <a:lvl1pPr algn="l" defTabSz="457200" rtl="0" eaLnBrk="0" fontAlgn="base" hangingPunct="0">
              <a:lnSpc>
                <a:spcPct val="120000"/>
              </a:lnSpc>
              <a:spcBef>
                <a:spcPct val="20000"/>
              </a:spcBef>
              <a:spcAft>
                <a:spcPct val="0"/>
              </a:spcAft>
              <a:buFont typeface="Arial" panose="020B0604020202020204" pitchFamily="34" charset="0"/>
              <a:defRPr kumimoji="1" lang="zh-CN" altLang="en-US" sz="1800" kern="1200" baseline="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1pPr>
            <a:lvl2pPr marL="742950" indent="-285750" algn="l" defTabSz="457200" rtl="0" eaLnBrk="0" fontAlgn="base" hangingPunct="0">
              <a:lnSpc>
                <a:spcPct val="120000"/>
              </a:lnSpc>
              <a:spcBef>
                <a:spcPct val="20000"/>
              </a:spcBef>
              <a:spcAft>
                <a:spcPct val="0"/>
              </a:spcAft>
              <a:buFont typeface="Arial" panose="020B0604020202020204" pitchFamily="34" charset="0"/>
              <a:buChar cha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marL="1143000" indent="-228600" algn="l" defTabSz="457200" rtl="0" eaLnBrk="0" fontAlgn="base" hangingPunct="0">
              <a:lnSpc>
                <a:spcPct val="120000"/>
              </a:lnSpc>
              <a:spcBef>
                <a:spcPct val="20000"/>
              </a:spcBef>
              <a:spcAft>
                <a:spcPct val="0"/>
              </a:spcAft>
              <a:buFont typeface="Arial" panose="020B0604020202020204" pitchFamily="34" charset="0"/>
              <a:buChar char="•"/>
              <a:defRPr sz="1600" kern="1200">
                <a:solidFill>
                  <a:schemeClr val="tx1"/>
                </a:solidFill>
                <a:latin typeface="+mn-lt"/>
                <a:ea typeface="微软雅黑" panose="020B0503020204020204" charset="-122"/>
                <a:cs typeface="+mn-cs"/>
              </a:defRPr>
            </a:lvl3pPr>
            <a:lvl4pPr marL="1600200" indent="-228600" algn="l" defTabSz="457200" rtl="0" eaLnBrk="0" fontAlgn="base" hangingPunct="0">
              <a:lnSpc>
                <a:spcPct val="120000"/>
              </a:lnSpc>
              <a:spcBef>
                <a:spcPct val="20000"/>
              </a:spcBef>
              <a:spcAft>
                <a:spcPct val="0"/>
              </a:spcAft>
              <a:buFont typeface="Arial" panose="020B0604020202020204" pitchFamily="34" charset="0"/>
              <a:buChar char="–"/>
              <a:defRPr sz="1400" kern="1200">
                <a:solidFill>
                  <a:schemeClr val="tx1"/>
                </a:solidFill>
                <a:latin typeface="+mn-lt"/>
                <a:ea typeface="微软雅黑" panose="020B0503020204020204" charset="-122"/>
                <a:cs typeface="+mn-cs"/>
              </a:defRPr>
            </a:lvl4pPr>
            <a:lvl5pPr marL="2057400" indent="-228600" algn="l" defTabSz="457200" rtl="0" eaLnBrk="0" fontAlgn="base" hangingPunct="0">
              <a:lnSpc>
                <a:spcPct val="120000"/>
              </a:lnSpc>
              <a:spcBef>
                <a:spcPct val="20000"/>
              </a:spcBef>
              <a:spcAft>
                <a:spcPct val="0"/>
              </a:spcAft>
              <a:buFont typeface="Arial" panose="020B0604020202020204" pitchFamily="34" charset="0"/>
              <a:buChar char="»"/>
              <a:defRPr sz="1200" kern="1200">
                <a:solidFill>
                  <a:schemeClr val="tx1"/>
                </a:solidFill>
                <a:latin typeface="+mn-lt"/>
                <a:ea typeface="微软雅黑" panose="020B0503020204020204" charset="-122"/>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en-US" sz="1000" i="1" dirty="0"/>
              <a:t>[1] RP-223501	Revised WID on NR sidelink relay enhancements. </a:t>
            </a:r>
            <a:endParaRPr lang="en-US" sz="1000" i="1" dirty="0"/>
          </a:p>
        </p:txBody>
      </p:sp>
      <p:sp>
        <p:nvSpPr>
          <p:cNvPr id="7" name="矩形 6"/>
          <p:cNvSpPr/>
          <p:nvPr/>
        </p:nvSpPr>
        <p:spPr>
          <a:xfrm>
            <a:off x="772172" y="1627277"/>
            <a:ext cx="7775837" cy="1200329"/>
          </a:xfrm>
          <a:prstGeom prst="rect">
            <a:avLst/>
          </a:prstGeom>
          <a:ln>
            <a:solidFill>
              <a:schemeClr val="tx1"/>
            </a:solidFill>
            <a:prstDash val="solid"/>
          </a:ln>
        </p:spPr>
        <p:txBody>
          <a:bodyPr wrap="square">
            <a:spAutoFit/>
          </a:bodyPr>
          <a:lstStyle/>
          <a:p>
            <a:r>
              <a:rPr lang="en-GB" altLang="zh-CN" sz="1200" i="1" dirty="0">
                <a:latin typeface="Times New Roman" panose="02020603050405020304" pitchFamily="18" charset="0"/>
                <a:ea typeface="Malgun Gothic" panose="020B0503020000020004" pitchFamily="34" charset="-127"/>
              </a:rPr>
              <a:t>This multi-path relay solution can also be utilized to for UE aggregation where a UE is connected to the network via direct path and via another UE using a non-standardized UE-UE interconnection. UE aggregation aims to provide applications requiring high UL bitrates on 5G terminals, in cases when normal UEs are too limited by UL UE transmission power to achieve required bitrate, especially at the edge of a cell. Additionally, UE aggregation can improve the reliability, stability and reduce delay of services as well, that is, if the channel condition of a terminal is deteriorating, another terminal can be used to make up for the traffic performance unsteadiness caused by channel condition variation.</a:t>
            </a:r>
            <a:endParaRPr lang="zh-CN" altLang="en-US" sz="1200" i="1" dirty="0"/>
          </a:p>
        </p:txBody>
      </p:sp>
      <p:grpSp>
        <p:nvGrpSpPr>
          <p:cNvPr id="6" name="组合 5"/>
          <p:cNvGrpSpPr>
            <a:grpSpLocks noChangeAspect="1"/>
          </p:cNvGrpSpPr>
          <p:nvPr/>
        </p:nvGrpSpPr>
        <p:grpSpPr>
          <a:xfrm>
            <a:off x="0" y="111123"/>
            <a:ext cx="8002772" cy="549275"/>
            <a:chOff x="1" y="291783"/>
            <a:chExt cx="9143999" cy="549275"/>
          </a:xfrm>
        </p:grpSpPr>
        <p:sp>
          <p:nvSpPr>
            <p:cNvPr id="8" name="矩形 42"/>
            <p:cNvSpPr/>
            <p:nvPr/>
          </p:nvSpPr>
          <p:spPr bwMode="auto">
            <a:xfrm>
              <a:off x="264796" y="291783"/>
              <a:ext cx="7752715" cy="549275"/>
            </a:xfrm>
            <a:custGeom>
              <a:avLst/>
              <a:gdLst/>
              <a:ahLst/>
              <a:cxnLst>
                <a:cxn ang="0">
                  <a:pos x="0" y="9144"/>
                </a:cxn>
                <a:cxn ang="0">
                  <a:pos x="2679192" y="0"/>
                </a:cxn>
                <a:cxn ang="0">
                  <a:pos x="3118104" y="548640"/>
                </a:cxn>
                <a:cxn ang="0">
                  <a:pos x="0" y="548640"/>
                </a:cxn>
                <a:cxn ang="0">
                  <a:pos x="0" y="9144"/>
                </a:cxn>
              </a:cxnLst>
              <a:rect l="0" t="0" r="r" b="b"/>
              <a:pathLst>
                <a:path w="3118104" h="548640">
                  <a:moveTo>
                    <a:pt x="0" y="9144"/>
                  </a:moveTo>
                  <a:lnTo>
                    <a:pt x="2679192" y="0"/>
                  </a:lnTo>
                  <a:lnTo>
                    <a:pt x="3118104" y="548640"/>
                  </a:lnTo>
                  <a:lnTo>
                    <a:pt x="0" y="548640"/>
                  </a:lnTo>
                  <a:lnTo>
                    <a:pt x="0" y="9144"/>
                  </a:lnTo>
                  <a:close/>
                </a:path>
              </a:pathLst>
            </a:custGeom>
            <a:solidFill>
              <a:srgbClr val="44C8F5"/>
            </a:solidFill>
            <a:ln w="9525">
              <a:noFill/>
              <a:round/>
            </a:ln>
          </p:spPr>
          <p:txBody>
            <a:bodyPr anchor="ctr"/>
            <a:lstStyle/>
            <a:p>
              <a:pPr marL="0" marR="0" lvl="0" indent="0" defTabSz="6858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rgbClr val="000000"/>
                </a:solidFill>
                <a:effectLst/>
                <a:uLnTx/>
                <a:uFillTx/>
                <a:latin typeface="Arial" panose="020B0604020202020204"/>
                <a:ea typeface="微软雅黑" panose="020B0503020204020204" charset="-122"/>
              </a:endParaRPr>
            </a:p>
          </p:txBody>
        </p:sp>
        <p:sp>
          <p:nvSpPr>
            <p:cNvPr id="9" name="矩形 42"/>
            <p:cNvSpPr/>
            <p:nvPr/>
          </p:nvSpPr>
          <p:spPr bwMode="auto">
            <a:xfrm>
              <a:off x="1" y="291783"/>
              <a:ext cx="7746365" cy="549275"/>
            </a:xfrm>
            <a:custGeom>
              <a:avLst/>
              <a:gdLst/>
              <a:ahLst/>
              <a:cxnLst>
                <a:cxn ang="0">
                  <a:pos x="0" y="9144"/>
                </a:cxn>
                <a:cxn ang="0">
                  <a:pos x="2679192" y="0"/>
                </a:cxn>
                <a:cxn ang="0">
                  <a:pos x="3118104" y="548640"/>
                </a:cxn>
                <a:cxn ang="0">
                  <a:pos x="0" y="548640"/>
                </a:cxn>
                <a:cxn ang="0">
                  <a:pos x="0" y="9144"/>
                </a:cxn>
              </a:cxnLst>
              <a:rect l="0" t="0" r="r" b="b"/>
              <a:pathLst>
                <a:path w="3118104" h="548640">
                  <a:moveTo>
                    <a:pt x="0" y="9144"/>
                  </a:moveTo>
                  <a:lnTo>
                    <a:pt x="2679192" y="0"/>
                  </a:lnTo>
                  <a:lnTo>
                    <a:pt x="3118104" y="548640"/>
                  </a:lnTo>
                  <a:lnTo>
                    <a:pt x="0" y="548640"/>
                  </a:lnTo>
                  <a:lnTo>
                    <a:pt x="0" y="9144"/>
                  </a:lnTo>
                  <a:close/>
                </a:path>
              </a:pathLst>
            </a:custGeom>
            <a:solidFill>
              <a:srgbClr val="008DD3"/>
            </a:solidFill>
            <a:ln w="9525">
              <a:noFill/>
              <a:round/>
            </a:ln>
          </p:spPr>
          <p:txBody>
            <a:bodyPr anchor="ctr"/>
            <a:lstStyle/>
            <a:p>
              <a:pPr marL="0" marR="0" lvl="0" indent="0" defTabSz="6858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rgbClr val="000000"/>
                </a:solidFill>
                <a:effectLst/>
                <a:uLnTx/>
                <a:uFillTx/>
                <a:latin typeface="Arial" panose="020B0604020202020204"/>
                <a:ea typeface="微软雅黑" panose="020B0503020204020204" charset="-122"/>
              </a:endParaRPr>
            </a:p>
          </p:txBody>
        </p:sp>
        <p:cxnSp>
          <p:nvCxnSpPr>
            <p:cNvPr id="10" name="直接连接符 44"/>
            <p:cNvCxnSpPr>
              <a:cxnSpLocks noChangeShapeType="1"/>
            </p:cNvCxnSpPr>
            <p:nvPr/>
          </p:nvCxnSpPr>
          <p:spPr bwMode="auto">
            <a:xfrm>
              <a:off x="2331945" y="832220"/>
              <a:ext cx="6812055" cy="0"/>
            </a:xfrm>
            <a:prstGeom prst="line">
              <a:avLst/>
            </a:prstGeom>
            <a:noFill/>
            <a:ln w="3175" cmpd="sng">
              <a:solidFill>
                <a:srgbClr val="008DD3"/>
              </a:solidFill>
              <a:round/>
            </a:ln>
          </p:spPr>
        </p:cxnSp>
        <p:sp>
          <p:nvSpPr>
            <p:cNvPr id="11" name="文本框 47"/>
            <p:cNvSpPr txBox="1">
              <a:spLocks noChangeArrowheads="1"/>
            </p:cNvSpPr>
            <p:nvPr/>
          </p:nvSpPr>
          <p:spPr bwMode="auto">
            <a:xfrm>
              <a:off x="1" y="367668"/>
              <a:ext cx="7175893" cy="398780"/>
            </a:xfrm>
            <a:prstGeom prst="rect">
              <a:avLst/>
            </a:prstGeom>
            <a:noFill/>
            <a:ln w="9525">
              <a:noFill/>
              <a:miter lim="800000"/>
            </a:ln>
          </p:spPr>
          <p:txBody>
            <a:bodyPr wrap="square" anchor="ctr" anchorCtr="0">
              <a:spAutoFit/>
            </a:bodyPr>
            <a:lstStyle/>
            <a:p>
              <a:pPr marL="0" marR="0" lvl="0" indent="0" defTabSz="685800" eaLnBrk="1" fontAlgn="auto" latinLnBrk="0" hangingPunct="1">
                <a:lnSpc>
                  <a:spcPct val="100000"/>
                </a:lnSpc>
                <a:spcBef>
                  <a:spcPts val="0"/>
                </a:spcBef>
                <a:spcAft>
                  <a:spcPts val="0"/>
                </a:spcAft>
                <a:buClrTx/>
                <a:buSzTx/>
                <a:buFontTx/>
                <a:buNone/>
                <a:defRPr/>
              </a:pPr>
              <a:r>
                <a:rPr lang="en-US" altLang="zh-CN" sz="2000" b="1" kern="0" dirty="0">
                  <a:solidFill>
                    <a:srgbClr val="FFFFFF"/>
                  </a:solidFill>
                  <a:latin typeface="Arial" panose="020B0604020202020204"/>
                  <a:ea typeface="微软雅黑" panose="020B0503020204020204" charset="-122"/>
                </a:rPr>
                <a:t>Motivations</a:t>
              </a:r>
              <a:endParaRPr kumimoji="0" lang="en-US" altLang="zh-CN" sz="2000" b="1" i="0" u="none" strike="noStrike" kern="0" cap="none" spc="0" normalizeH="0" baseline="0" noProof="0" dirty="0">
                <a:ln>
                  <a:noFill/>
                </a:ln>
                <a:solidFill>
                  <a:srgbClr val="FFFFFF"/>
                </a:solidFill>
                <a:effectLst/>
                <a:uLnTx/>
                <a:uFillTx/>
                <a:latin typeface="Arial" panose="020B0604020202020204"/>
                <a:ea typeface="微软雅黑" panose="020B0503020204020204" charset="-122"/>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内容占位符 8"/>
          <p:cNvSpPr>
            <a:spLocks noGrp="1"/>
          </p:cNvSpPr>
          <p:nvPr>
            <p:ph idx="12"/>
          </p:nvPr>
        </p:nvSpPr>
        <p:spPr>
          <a:xfrm>
            <a:off x="383540" y="2511526"/>
            <a:ext cx="8404860" cy="2344954"/>
          </a:xfrm>
        </p:spPr>
        <p:txBody>
          <a:bodyPr/>
          <a:lstStyle/>
          <a:p>
            <a:pPr marL="285750" indent="-285750">
              <a:lnSpc>
                <a:spcPct val="100000"/>
              </a:lnSpc>
              <a:spcBef>
                <a:spcPts val="200"/>
              </a:spcBef>
              <a:buFont typeface="Arial" panose="020B0604020202020204" pitchFamily="34" charset="0"/>
              <a:buChar char="•"/>
            </a:pPr>
            <a:r>
              <a:rPr lang="en-US" altLang="zh-CN" sz="1100" dirty="0">
                <a:solidFill>
                  <a:schemeClr val="tx1"/>
                </a:solidFill>
              </a:rPr>
              <a:t>IIoT scenario</a:t>
            </a:r>
            <a:endParaRPr lang="en-US" altLang="zh-CN" sz="1100" dirty="0">
              <a:solidFill>
                <a:schemeClr val="tx1"/>
              </a:solidFill>
            </a:endParaRPr>
          </a:p>
          <a:p>
            <a:pPr marL="1028700" lvl="1">
              <a:lnSpc>
                <a:spcPct val="100000"/>
              </a:lnSpc>
              <a:spcBef>
                <a:spcPts val="200"/>
              </a:spcBef>
              <a:buFont typeface="Arial" panose="020B0604020202020204" pitchFamily="34" charset="0"/>
              <a:buChar char="•"/>
            </a:pPr>
            <a:r>
              <a:rPr lang="en-US" altLang="zh-CN" sz="1100" dirty="0">
                <a:solidFill>
                  <a:schemeClr val="tx1"/>
                </a:solidFill>
              </a:rPr>
              <a:t>Multiple coordinative devices (e.g., monitors) are connected together. </a:t>
            </a:r>
            <a:endParaRPr lang="en-US" altLang="zh-CN" sz="1100" dirty="0">
              <a:solidFill>
                <a:schemeClr val="tx1"/>
              </a:solidFill>
            </a:endParaRPr>
          </a:p>
          <a:p>
            <a:pPr marL="1028700" lvl="1">
              <a:lnSpc>
                <a:spcPct val="100000"/>
              </a:lnSpc>
              <a:spcBef>
                <a:spcPts val="200"/>
              </a:spcBef>
              <a:buFont typeface="Arial" panose="020B0604020202020204" pitchFamily="34" charset="0"/>
              <a:buChar char="•"/>
            </a:pPr>
            <a:r>
              <a:rPr lang="en-US" altLang="zh-CN" sz="1100" dirty="0">
                <a:solidFill>
                  <a:schemeClr val="tx1"/>
                </a:solidFill>
              </a:rPr>
              <a:t>Collaborative transmission can enable more robust transmission.</a:t>
            </a:r>
            <a:endParaRPr lang="en-US" altLang="zh-CN" sz="1100" dirty="0">
              <a:solidFill>
                <a:schemeClr val="tx1"/>
              </a:solidFill>
            </a:endParaRPr>
          </a:p>
          <a:p>
            <a:pPr marL="285750" indent="-285750">
              <a:lnSpc>
                <a:spcPct val="100000"/>
              </a:lnSpc>
              <a:spcBef>
                <a:spcPts val="200"/>
              </a:spcBef>
              <a:buFont typeface="Arial" panose="020B0604020202020204" pitchFamily="34" charset="0"/>
              <a:buChar char="•"/>
            </a:pPr>
            <a:r>
              <a:rPr lang="en-US" altLang="zh-CN" sz="1100" dirty="0">
                <a:solidFill>
                  <a:schemeClr val="tx1"/>
                </a:solidFill>
              </a:rPr>
              <a:t>Personal IoT scenario</a:t>
            </a:r>
            <a:endParaRPr lang="en-US" altLang="zh-CN" sz="1100" dirty="0">
              <a:solidFill>
                <a:schemeClr val="tx1"/>
              </a:solidFill>
            </a:endParaRPr>
          </a:p>
          <a:p>
            <a:pPr marL="1028700" lvl="1">
              <a:lnSpc>
                <a:spcPct val="100000"/>
              </a:lnSpc>
              <a:spcBef>
                <a:spcPts val="200"/>
              </a:spcBef>
              <a:buFont typeface="Arial" panose="020B0604020202020204" pitchFamily="34" charset="0"/>
              <a:buChar char="•"/>
            </a:pPr>
            <a:r>
              <a:rPr lang="en-US" altLang="zh-CN" sz="1100" dirty="0">
                <a:solidFill>
                  <a:schemeClr val="tx1"/>
                </a:solidFill>
              </a:rPr>
              <a:t>A user has multiple devices with different capabilities, such as mobile phone, laptop, wearable devices.</a:t>
            </a:r>
            <a:endParaRPr lang="en-US" altLang="zh-CN" sz="1100" dirty="0">
              <a:solidFill>
                <a:schemeClr val="tx1"/>
              </a:solidFill>
            </a:endParaRPr>
          </a:p>
          <a:p>
            <a:pPr marL="1028700" lvl="1">
              <a:lnSpc>
                <a:spcPct val="100000"/>
              </a:lnSpc>
              <a:spcBef>
                <a:spcPts val="200"/>
              </a:spcBef>
              <a:buFont typeface="Arial" panose="020B0604020202020204" pitchFamily="34" charset="0"/>
              <a:buChar char="•"/>
            </a:pPr>
            <a:r>
              <a:rPr lang="en-US" altLang="zh-CN" sz="1100" dirty="0">
                <a:solidFill>
                  <a:schemeClr val="tx1"/>
                </a:solidFill>
              </a:rPr>
              <a:t>Media (audio/video) can be shared among all the devices belonging to the same PIN. </a:t>
            </a:r>
            <a:endParaRPr lang="en-US" altLang="zh-CN" sz="1100" dirty="0">
              <a:solidFill>
                <a:schemeClr val="tx1"/>
              </a:solidFill>
            </a:endParaRPr>
          </a:p>
          <a:p>
            <a:pPr marL="285750" indent="-285750">
              <a:lnSpc>
                <a:spcPct val="100000"/>
              </a:lnSpc>
              <a:spcBef>
                <a:spcPts val="200"/>
              </a:spcBef>
              <a:buFont typeface="Arial" panose="020B0604020202020204" pitchFamily="34" charset="0"/>
              <a:buChar char="•"/>
            </a:pPr>
            <a:r>
              <a:rPr lang="en-US" altLang="zh-CN" sz="1100" dirty="0">
                <a:solidFill>
                  <a:schemeClr val="tx1"/>
                </a:solidFill>
              </a:rPr>
              <a:t>Multi-modality scenario</a:t>
            </a:r>
            <a:endParaRPr lang="en-US" altLang="zh-CN" sz="1100" dirty="0">
              <a:solidFill>
                <a:schemeClr val="tx1"/>
              </a:solidFill>
            </a:endParaRPr>
          </a:p>
          <a:p>
            <a:pPr marL="1028700" lvl="1">
              <a:lnSpc>
                <a:spcPct val="100000"/>
              </a:lnSpc>
              <a:spcBef>
                <a:spcPts val="200"/>
              </a:spcBef>
              <a:buFont typeface="Arial" panose="020B0604020202020204" pitchFamily="34" charset="0"/>
              <a:buChar char="•"/>
            </a:pPr>
            <a:r>
              <a:rPr lang="en-US" altLang="zh-CN" sz="1100" dirty="0">
                <a:solidFill>
                  <a:schemeClr val="tx1"/>
                </a:solidFill>
              </a:rPr>
              <a:t>A user has multiple devices with m</a:t>
            </a:r>
            <a:r>
              <a:rPr lang="en-US" altLang="en-US" sz="1100" dirty="0">
                <a:solidFill>
                  <a:schemeClr val="tx1"/>
                </a:solidFill>
                <a:sym typeface="+mn-ea"/>
              </a:rPr>
              <a:t>ulti-modality service.</a:t>
            </a:r>
            <a:endParaRPr lang="en-US" altLang="en-US" sz="1100" dirty="0">
              <a:solidFill>
                <a:schemeClr val="tx1"/>
              </a:solidFill>
              <a:sym typeface="+mn-ea"/>
            </a:endParaRPr>
          </a:p>
          <a:p>
            <a:pPr marL="1028700" lvl="1">
              <a:lnSpc>
                <a:spcPct val="100000"/>
              </a:lnSpc>
              <a:spcBef>
                <a:spcPts val="200"/>
              </a:spcBef>
              <a:buFont typeface="Arial" panose="020B0604020202020204" pitchFamily="34" charset="0"/>
              <a:buChar char="•"/>
            </a:pPr>
            <a:r>
              <a:rPr lang="en-US" altLang="zh-CN" sz="1100" dirty="0">
                <a:solidFill>
                  <a:schemeClr val="tx1"/>
                </a:solidFill>
                <a:sym typeface="+mn-ea"/>
              </a:rPr>
              <a:t>Synchronization and coordination </a:t>
            </a:r>
            <a:r>
              <a:rPr lang="en-US" altLang="zh-CN" sz="1100" dirty="0">
                <a:solidFill>
                  <a:schemeClr val="tx1"/>
                </a:solidFill>
                <a:cs typeface="+mn-lt"/>
                <a:sym typeface="+mn-ea"/>
              </a:rPr>
              <a:t>of multi-flow services are required for multiple UEs</a:t>
            </a:r>
            <a:r>
              <a:rPr lang="en-US" altLang="zh-CN" sz="1100" dirty="0">
                <a:solidFill>
                  <a:schemeClr val="tx1"/>
                </a:solidFill>
                <a:sym typeface="+mn-ea"/>
              </a:rPr>
              <a:t>.</a:t>
            </a:r>
            <a:endParaRPr lang="en-US" altLang="zh-CN" sz="1100" dirty="0">
              <a:solidFill>
                <a:schemeClr val="tx1"/>
              </a:solidFill>
              <a:sym typeface="+mn-ea"/>
            </a:endParaRPr>
          </a:p>
          <a:p>
            <a:pPr marL="285750" indent="-285750">
              <a:lnSpc>
                <a:spcPct val="100000"/>
              </a:lnSpc>
              <a:spcBef>
                <a:spcPts val="200"/>
              </a:spcBef>
              <a:buFont typeface="Arial" panose="020B0604020202020204" pitchFamily="34" charset="0"/>
              <a:buChar char="•"/>
            </a:pPr>
            <a:r>
              <a:rPr lang="en-US" altLang="zh-CN" sz="1100" dirty="0">
                <a:solidFill>
                  <a:schemeClr val="tx1"/>
                </a:solidFill>
              </a:rPr>
              <a:t>Extended relay scenario</a:t>
            </a:r>
            <a:endParaRPr lang="en-US" altLang="zh-CN" sz="1100" dirty="0">
              <a:solidFill>
                <a:schemeClr val="tx1"/>
              </a:solidFill>
            </a:endParaRPr>
          </a:p>
          <a:p>
            <a:pPr marL="1028700" lvl="1">
              <a:lnSpc>
                <a:spcPct val="100000"/>
              </a:lnSpc>
              <a:spcBef>
                <a:spcPts val="200"/>
              </a:spcBef>
              <a:buFont typeface="Arial" panose="020B0604020202020204" pitchFamily="34" charset="0"/>
              <a:buChar char="•"/>
            </a:pPr>
            <a:r>
              <a:rPr lang="en-US" altLang="zh-CN" sz="1100" dirty="0">
                <a:solidFill>
                  <a:schemeClr val="tx1"/>
                </a:solidFill>
              </a:rPr>
              <a:t>A remote UE is power limited for high data rates </a:t>
            </a:r>
            <a:r>
              <a:rPr lang="en-GB" altLang="zh-CN" sz="1100" dirty="0">
                <a:solidFill>
                  <a:schemeClr val="tx1"/>
                </a:solidFill>
              </a:rPr>
              <a:t>at the edge of a cell</a:t>
            </a:r>
            <a:r>
              <a:rPr lang="en-US" altLang="zh-CN" sz="1100" dirty="0">
                <a:solidFill>
                  <a:schemeClr val="tx1"/>
                </a:solidFill>
              </a:rPr>
              <a:t>.</a:t>
            </a:r>
            <a:endParaRPr lang="en-US" altLang="zh-CN" sz="1100" dirty="0">
              <a:solidFill>
                <a:schemeClr val="tx1"/>
              </a:solidFill>
            </a:endParaRPr>
          </a:p>
          <a:p>
            <a:pPr marL="1028700" lvl="1">
              <a:lnSpc>
                <a:spcPct val="100000"/>
              </a:lnSpc>
              <a:spcBef>
                <a:spcPts val="200"/>
              </a:spcBef>
              <a:buFont typeface="Arial" panose="020B0604020202020204" pitchFamily="34" charset="0"/>
              <a:buChar char="•"/>
            </a:pPr>
            <a:r>
              <a:rPr lang="en-US" altLang="zh-CN" sz="1100" dirty="0">
                <a:solidFill>
                  <a:schemeClr val="tx1"/>
                </a:solidFill>
              </a:rPr>
              <a:t>Inter-</a:t>
            </a:r>
            <a:r>
              <a:rPr lang="en-US" altLang="zh-CN" sz="1100" dirty="0" err="1">
                <a:solidFill>
                  <a:schemeClr val="tx1"/>
                </a:solidFill>
              </a:rPr>
              <a:t>gNB</a:t>
            </a:r>
            <a:r>
              <a:rPr lang="en-US" altLang="zh-CN" sz="1100" dirty="0">
                <a:solidFill>
                  <a:schemeClr val="tx1"/>
                </a:solidFill>
              </a:rPr>
              <a:t> aggregation and aggregation with </a:t>
            </a:r>
            <a:r>
              <a:rPr lang="en-US" altLang="zh-CN" sz="1100" dirty="0">
                <a:solidFill>
                  <a:schemeClr val="tx1"/>
                </a:solidFill>
                <a:sym typeface="+mn-ea"/>
              </a:rPr>
              <a:t>more than one indirect paths are desirable. </a:t>
            </a:r>
            <a:endParaRPr lang="en-US" altLang="zh-CN" sz="1100" dirty="0">
              <a:solidFill>
                <a:schemeClr val="tx1"/>
              </a:solidFill>
            </a:endParaRPr>
          </a:p>
        </p:txBody>
      </p:sp>
      <p:grpSp>
        <p:nvGrpSpPr>
          <p:cNvPr id="19" name="组合 18"/>
          <p:cNvGrpSpPr>
            <a:grpSpLocks noChangeAspect="1"/>
          </p:cNvGrpSpPr>
          <p:nvPr/>
        </p:nvGrpSpPr>
        <p:grpSpPr>
          <a:xfrm>
            <a:off x="0" y="111123"/>
            <a:ext cx="8002772" cy="549275"/>
            <a:chOff x="1" y="291783"/>
            <a:chExt cx="9143999" cy="549275"/>
          </a:xfrm>
        </p:grpSpPr>
        <p:sp>
          <p:nvSpPr>
            <p:cNvPr id="20" name="矩形 42"/>
            <p:cNvSpPr/>
            <p:nvPr/>
          </p:nvSpPr>
          <p:spPr bwMode="auto">
            <a:xfrm>
              <a:off x="264796" y="291783"/>
              <a:ext cx="7752715" cy="549275"/>
            </a:xfrm>
            <a:custGeom>
              <a:avLst/>
              <a:gdLst/>
              <a:ahLst/>
              <a:cxnLst>
                <a:cxn ang="0">
                  <a:pos x="0" y="9144"/>
                </a:cxn>
                <a:cxn ang="0">
                  <a:pos x="2679192" y="0"/>
                </a:cxn>
                <a:cxn ang="0">
                  <a:pos x="3118104" y="548640"/>
                </a:cxn>
                <a:cxn ang="0">
                  <a:pos x="0" y="548640"/>
                </a:cxn>
                <a:cxn ang="0">
                  <a:pos x="0" y="9144"/>
                </a:cxn>
              </a:cxnLst>
              <a:rect l="0" t="0" r="r" b="b"/>
              <a:pathLst>
                <a:path w="3118104" h="548640">
                  <a:moveTo>
                    <a:pt x="0" y="9144"/>
                  </a:moveTo>
                  <a:lnTo>
                    <a:pt x="2679192" y="0"/>
                  </a:lnTo>
                  <a:lnTo>
                    <a:pt x="3118104" y="548640"/>
                  </a:lnTo>
                  <a:lnTo>
                    <a:pt x="0" y="548640"/>
                  </a:lnTo>
                  <a:lnTo>
                    <a:pt x="0" y="9144"/>
                  </a:lnTo>
                  <a:close/>
                </a:path>
              </a:pathLst>
            </a:custGeom>
            <a:solidFill>
              <a:srgbClr val="44C8F5"/>
            </a:solidFill>
            <a:ln w="9525">
              <a:noFill/>
              <a:round/>
            </a:ln>
          </p:spPr>
          <p:txBody>
            <a:bodyPr anchor="ctr"/>
            <a:lstStyle/>
            <a:p>
              <a:pPr marL="0" marR="0" lvl="0" indent="0" defTabSz="6858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rgbClr val="000000"/>
                </a:solidFill>
                <a:effectLst/>
                <a:uLnTx/>
                <a:uFillTx/>
                <a:latin typeface="Arial" panose="020B0604020202020204"/>
                <a:ea typeface="微软雅黑" panose="020B0503020204020204" charset="-122"/>
              </a:endParaRPr>
            </a:p>
          </p:txBody>
        </p:sp>
        <p:sp>
          <p:nvSpPr>
            <p:cNvPr id="21" name="矩形 42"/>
            <p:cNvSpPr/>
            <p:nvPr/>
          </p:nvSpPr>
          <p:spPr bwMode="auto">
            <a:xfrm>
              <a:off x="1" y="291783"/>
              <a:ext cx="7746365" cy="549275"/>
            </a:xfrm>
            <a:custGeom>
              <a:avLst/>
              <a:gdLst/>
              <a:ahLst/>
              <a:cxnLst>
                <a:cxn ang="0">
                  <a:pos x="0" y="9144"/>
                </a:cxn>
                <a:cxn ang="0">
                  <a:pos x="2679192" y="0"/>
                </a:cxn>
                <a:cxn ang="0">
                  <a:pos x="3118104" y="548640"/>
                </a:cxn>
                <a:cxn ang="0">
                  <a:pos x="0" y="548640"/>
                </a:cxn>
                <a:cxn ang="0">
                  <a:pos x="0" y="9144"/>
                </a:cxn>
              </a:cxnLst>
              <a:rect l="0" t="0" r="r" b="b"/>
              <a:pathLst>
                <a:path w="3118104" h="548640">
                  <a:moveTo>
                    <a:pt x="0" y="9144"/>
                  </a:moveTo>
                  <a:lnTo>
                    <a:pt x="2679192" y="0"/>
                  </a:lnTo>
                  <a:lnTo>
                    <a:pt x="3118104" y="548640"/>
                  </a:lnTo>
                  <a:lnTo>
                    <a:pt x="0" y="548640"/>
                  </a:lnTo>
                  <a:lnTo>
                    <a:pt x="0" y="9144"/>
                  </a:lnTo>
                  <a:close/>
                </a:path>
              </a:pathLst>
            </a:custGeom>
            <a:solidFill>
              <a:srgbClr val="008DD3"/>
            </a:solidFill>
            <a:ln w="9525">
              <a:noFill/>
              <a:round/>
            </a:ln>
          </p:spPr>
          <p:txBody>
            <a:bodyPr anchor="ctr"/>
            <a:lstStyle/>
            <a:p>
              <a:pPr marL="0" marR="0" lvl="0" indent="0" defTabSz="6858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rgbClr val="000000"/>
                </a:solidFill>
                <a:effectLst/>
                <a:uLnTx/>
                <a:uFillTx/>
                <a:latin typeface="Arial" panose="020B0604020202020204"/>
                <a:ea typeface="微软雅黑" panose="020B0503020204020204" charset="-122"/>
              </a:endParaRPr>
            </a:p>
          </p:txBody>
        </p:sp>
        <p:cxnSp>
          <p:nvCxnSpPr>
            <p:cNvPr id="22" name="直接连接符 44"/>
            <p:cNvCxnSpPr>
              <a:cxnSpLocks noChangeShapeType="1"/>
            </p:cNvCxnSpPr>
            <p:nvPr/>
          </p:nvCxnSpPr>
          <p:spPr bwMode="auto">
            <a:xfrm>
              <a:off x="2331945" y="832220"/>
              <a:ext cx="6812055" cy="0"/>
            </a:xfrm>
            <a:prstGeom prst="line">
              <a:avLst/>
            </a:prstGeom>
            <a:noFill/>
            <a:ln w="3175" cmpd="sng">
              <a:solidFill>
                <a:srgbClr val="008DD3"/>
              </a:solidFill>
              <a:round/>
            </a:ln>
          </p:spPr>
        </p:cxnSp>
        <p:sp>
          <p:nvSpPr>
            <p:cNvPr id="23" name="文本框 47"/>
            <p:cNvSpPr txBox="1">
              <a:spLocks noChangeArrowheads="1"/>
            </p:cNvSpPr>
            <p:nvPr/>
          </p:nvSpPr>
          <p:spPr bwMode="auto">
            <a:xfrm>
              <a:off x="1" y="367668"/>
              <a:ext cx="7175893" cy="398780"/>
            </a:xfrm>
            <a:prstGeom prst="rect">
              <a:avLst/>
            </a:prstGeom>
            <a:noFill/>
            <a:ln w="9525">
              <a:noFill/>
              <a:miter lim="800000"/>
            </a:ln>
          </p:spPr>
          <p:txBody>
            <a:bodyPr wrap="square" anchor="ctr" anchorCtr="0">
              <a:spAutoFit/>
            </a:bodyPr>
            <a:lstStyle/>
            <a:p>
              <a:pPr marL="0" marR="0" lvl="0" indent="0" defTabSz="685800" eaLnBrk="1" fontAlgn="auto" latinLnBrk="0" hangingPunct="1">
                <a:lnSpc>
                  <a:spcPct val="100000"/>
                </a:lnSpc>
                <a:spcBef>
                  <a:spcPts val="0"/>
                </a:spcBef>
                <a:spcAft>
                  <a:spcPts val="0"/>
                </a:spcAft>
                <a:buClrTx/>
                <a:buSzTx/>
                <a:buFontTx/>
                <a:buNone/>
                <a:defRPr/>
              </a:pPr>
              <a:r>
                <a:rPr lang="en-US" altLang="zh-CN" sz="2000" b="1" dirty="0">
                  <a:solidFill>
                    <a:schemeClr val="bg1"/>
                  </a:solidFill>
                  <a:latin typeface="Arial" panose="020B0604020202020204" pitchFamily="34" charset="0"/>
                  <a:cs typeface="Arial" panose="020B0604020202020204" pitchFamily="34" charset="0"/>
                </a:rPr>
                <a:t>More Scenarios for user collaboration</a:t>
              </a:r>
              <a:endParaRPr kumimoji="0" lang="en-US" altLang="zh-CN" sz="2000" b="1" i="0" u="none" strike="noStrike" kern="0" cap="none" spc="0" normalizeH="0" baseline="0" noProof="0" dirty="0">
                <a:ln>
                  <a:noFill/>
                </a:ln>
                <a:solidFill>
                  <a:schemeClr val="bg1"/>
                </a:solidFill>
                <a:effectLst/>
                <a:uLnTx/>
                <a:uFillTx/>
                <a:latin typeface="Arial" panose="020B0604020202020204" pitchFamily="34" charset="0"/>
                <a:ea typeface="微软雅黑" panose="020B0503020204020204" charset="-122"/>
                <a:cs typeface="Arial" panose="020B0604020202020204" pitchFamily="34" charset="0"/>
              </a:endParaRPr>
            </a:p>
          </p:txBody>
        </p:sp>
      </p:grpSp>
      <p:pic>
        <p:nvPicPr>
          <p:cNvPr id="7" name="图片 6"/>
          <p:cNvPicPr>
            <a:picLocks noChangeAspect="1"/>
          </p:cNvPicPr>
          <p:nvPr/>
        </p:nvPicPr>
        <p:blipFill>
          <a:blip r:embed="rId1"/>
          <a:stretch>
            <a:fillRect/>
          </a:stretch>
        </p:blipFill>
        <p:spPr>
          <a:xfrm>
            <a:off x="117987" y="812800"/>
            <a:ext cx="8944733" cy="1549533"/>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组合 81"/>
          <p:cNvGrpSpPr>
            <a:grpSpLocks noChangeAspect="1"/>
          </p:cNvGrpSpPr>
          <p:nvPr/>
        </p:nvGrpSpPr>
        <p:grpSpPr>
          <a:xfrm>
            <a:off x="-1" y="111123"/>
            <a:ext cx="8664677" cy="549275"/>
            <a:chOff x="1" y="291783"/>
            <a:chExt cx="9143999" cy="549275"/>
          </a:xfrm>
        </p:grpSpPr>
        <p:sp>
          <p:nvSpPr>
            <p:cNvPr id="84" name="矩形 42"/>
            <p:cNvSpPr/>
            <p:nvPr/>
          </p:nvSpPr>
          <p:spPr bwMode="auto">
            <a:xfrm>
              <a:off x="264796" y="291783"/>
              <a:ext cx="7752715" cy="549275"/>
            </a:xfrm>
            <a:custGeom>
              <a:avLst/>
              <a:gdLst/>
              <a:ahLst/>
              <a:cxnLst>
                <a:cxn ang="0">
                  <a:pos x="0" y="9144"/>
                </a:cxn>
                <a:cxn ang="0">
                  <a:pos x="2679192" y="0"/>
                </a:cxn>
                <a:cxn ang="0">
                  <a:pos x="3118104" y="548640"/>
                </a:cxn>
                <a:cxn ang="0">
                  <a:pos x="0" y="548640"/>
                </a:cxn>
                <a:cxn ang="0">
                  <a:pos x="0" y="9144"/>
                </a:cxn>
              </a:cxnLst>
              <a:rect l="0" t="0" r="r" b="b"/>
              <a:pathLst>
                <a:path w="3118104" h="548640">
                  <a:moveTo>
                    <a:pt x="0" y="9144"/>
                  </a:moveTo>
                  <a:lnTo>
                    <a:pt x="2679192" y="0"/>
                  </a:lnTo>
                  <a:lnTo>
                    <a:pt x="3118104" y="548640"/>
                  </a:lnTo>
                  <a:lnTo>
                    <a:pt x="0" y="548640"/>
                  </a:lnTo>
                  <a:lnTo>
                    <a:pt x="0" y="9144"/>
                  </a:lnTo>
                  <a:close/>
                </a:path>
              </a:pathLst>
            </a:custGeom>
            <a:solidFill>
              <a:srgbClr val="44C8F5"/>
            </a:solidFill>
            <a:ln w="9525">
              <a:noFill/>
              <a:round/>
            </a:ln>
          </p:spPr>
          <p:txBody>
            <a:bodyPr anchor="ctr"/>
            <a:lstStyle/>
            <a:p>
              <a:pPr marL="0" marR="0" lvl="0" indent="0" defTabSz="6858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rgbClr val="000000"/>
                </a:solidFill>
                <a:effectLst/>
                <a:uLnTx/>
                <a:uFillTx/>
                <a:latin typeface="Arial" panose="020B0604020202020204"/>
                <a:ea typeface="微软雅黑" panose="020B0503020204020204" charset="-122"/>
              </a:endParaRPr>
            </a:p>
          </p:txBody>
        </p:sp>
        <p:sp>
          <p:nvSpPr>
            <p:cNvPr id="85" name="矩形 42"/>
            <p:cNvSpPr/>
            <p:nvPr/>
          </p:nvSpPr>
          <p:spPr bwMode="auto">
            <a:xfrm>
              <a:off x="1" y="291783"/>
              <a:ext cx="7746365" cy="549275"/>
            </a:xfrm>
            <a:custGeom>
              <a:avLst/>
              <a:gdLst/>
              <a:ahLst/>
              <a:cxnLst>
                <a:cxn ang="0">
                  <a:pos x="0" y="9144"/>
                </a:cxn>
                <a:cxn ang="0">
                  <a:pos x="2679192" y="0"/>
                </a:cxn>
                <a:cxn ang="0">
                  <a:pos x="3118104" y="548640"/>
                </a:cxn>
                <a:cxn ang="0">
                  <a:pos x="0" y="548640"/>
                </a:cxn>
                <a:cxn ang="0">
                  <a:pos x="0" y="9144"/>
                </a:cxn>
              </a:cxnLst>
              <a:rect l="0" t="0" r="r" b="b"/>
              <a:pathLst>
                <a:path w="3118104" h="548640">
                  <a:moveTo>
                    <a:pt x="0" y="9144"/>
                  </a:moveTo>
                  <a:lnTo>
                    <a:pt x="2679192" y="0"/>
                  </a:lnTo>
                  <a:lnTo>
                    <a:pt x="3118104" y="548640"/>
                  </a:lnTo>
                  <a:lnTo>
                    <a:pt x="0" y="548640"/>
                  </a:lnTo>
                  <a:lnTo>
                    <a:pt x="0" y="9144"/>
                  </a:lnTo>
                  <a:close/>
                </a:path>
              </a:pathLst>
            </a:custGeom>
            <a:solidFill>
              <a:srgbClr val="008DD3"/>
            </a:solidFill>
            <a:ln w="9525">
              <a:noFill/>
              <a:round/>
            </a:ln>
          </p:spPr>
          <p:txBody>
            <a:bodyPr anchor="ctr"/>
            <a:lstStyle/>
            <a:p>
              <a:pPr marL="0" marR="0" lvl="0" indent="0" defTabSz="6858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rgbClr val="000000"/>
                </a:solidFill>
                <a:effectLst/>
                <a:uLnTx/>
                <a:uFillTx/>
                <a:latin typeface="Arial" panose="020B0604020202020204"/>
                <a:ea typeface="微软雅黑" panose="020B0503020204020204" charset="-122"/>
              </a:endParaRPr>
            </a:p>
          </p:txBody>
        </p:sp>
        <p:cxnSp>
          <p:nvCxnSpPr>
            <p:cNvPr id="86" name="直接连接符 44"/>
            <p:cNvCxnSpPr>
              <a:cxnSpLocks noChangeShapeType="1"/>
            </p:cNvCxnSpPr>
            <p:nvPr/>
          </p:nvCxnSpPr>
          <p:spPr bwMode="auto">
            <a:xfrm>
              <a:off x="2331945" y="832220"/>
              <a:ext cx="6812055" cy="0"/>
            </a:xfrm>
            <a:prstGeom prst="line">
              <a:avLst/>
            </a:prstGeom>
            <a:noFill/>
            <a:ln w="3175" cmpd="sng">
              <a:solidFill>
                <a:srgbClr val="008DD3"/>
              </a:solidFill>
              <a:round/>
            </a:ln>
          </p:spPr>
        </p:cxnSp>
        <p:sp>
          <p:nvSpPr>
            <p:cNvPr id="87" name="文本框 47"/>
            <p:cNvSpPr txBox="1">
              <a:spLocks noChangeArrowheads="1"/>
            </p:cNvSpPr>
            <p:nvPr/>
          </p:nvSpPr>
          <p:spPr bwMode="auto">
            <a:xfrm>
              <a:off x="1" y="367669"/>
              <a:ext cx="7352034" cy="398780"/>
            </a:xfrm>
            <a:prstGeom prst="rect">
              <a:avLst/>
            </a:prstGeom>
            <a:noFill/>
            <a:ln w="9525">
              <a:noFill/>
              <a:miter lim="800000"/>
            </a:ln>
          </p:spPr>
          <p:txBody>
            <a:bodyPr wrap="square" anchor="ctr" anchorCtr="0">
              <a:spAutoFit/>
            </a:bodyPr>
            <a:lstStyle/>
            <a:p>
              <a:pPr marL="0" marR="0" lvl="0" indent="0" defTabSz="685800" eaLnBrk="1" fontAlgn="auto" latinLnBrk="0" hangingPunct="1">
                <a:lnSpc>
                  <a:spcPct val="100000"/>
                </a:lnSpc>
                <a:spcBef>
                  <a:spcPts val="0"/>
                </a:spcBef>
                <a:spcAft>
                  <a:spcPts val="0"/>
                </a:spcAft>
                <a:buClrTx/>
                <a:buSzTx/>
                <a:buFontTx/>
                <a:buNone/>
                <a:defRPr/>
              </a:pPr>
              <a:r>
                <a:rPr kumimoji="0" lang="en-US" altLang="zh-CN" sz="2000" b="1" i="0" u="none" strike="noStrike" kern="0" cap="none" spc="0" normalizeH="0" baseline="0" noProof="0" dirty="0">
                  <a:ln>
                    <a:noFill/>
                  </a:ln>
                  <a:solidFill>
                    <a:srgbClr val="FFFFFF"/>
                  </a:solidFill>
                  <a:effectLst/>
                  <a:uLnTx/>
                  <a:uFillTx/>
                  <a:latin typeface="Arial" panose="020B0604020202020204"/>
                  <a:ea typeface="微软雅黑" panose="020B0503020204020204" charset="-122"/>
                </a:rPr>
                <a:t>Enhancements for UE aggregation at PDCP layer (1/2)</a:t>
              </a:r>
              <a:endParaRPr kumimoji="0" lang="en-US" altLang="zh-CN" sz="2000" b="1" i="0" u="none" strike="noStrike" kern="0" cap="none" spc="0" normalizeH="0" baseline="0" noProof="0" dirty="0">
                <a:ln>
                  <a:noFill/>
                </a:ln>
                <a:solidFill>
                  <a:srgbClr val="FFFFFF"/>
                </a:solidFill>
                <a:effectLst/>
                <a:uLnTx/>
                <a:uFillTx/>
                <a:latin typeface="Arial" panose="020B0604020202020204"/>
                <a:ea typeface="微软雅黑" panose="020B0503020204020204" charset="-122"/>
              </a:endParaRPr>
            </a:p>
          </p:txBody>
        </p:sp>
      </p:grpSp>
      <p:sp>
        <p:nvSpPr>
          <p:cNvPr id="21" name="内容占位符 20"/>
          <p:cNvSpPr>
            <a:spLocks noGrp="1"/>
          </p:cNvSpPr>
          <p:nvPr>
            <p:ph idx="1"/>
          </p:nvPr>
        </p:nvSpPr>
        <p:spPr>
          <a:xfrm>
            <a:off x="386080" y="1039495"/>
            <a:ext cx="8038465" cy="1902460"/>
          </a:xfrm>
        </p:spPr>
        <p:txBody>
          <a:bodyPr>
            <a:normAutofit fontScale="25000" lnSpcReduction="20000"/>
          </a:bodyPr>
          <a:lstStyle/>
          <a:p>
            <a:pPr marL="285750" lvl="0" indent="-285750">
              <a:buFont typeface="Arial" panose="020B0604020202020204" pitchFamily="34" charset="0"/>
              <a:buChar char="•"/>
            </a:pPr>
            <a:r>
              <a:rPr kumimoji="1" lang="en-US" altLang="zh-CN" sz="4800" dirty="0">
                <a:solidFill>
                  <a:schemeClr val="tx1"/>
                </a:solidFill>
                <a:latin typeface="Arial" panose="020B0604020202020204" pitchFamily="34" charset="0"/>
                <a:cs typeface="Arial" panose="020B0604020202020204" pitchFamily="34" charset="0"/>
                <a:sym typeface="+mn-ea"/>
              </a:rPr>
              <a:t>In addition to the intra-gNB UE aggregation, it is suggested to extend the following aggregation scenarios on top of R18 UE aggregation:</a:t>
            </a:r>
            <a:endParaRPr kumimoji="1" lang="en-US" altLang="zh-CN" sz="4800" dirty="0">
              <a:solidFill>
                <a:schemeClr val="tx1"/>
              </a:solidFill>
              <a:latin typeface="Arial" panose="020B0604020202020204" pitchFamily="34" charset="0"/>
              <a:cs typeface="Arial" panose="020B0604020202020204" pitchFamily="34" charset="0"/>
              <a:sym typeface="+mn-ea"/>
            </a:endParaRPr>
          </a:p>
          <a:p>
            <a:pPr marL="742950" lvl="1" indent="-285750">
              <a:buFont typeface="Arial" panose="020B0604020202020204" pitchFamily="34" charset="0"/>
              <a:buChar char="•"/>
            </a:pPr>
            <a:r>
              <a:rPr kumimoji="1" lang="en-US" altLang="zh-CN" sz="4800" dirty="0">
                <a:solidFill>
                  <a:schemeClr val="tx1"/>
                </a:solidFill>
                <a:latin typeface="Arial" panose="020B0604020202020204" pitchFamily="34" charset="0"/>
                <a:cs typeface="Arial" panose="020B0604020202020204" pitchFamily="34" charset="0"/>
                <a:sym typeface="+mn-ea"/>
              </a:rPr>
              <a:t>Inter-gNB aggregation</a:t>
            </a:r>
            <a:endParaRPr kumimoji="1" lang="en-US" altLang="zh-CN" sz="4800" dirty="0">
              <a:solidFill>
                <a:schemeClr val="tx1"/>
              </a:solidFill>
              <a:latin typeface="Arial" panose="020B0604020202020204" pitchFamily="34" charset="0"/>
              <a:cs typeface="Arial" panose="020B0604020202020204" pitchFamily="34" charset="0"/>
            </a:endParaRPr>
          </a:p>
          <a:p>
            <a:pPr marL="1200150" lvl="2" indent="-285750">
              <a:buFont typeface="Arial" panose="020B0604020202020204" pitchFamily="34" charset="0"/>
              <a:buChar char="•"/>
            </a:pPr>
            <a:r>
              <a:rPr kumimoji="1" lang="en-US" altLang="zh-CN" sz="4800" dirty="0">
                <a:solidFill>
                  <a:schemeClr val="tx1"/>
                </a:solidFill>
                <a:latin typeface="Arial" panose="020B0604020202020204" pitchFamily="34" charset="0"/>
                <a:cs typeface="Arial" panose="020B0604020202020204" pitchFamily="34" charset="0"/>
                <a:sym typeface="+mn-ea"/>
              </a:rPr>
              <a:t>Direct path and indirect path are served by different gNBs.</a:t>
            </a:r>
            <a:endParaRPr kumimoji="1" lang="en-US" altLang="zh-CN" sz="4800" dirty="0">
              <a:solidFill>
                <a:schemeClr val="tx1"/>
              </a:solidFill>
              <a:latin typeface="Arial" panose="020B0604020202020204" pitchFamily="34" charset="0"/>
              <a:cs typeface="Arial" panose="020B0604020202020204" pitchFamily="34" charset="0"/>
            </a:endParaRPr>
          </a:p>
          <a:p>
            <a:pPr marL="742950" lvl="1" indent="-285750">
              <a:buFont typeface="Arial" panose="020B0604020202020204" pitchFamily="34" charset="0"/>
              <a:buChar char="•"/>
            </a:pPr>
            <a:r>
              <a:rPr kumimoji="1" lang="en-US" altLang="zh-CN" sz="4800" dirty="0">
                <a:solidFill>
                  <a:schemeClr val="tx1"/>
                </a:solidFill>
                <a:latin typeface="Arial" panose="020B0604020202020204" pitchFamily="34" charset="0"/>
                <a:cs typeface="Arial" panose="020B0604020202020204" pitchFamily="34" charset="0"/>
                <a:sym typeface="+mn-ea"/>
              </a:rPr>
              <a:t>Multi-UE aggregation</a:t>
            </a:r>
            <a:endParaRPr kumimoji="1" lang="en-US" altLang="zh-CN" sz="4800" dirty="0">
              <a:solidFill>
                <a:schemeClr val="tx1"/>
              </a:solidFill>
              <a:latin typeface="Arial" panose="020B0604020202020204" pitchFamily="34" charset="0"/>
              <a:cs typeface="Arial" panose="020B0604020202020204" pitchFamily="34" charset="0"/>
            </a:endParaRPr>
          </a:p>
          <a:p>
            <a:pPr marL="1200150" lvl="2" indent="-285750">
              <a:buFont typeface="Arial" panose="020B0604020202020204" pitchFamily="34" charset="0"/>
              <a:buChar char="•"/>
            </a:pPr>
            <a:r>
              <a:rPr kumimoji="1" lang="en-US" altLang="zh-CN" sz="4800" dirty="0">
                <a:solidFill>
                  <a:schemeClr val="tx1"/>
                </a:solidFill>
                <a:latin typeface="Arial" panose="020B0604020202020204" pitchFamily="34" charset="0"/>
                <a:cs typeface="Arial" panose="020B0604020202020204" pitchFamily="34" charset="0"/>
                <a:sym typeface="+mn-ea"/>
              </a:rPr>
              <a:t>In addition to one direct path, more than one indirect paths may be supported via different relay UEs to jointly </a:t>
            </a:r>
            <a:r>
              <a:rPr lang="en-GB" altLang="zh-CN" sz="4800" dirty="0">
                <a:solidFill>
                  <a:schemeClr val="tx1"/>
                </a:solidFill>
                <a:latin typeface="Arial" panose="020B0604020202020204" pitchFamily="34" charset="0"/>
                <a:ea typeface="Malgun Gothic" panose="020B0503020000020004" pitchFamily="34" charset="-127"/>
                <a:cs typeface="Arial" panose="020B0604020202020204" pitchFamily="34" charset="0"/>
                <a:sym typeface="+mn-ea"/>
              </a:rPr>
              <a:t>improve the </a:t>
            </a:r>
            <a:r>
              <a:rPr lang="en-US" altLang="en-GB" sz="4800" dirty="0">
                <a:solidFill>
                  <a:schemeClr val="tx1"/>
                </a:solidFill>
                <a:latin typeface="Arial" panose="020B0604020202020204" pitchFamily="34" charset="0"/>
                <a:ea typeface="Malgun Gothic" panose="020B0503020000020004" pitchFamily="34" charset="-127"/>
                <a:cs typeface="Arial" panose="020B0604020202020204" pitchFamily="34" charset="0"/>
                <a:sym typeface="+mn-ea"/>
              </a:rPr>
              <a:t>data rate, </a:t>
            </a:r>
            <a:r>
              <a:rPr lang="en-GB" altLang="zh-CN" sz="4800" dirty="0">
                <a:solidFill>
                  <a:schemeClr val="tx1"/>
                </a:solidFill>
                <a:latin typeface="Arial" panose="020B0604020202020204" pitchFamily="34" charset="0"/>
                <a:ea typeface="Malgun Gothic" panose="020B0503020000020004" pitchFamily="34" charset="-127"/>
                <a:cs typeface="Arial" panose="020B0604020202020204" pitchFamily="34" charset="0"/>
                <a:sym typeface="+mn-ea"/>
              </a:rPr>
              <a:t>reliability </a:t>
            </a:r>
            <a:r>
              <a:rPr lang="en-US" altLang="en-GB" sz="4800" dirty="0">
                <a:solidFill>
                  <a:schemeClr val="tx1"/>
                </a:solidFill>
                <a:latin typeface="Arial" panose="020B0604020202020204" pitchFamily="34" charset="0"/>
                <a:ea typeface="Malgun Gothic" panose="020B0503020000020004" pitchFamily="34" charset="-127"/>
                <a:cs typeface="Arial" panose="020B0604020202020204" pitchFamily="34" charset="0"/>
                <a:sym typeface="+mn-ea"/>
              </a:rPr>
              <a:t>and</a:t>
            </a:r>
            <a:r>
              <a:rPr lang="en-GB" altLang="zh-CN" sz="4800" dirty="0">
                <a:solidFill>
                  <a:schemeClr val="tx1"/>
                </a:solidFill>
                <a:latin typeface="Arial" panose="020B0604020202020204" pitchFamily="34" charset="0"/>
                <a:ea typeface="Malgun Gothic" panose="020B0503020000020004" pitchFamily="34" charset="-127"/>
                <a:cs typeface="Arial" panose="020B0604020202020204" pitchFamily="34" charset="0"/>
                <a:sym typeface="+mn-ea"/>
              </a:rPr>
              <a:t> stability</a:t>
            </a:r>
            <a:r>
              <a:rPr kumimoji="1" lang="en-US" altLang="zh-CN" sz="4800" dirty="0">
                <a:solidFill>
                  <a:schemeClr val="tx1"/>
                </a:solidFill>
                <a:latin typeface="Arial" panose="020B0604020202020204" pitchFamily="34" charset="0"/>
                <a:cs typeface="Arial" panose="020B0604020202020204" pitchFamily="34" charset="0"/>
                <a:sym typeface="+mn-ea"/>
              </a:rPr>
              <a:t>.</a:t>
            </a:r>
            <a:endParaRPr kumimoji="1" lang="zh-CN" altLang="en-US" sz="4800" dirty="0">
              <a:solidFill>
                <a:schemeClr val="tx1">
                  <a:lumMod val="75000"/>
                  <a:lumOff val="25000"/>
                </a:schemeClr>
              </a:solidFill>
              <a:latin typeface="Arial" panose="020B0604020202020204" pitchFamily="34" charset="0"/>
              <a:cs typeface="Arial" panose="020B0604020202020204" pitchFamily="34" charset="0"/>
            </a:endParaRPr>
          </a:p>
          <a:p>
            <a:pPr>
              <a:lnSpc>
                <a:spcPct val="120000"/>
              </a:lnSpc>
              <a:spcBef>
                <a:spcPts val="600"/>
              </a:spcBef>
              <a:spcAft>
                <a:spcPts val="600"/>
              </a:spcAft>
              <a:buFontTx/>
              <a:buBlip>
                <a:blip r:embed="rId1"/>
              </a:buBlip>
              <a:defRPr/>
            </a:pPr>
            <a:endParaRPr lang="en-US" altLang="en-GB" sz="1400" dirty="0">
              <a:latin typeface="Arial" panose="020B0604020202020204" pitchFamily="34" charset="0"/>
              <a:cs typeface="Arial" panose="020B0604020202020204" pitchFamily="34" charset="0"/>
            </a:endParaRPr>
          </a:p>
        </p:txBody>
      </p:sp>
      <p:grpSp>
        <p:nvGrpSpPr>
          <p:cNvPr id="2" name="组合 1"/>
          <p:cNvGrpSpPr/>
          <p:nvPr/>
        </p:nvGrpSpPr>
        <p:grpSpPr>
          <a:xfrm>
            <a:off x="1877695" y="2822575"/>
            <a:ext cx="4830445" cy="1640840"/>
            <a:chOff x="3299" y="4928"/>
            <a:chExt cx="7607" cy="2584"/>
          </a:xfrm>
        </p:grpSpPr>
        <p:sp>
          <p:nvSpPr>
            <p:cNvPr id="32" name="圆角矩形 31"/>
            <p:cNvSpPr/>
            <p:nvPr/>
          </p:nvSpPr>
          <p:spPr>
            <a:xfrm>
              <a:off x="3299" y="4928"/>
              <a:ext cx="7607" cy="2584"/>
            </a:xfrm>
            <a:prstGeom prst="roundRect">
              <a:avLst/>
            </a:prstGeom>
            <a:solidFill>
              <a:schemeClr val="bg2">
                <a:lumMod val="20000"/>
                <a:lumOff val="80000"/>
                <a:alpha val="0"/>
              </a:schemeClr>
            </a:solidFill>
            <a:ln>
              <a:solidFill>
                <a:schemeClr val="accent6"/>
              </a:solidFill>
              <a:prstDash val="dash"/>
            </a:ln>
          </p:spPr>
          <p:style>
            <a:lnRef idx="1">
              <a:schemeClr val="accent1"/>
            </a:lnRef>
            <a:fillRef idx="3">
              <a:schemeClr val="accent1"/>
            </a:fillRef>
            <a:effectRef idx="2">
              <a:schemeClr val="accent1"/>
            </a:effectRef>
            <a:fontRef idx="minor">
              <a:schemeClr val="lt1"/>
            </a:fontRef>
          </p:style>
          <p:txBody>
            <a:bodyPr/>
            <a:lstStyle/>
            <a:p>
              <a:endParaRPr lang="zh-CN" altLang="en-US">
                <a:latin typeface="Arial" panose="020B0604020202020204" pitchFamily="34" charset="0"/>
                <a:cs typeface="Arial" panose="020B0604020202020204" pitchFamily="34" charset="0"/>
              </a:endParaRPr>
            </a:p>
          </p:txBody>
        </p:sp>
        <p:grpSp>
          <p:nvGrpSpPr>
            <p:cNvPr id="5" name="组合 4"/>
            <p:cNvGrpSpPr/>
            <p:nvPr/>
          </p:nvGrpSpPr>
          <p:grpSpPr>
            <a:xfrm>
              <a:off x="3532" y="5243"/>
              <a:ext cx="7098" cy="2057"/>
              <a:chOff x="5052" y="3129"/>
              <a:chExt cx="9221" cy="2551"/>
            </a:xfrm>
          </p:grpSpPr>
          <p:grpSp>
            <p:nvGrpSpPr>
              <p:cNvPr id="24" name="组合 23"/>
              <p:cNvGrpSpPr/>
              <p:nvPr/>
            </p:nvGrpSpPr>
            <p:grpSpPr>
              <a:xfrm>
                <a:off x="5052" y="3129"/>
                <a:ext cx="9221" cy="2055"/>
                <a:chOff x="5052" y="3129"/>
                <a:chExt cx="9221" cy="2055"/>
              </a:xfrm>
            </p:grpSpPr>
            <p:graphicFrame>
              <p:nvGraphicFramePr>
                <p:cNvPr id="13" name="对象 12"/>
                <p:cNvGraphicFramePr/>
                <p:nvPr/>
              </p:nvGraphicFramePr>
              <p:xfrm>
                <a:off x="10161" y="3129"/>
                <a:ext cx="4112" cy="2055"/>
              </p:xfrm>
              <a:graphic>
                <a:graphicData uri="http://schemas.openxmlformats.org/presentationml/2006/ole">
                  <mc:AlternateContent xmlns:mc="http://schemas.openxmlformats.org/markup-compatibility/2006">
                    <mc:Choice xmlns:v="urn:schemas-microsoft-com:vml" Requires="v">
                      <p:oleObj spid="_x0000_s2504" name="" r:id="rId2" imgW="3401695" imgH="1720850" progId="Visio.Drawing.15">
                        <p:embed/>
                      </p:oleObj>
                    </mc:Choice>
                    <mc:Fallback>
                      <p:oleObj name="" r:id="rId2" imgW="3401695" imgH="1720850" progId="Visio.Drawing.15">
                        <p:embed/>
                        <p:pic>
                          <p:nvPicPr>
                            <p:cNvPr id="0" name="对象 12"/>
                            <p:cNvPicPr/>
                            <p:nvPr/>
                          </p:nvPicPr>
                          <p:blipFill>
                            <a:blip r:embed="rId3"/>
                            <a:stretch>
                              <a:fillRect/>
                            </a:stretch>
                          </p:blipFill>
                          <p:spPr>
                            <a:xfrm>
                              <a:off x="10161" y="3129"/>
                              <a:ext cx="4112" cy="2055"/>
                            </a:xfrm>
                            <a:prstGeom prst="rect">
                              <a:avLst/>
                            </a:prstGeom>
                          </p:spPr>
                        </p:pic>
                      </p:oleObj>
                    </mc:Fallback>
                  </mc:AlternateContent>
                </a:graphicData>
              </a:graphic>
            </p:graphicFrame>
            <p:graphicFrame>
              <p:nvGraphicFramePr>
                <p:cNvPr id="19" name="对象 18"/>
                <p:cNvGraphicFramePr/>
                <p:nvPr/>
              </p:nvGraphicFramePr>
              <p:xfrm>
                <a:off x="5052" y="3251"/>
                <a:ext cx="4729" cy="1812"/>
              </p:xfrm>
              <a:graphic>
                <a:graphicData uri="http://schemas.openxmlformats.org/presentationml/2006/ole">
                  <mc:AlternateContent xmlns:mc="http://schemas.openxmlformats.org/markup-compatibility/2006">
                    <mc:Choice xmlns:v="urn:schemas-microsoft-com:vml" Requires="v">
                      <p:oleObj spid="_x0000_s2505" name="" r:id="rId4" imgW="4758690" imgH="1602740" progId="Visio.Drawing.15">
                        <p:embed/>
                      </p:oleObj>
                    </mc:Choice>
                    <mc:Fallback>
                      <p:oleObj name="" r:id="rId4" imgW="4758690" imgH="1602740" progId="Visio.Drawing.15">
                        <p:embed/>
                        <p:pic>
                          <p:nvPicPr>
                            <p:cNvPr id="0" name="对象 18"/>
                            <p:cNvPicPr/>
                            <p:nvPr/>
                          </p:nvPicPr>
                          <p:blipFill>
                            <a:blip r:embed="rId5"/>
                            <a:stretch>
                              <a:fillRect/>
                            </a:stretch>
                          </p:blipFill>
                          <p:spPr>
                            <a:xfrm>
                              <a:off x="5052" y="3251"/>
                              <a:ext cx="4729" cy="1812"/>
                            </a:xfrm>
                            <a:prstGeom prst="rect">
                              <a:avLst/>
                            </a:prstGeom>
                          </p:spPr>
                        </p:pic>
                      </p:oleObj>
                    </mc:Fallback>
                  </mc:AlternateContent>
                </a:graphicData>
              </a:graphic>
            </p:graphicFrame>
          </p:grpSp>
          <p:sp>
            <p:nvSpPr>
              <p:cNvPr id="6" name="文本框 5"/>
              <p:cNvSpPr txBox="1"/>
              <p:nvPr/>
            </p:nvSpPr>
            <p:spPr>
              <a:xfrm>
                <a:off x="5496" y="5210"/>
                <a:ext cx="4845" cy="459"/>
              </a:xfrm>
              <a:prstGeom prst="rect">
                <a:avLst/>
              </a:prstGeom>
            </p:spPr>
            <p:txBody>
              <a:bodyPr vert="horz" lIns="0" tIns="0" rIns="0" bIns="0" rtlCol="0" anchor="t">
                <a:noAutofit/>
              </a:bodyPr>
              <a:lstStyle/>
              <a:p>
                <a:r>
                  <a:rPr kumimoji="1" lang="en-US" altLang="zh-CN" sz="11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rPr>
                  <a:t>(a) Inter-gNB UE aggregation  </a:t>
                </a:r>
                <a:endParaRPr kumimoji="1" lang="en-US" altLang="zh-CN" sz="11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endParaRPr>
              </a:p>
            </p:txBody>
          </p:sp>
          <p:sp>
            <p:nvSpPr>
              <p:cNvPr id="22" name="文本框 21"/>
              <p:cNvSpPr txBox="1"/>
              <p:nvPr/>
            </p:nvSpPr>
            <p:spPr>
              <a:xfrm>
                <a:off x="10522" y="5221"/>
                <a:ext cx="3550" cy="459"/>
              </a:xfrm>
              <a:prstGeom prst="rect">
                <a:avLst/>
              </a:prstGeom>
            </p:spPr>
            <p:txBody>
              <a:bodyPr vert="horz" lIns="0" tIns="0" rIns="0" bIns="0" rtlCol="0" anchor="t">
                <a:noAutofit/>
              </a:bodyPr>
              <a:lstStyle>
                <a:defPPr>
                  <a:defRPr lang="zh-CN"/>
                </a:defPPr>
                <a:lvl1pPr>
                  <a:defRPr kumimoji="1" sz="110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1pPr>
              </a:lstStyle>
              <a:p>
                <a:r>
                  <a:rPr lang="en-US" altLang="zh-CN" dirty="0"/>
                  <a:t>(b) Multi-UE aggregation  </a:t>
                </a:r>
                <a:endParaRPr lang="en-US" altLang="zh-CN" dirty="0"/>
              </a:p>
            </p:txBody>
          </p:sp>
        </p:gr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圆角矩形 31"/>
          <p:cNvSpPr/>
          <p:nvPr/>
        </p:nvSpPr>
        <p:spPr>
          <a:xfrm>
            <a:off x="1877695" y="3129280"/>
            <a:ext cx="4830445" cy="1475740"/>
          </a:xfrm>
          <a:prstGeom prst="roundRect">
            <a:avLst/>
          </a:prstGeom>
          <a:solidFill>
            <a:schemeClr val="bg2">
              <a:lumMod val="20000"/>
              <a:lumOff val="80000"/>
              <a:alpha val="0"/>
            </a:schemeClr>
          </a:solidFill>
          <a:ln>
            <a:solidFill>
              <a:schemeClr val="accent6"/>
            </a:solidFill>
            <a:prstDash val="dash"/>
          </a:ln>
        </p:spPr>
        <p:style>
          <a:lnRef idx="1">
            <a:schemeClr val="accent1"/>
          </a:lnRef>
          <a:fillRef idx="3">
            <a:schemeClr val="accent1"/>
          </a:fillRef>
          <a:effectRef idx="2">
            <a:schemeClr val="accent1"/>
          </a:effectRef>
          <a:fontRef idx="minor">
            <a:schemeClr val="lt1"/>
          </a:fontRef>
        </p:style>
        <p:txBody>
          <a:bodyPr/>
          <a:lstStyle/>
          <a:p>
            <a:endParaRPr lang="zh-CN" altLang="en-US">
              <a:latin typeface="Arial" panose="020B0604020202020204" pitchFamily="34" charset="0"/>
              <a:cs typeface="Arial" panose="020B0604020202020204" pitchFamily="34" charset="0"/>
            </a:endParaRPr>
          </a:p>
        </p:txBody>
      </p:sp>
      <p:sp>
        <p:nvSpPr>
          <p:cNvPr id="21" name="内容占位符 20"/>
          <p:cNvSpPr>
            <a:spLocks noGrp="1"/>
          </p:cNvSpPr>
          <p:nvPr>
            <p:ph idx="1"/>
          </p:nvPr>
        </p:nvSpPr>
        <p:spPr>
          <a:xfrm>
            <a:off x="393700" y="1039495"/>
            <a:ext cx="8462010" cy="1602740"/>
          </a:xfrm>
        </p:spPr>
        <p:txBody>
          <a:bodyPr>
            <a:normAutofit fontScale="25000" lnSpcReduction="20000"/>
          </a:bodyPr>
          <a:lstStyle/>
          <a:p>
            <a:pPr marL="285750" lvl="0" indent="-285750">
              <a:buFont typeface="Arial" panose="020B0604020202020204" pitchFamily="34" charset="0"/>
              <a:buChar char="•"/>
            </a:pPr>
            <a:r>
              <a:rPr kumimoji="1" lang="en-US" altLang="zh-CN" sz="4800" dirty="0">
                <a:solidFill>
                  <a:schemeClr val="tx1"/>
                </a:solidFill>
                <a:latin typeface="Arial" panose="020B0604020202020204" pitchFamily="34" charset="0"/>
                <a:cs typeface="Arial" panose="020B0604020202020204" pitchFamily="34" charset="0"/>
                <a:sym typeface="+mn-ea"/>
              </a:rPr>
              <a:t>Moreover, the following aspects may be considered for the UE aggregation at PDCP layer:</a:t>
            </a:r>
            <a:endParaRPr kumimoji="1" lang="en-US" altLang="zh-CN" sz="4800" dirty="0">
              <a:solidFill>
                <a:schemeClr val="tx1"/>
              </a:solidFill>
              <a:latin typeface="Arial" panose="020B0604020202020204" pitchFamily="34" charset="0"/>
              <a:cs typeface="Arial" panose="020B0604020202020204" pitchFamily="34" charset="0"/>
            </a:endParaRPr>
          </a:p>
          <a:p>
            <a:pPr marL="742950" lvl="1" indent="-285750">
              <a:buFont typeface="Arial" panose="020B0604020202020204" pitchFamily="34" charset="0"/>
              <a:buChar char="•"/>
            </a:pPr>
            <a:r>
              <a:rPr kumimoji="1" lang="en-US" altLang="zh-CN" sz="4800" dirty="0">
                <a:solidFill>
                  <a:schemeClr val="tx1"/>
                </a:solidFill>
                <a:latin typeface="Arial" panose="020B0604020202020204" pitchFamily="34" charset="0"/>
                <a:cs typeface="Arial" panose="020B0604020202020204" pitchFamily="34" charset="0"/>
                <a:sym typeface="+mn-ea"/>
              </a:rPr>
              <a:t>Group mobility</a:t>
            </a:r>
            <a:endParaRPr kumimoji="1" lang="en-US" altLang="zh-CN" sz="4800" dirty="0">
              <a:solidFill>
                <a:schemeClr val="tx1"/>
              </a:solidFill>
              <a:latin typeface="Arial" panose="020B0604020202020204" pitchFamily="34" charset="0"/>
              <a:cs typeface="Arial" panose="020B0604020202020204" pitchFamily="34" charset="0"/>
            </a:endParaRPr>
          </a:p>
          <a:p>
            <a:pPr marL="1200150" lvl="2" indent="-285750">
              <a:buFont typeface="Arial" panose="020B0604020202020204" pitchFamily="34" charset="0"/>
              <a:buChar char="•"/>
            </a:pPr>
            <a:r>
              <a:rPr kumimoji="1" lang="en-US" altLang="zh-CN" sz="4800" dirty="0">
                <a:solidFill>
                  <a:schemeClr val="tx1"/>
                </a:solidFill>
                <a:latin typeface="Arial" panose="020B0604020202020204" pitchFamily="34" charset="0"/>
                <a:cs typeface="Arial" panose="020B0604020202020204" pitchFamily="34" charset="0"/>
                <a:sym typeface="+mn-ea"/>
              </a:rPr>
              <a:t>The remote UE and relay UE move and perform HO together to neighboring gNB</a:t>
            </a:r>
            <a:endParaRPr kumimoji="1" lang="en-US" altLang="zh-CN" sz="4800" dirty="0">
              <a:solidFill>
                <a:schemeClr val="tx1"/>
              </a:solidFill>
              <a:latin typeface="Arial" panose="020B0604020202020204" pitchFamily="34" charset="0"/>
              <a:cs typeface="Arial" panose="020B0604020202020204" pitchFamily="34" charset="0"/>
            </a:endParaRPr>
          </a:p>
          <a:p>
            <a:pPr marL="742950" lvl="1" indent="-285750">
              <a:buFont typeface="Arial" panose="020B0604020202020204" pitchFamily="34" charset="0"/>
              <a:buChar char="•"/>
            </a:pPr>
            <a:r>
              <a:rPr kumimoji="1" lang="en-US" altLang="zh-CN" sz="4800" dirty="0">
                <a:solidFill>
                  <a:schemeClr val="tx1"/>
                </a:solidFill>
                <a:latin typeface="Arial" panose="020B0604020202020204" pitchFamily="34" charset="0"/>
                <a:cs typeface="Arial" panose="020B0604020202020204" pitchFamily="34" charset="0"/>
                <a:sym typeface="+mn-ea"/>
              </a:rPr>
              <a:t>Service continuity for inter-gNB HO and path switch</a:t>
            </a:r>
            <a:endParaRPr kumimoji="1" lang="en-US" altLang="zh-CN" sz="4800" dirty="0">
              <a:solidFill>
                <a:schemeClr val="tx1"/>
              </a:solidFill>
              <a:latin typeface="Arial" panose="020B0604020202020204" pitchFamily="34" charset="0"/>
              <a:cs typeface="Arial" panose="020B0604020202020204" pitchFamily="34" charset="0"/>
              <a:sym typeface="+mn-ea"/>
            </a:endParaRPr>
          </a:p>
          <a:p>
            <a:pPr marL="1200150" lvl="2" indent="-285750">
              <a:buFont typeface="Arial" panose="020B0604020202020204" pitchFamily="34" charset="0"/>
              <a:buChar char="•"/>
            </a:pPr>
            <a:r>
              <a:rPr kumimoji="1" lang="en-US" altLang="zh-CN" sz="4800" dirty="0">
                <a:solidFill>
                  <a:schemeClr val="tx1"/>
                </a:solidFill>
                <a:latin typeface="Arial" panose="020B0604020202020204" pitchFamily="34" charset="0"/>
                <a:cs typeface="Arial" panose="020B0604020202020204" pitchFamily="34" charset="0"/>
              </a:rPr>
              <a:t>The lossless delivery of data packet during inter-gNB HO and path switch</a:t>
            </a:r>
            <a:endParaRPr kumimoji="1" lang="en-US" altLang="zh-CN" sz="4800" dirty="0">
              <a:solidFill>
                <a:schemeClr val="tx1"/>
              </a:solidFill>
              <a:latin typeface="Arial" panose="020B0604020202020204" pitchFamily="34" charset="0"/>
              <a:cs typeface="Arial" panose="020B0604020202020204" pitchFamily="34" charset="0"/>
            </a:endParaRPr>
          </a:p>
          <a:p>
            <a:pPr marL="742950" lvl="1" indent="-285750">
              <a:buFont typeface="Arial" panose="020B0604020202020204" pitchFamily="34" charset="0"/>
              <a:buChar char="•"/>
            </a:pPr>
            <a:r>
              <a:rPr kumimoji="1" lang="en-US" altLang="zh-CN" sz="4800" dirty="0">
                <a:solidFill>
                  <a:schemeClr val="tx1"/>
                </a:solidFill>
                <a:latin typeface="Arial" panose="020B0604020202020204" pitchFamily="34" charset="0"/>
                <a:cs typeface="Arial" panose="020B0604020202020204" pitchFamily="34" charset="0"/>
                <a:sym typeface="+mn-ea"/>
              </a:rPr>
              <a:t>Network controlled UE aggregation association</a:t>
            </a:r>
            <a:endParaRPr kumimoji="1" lang="en-US" altLang="zh-CN" sz="4800" dirty="0">
              <a:solidFill>
                <a:schemeClr val="tx1"/>
              </a:solidFill>
              <a:latin typeface="Arial" panose="020B0604020202020204" pitchFamily="34" charset="0"/>
              <a:cs typeface="Arial" panose="020B0604020202020204" pitchFamily="34" charset="0"/>
              <a:sym typeface="+mn-ea"/>
            </a:endParaRPr>
          </a:p>
          <a:p>
            <a:pPr marL="1200150" lvl="2" indent="-285750">
              <a:buFont typeface="Arial" panose="020B0604020202020204" pitchFamily="34" charset="0"/>
              <a:buChar char="•"/>
            </a:pPr>
            <a:r>
              <a:rPr kumimoji="1" lang="en-US" altLang="zh-CN" sz="4800" dirty="0">
                <a:solidFill>
                  <a:schemeClr val="tx1"/>
                </a:solidFill>
                <a:latin typeface="Arial" panose="020B0604020202020204" pitchFamily="34" charset="0"/>
                <a:cs typeface="Arial" panose="020B0604020202020204" pitchFamily="34" charset="0"/>
                <a:sym typeface="+mn-ea"/>
              </a:rPr>
              <a:t>Network authorization for the UE association</a:t>
            </a:r>
            <a:endParaRPr kumimoji="1" lang="en-US" altLang="zh-CN" sz="4800" dirty="0">
              <a:solidFill>
                <a:schemeClr val="tx1"/>
              </a:solidFill>
              <a:latin typeface="Arial" panose="020B0604020202020204" pitchFamily="34" charset="0"/>
              <a:cs typeface="Arial" panose="020B0604020202020204" pitchFamily="34" charset="0"/>
              <a:sym typeface="+mn-ea"/>
            </a:endParaRPr>
          </a:p>
          <a:p>
            <a:pPr marL="742950" lvl="1" indent="-285750">
              <a:buFont typeface="Arial" panose="020B0604020202020204" pitchFamily="34" charset="0"/>
              <a:buChar char="•"/>
            </a:pPr>
            <a:r>
              <a:rPr kumimoji="1" lang="en-US" altLang="zh-CN" sz="4800" dirty="0">
                <a:solidFill>
                  <a:schemeClr val="tx1"/>
                </a:solidFill>
                <a:latin typeface="Arial" panose="020B0604020202020204" pitchFamily="34" charset="0"/>
                <a:cs typeface="Arial" panose="020B0604020202020204" pitchFamily="34" charset="0"/>
                <a:sym typeface="+mn-ea"/>
              </a:rPr>
              <a:t>UE interoperability</a:t>
            </a:r>
            <a:endParaRPr kumimoji="1" lang="en-US" altLang="zh-CN" sz="4800" dirty="0">
              <a:solidFill>
                <a:schemeClr val="tx1"/>
              </a:solidFill>
              <a:latin typeface="Arial" panose="020B0604020202020204" pitchFamily="34" charset="0"/>
              <a:cs typeface="Arial" panose="020B0604020202020204" pitchFamily="34" charset="0"/>
              <a:sym typeface="+mn-ea"/>
            </a:endParaRPr>
          </a:p>
          <a:p>
            <a:pPr marL="1200150" lvl="2" indent="-285750">
              <a:buFont typeface="Arial" panose="020B0604020202020204" pitchFamily="34" charset="0"/>
              <a:buChar char="•"/>
            </a:pPr>
            <a:r>
              <a:rPr kumimoji="1" lang="en-US" altLang="zh-CN" sz="4800" dirty="0">
                <a:solidFill>
                  <a:schemeClr val="tx1"/>
                </a:solidFill>
                <a:latin typeface="Arial" panose="020B0604020202020204" pitchFamily="34" charset="0"/>
                <a:cs typeface="Arial" panose="020B0604020202020204" pitchFamily="34" charset="0"/>
                <a:sym typeface="+mn-ea"/>
              </a:rPr>
              <a:t>Multi-vendor support for relay UE and remote UE</a:t>
            </a:r>
            <a:endParaRPr kumimoji="1" lang="en-US" altLang="zh-CN" sz="4265" dirty="0">
              <a:solidFill>
                <a:schemeClr val="tx1">
                  <a:lumMod val="75000"/>
                  <a:lumOff val="25000"/>
                </a:schemeClr>
              </a:solidFill>
              <a:latin typeface="Arial" panose="020B0604020202020204" pitchFamily="34" charset="0"/>
              <a:cs typeface="Arial" panose="020B0604020202020204" pitchFamily="34" charset="0"/>
              <a:sym typeface="+mn-ea"/>
            </a:endParaRPr>
          </a:p>
          <a:p>
            <a:pPr marL="742950" lvl="1" indent="-285750">
              <a:buFont typeface="Arial" panose="020B0604020202020204" pitchFamily="34" charset="0"/>
              <a:buChar char="•"/>
            </a:pPr>
            <a:endParaRPr kumimoji="1" lang="zh-CN" altLang="en-US" sz="4800" dirty="0">
              <a:solidFill>
                <a:schemeClr val="tx1">
                  <a:lumMod val="75000"/>
                  <a:lumOff val="25000"/>
                </a:schemeClr>
              </a:solidFill>
              <a:latin typeface="Arial" panose="020B0604020202020204" pitchFamily="34" charset="0"/>
              <a:cs typeface="Arial" panose="020B0604020202020204" pitchFamily="34" charset="0"/>
            </a:endParaRPr>
          </a:p>
          <a:p>
            <a:pPr>
              <a:lnSpc>
                <a:spcPct val="120000"/>
              </a:lnSpc>
              <a:spcBef>
                <a:spcPts val="600"/>
              </a:spcBef>
              <a:spcAft>
                <a:spcPts val="600"/>
              </a:spcAft>
              <a:buFontTx/>
              <a:buBlip>
                <a:blip r:embed="rId1"/>
              </a:buBlip>
              <a:defRPr/>
            </a:pPr>
            <a:endParaRPr lang="en-US" altLang="en-GB" sz="1400" dirty="0">
              <a:latin typeface="Arial" panose="020B0604020202020204" pitchFamily="34" charset="0"/>
              <a:cs typeface="Arial" panose="020B0604020202020204" pitchFamily="34" charset="0"/>
            </a:endParaRPr>
          </a:p>
        </p:txBody>
      </p:sp>
      <p:grpSp>
        <p:nvGrpSpPr>
          <p:cNvPr id="5" name="组合 4"/>
          <p:cNvGrpSpPr/>
          <p:nvPr/>
        </p:nvGrpSpPr>
        <p:grpSpPr>
          <a:xfrm>
            <a:off x="2021059" y="3360690"/>
            <a:ext cx="4545038" cy="1173087"/>
            <a:chOff x="5043" y="5646"/>
            <a:chExt cx="9298" cy="2291"/>
          </a:xfrm>
        </p:grpSpPr>
        <p:graphicFrame>
          <p:nvGraphicFramePr>
            <p:cNvPr id="17" name="对象 16"/>
            <p:cNvGraphicFramePr/>
            <p:nvPr/>
          </p:nvGraphicFramePr>
          <p:xfrm>
            <a:off x="5043" y="5646"/>
            <a:ext cx="9298" cy="1832"/>
          </p:xfrm>
          <a:graphic>
            <a:graphicData uri="http://schemas.openxmlformats.org/presentationml/2006/ole">
              <mc:AlternateContent xmlns:mc="http://schemas.openxmlformats.org/markup-compatibility/2006">
                <mc:Choice xmlns:v="urn:schemas-microsoft-com:vml" Requires="v">
                  <p:oleObj spid="_x0000_s3143" name="" r:id="rId2" imgW="7639685" imgH="1533525" progId="Visio.Drawing.15">
                    <p:embed/>
                  </p:oleObj>
                </mc:Choice>
                <mc:Fallback>
                  <p:oleObj name="" r:id="rId2" imgW="7639685" imgH="1533525" progId="Visio.Drawing.15">
                    <p:embed/>
                    <p:pic>
                      <p:nvPicPr>
                        <p:cNvPr id="0" name="对象 16"/>
                        <p:cNvPicPr/>
                        <p:nvPr/>
                      </p:nvPicPr>
                      <p:blipFill>
                        <a:blip r:embed="rId3"/>
                        <a:stretch>
                          <a:fillRect/>
                        </a:stretch>
                      </p:blipFill>
                      <p:spPr>
                        <a:xfrm>
                          <a:off x="5043" y="5646"/>
                          <a:ext cx="9298" cy="1832"/>
                        </a:xfrm>
                        <a:prstGeom prst="rect">
                          <a:avLst/>
                        </a:prstGeom>
                      </p:spPr>
                    </p:pic>
                  </p:oleObj>
                </mc:Fallback>
              </mc:AlternateContent>
            </a:graphicData>
          </a:graphic>
        </p:graphicFrame>
        <p:sp>
          <p:nvSpPr>
            <p:cNvPr id="23" name="文本框 22"/>
            <p:cNvSpPr txBox="1"/>
            <p:nvPr/>
          </p:nvSpPr>
          <p:spPr>
            <a:xfrm>
              <a:off x="8668" y="7478"/>
              <a:ext cx="3346" cy="459"/>
            </a:xfrm>
            <a:prstGeom prst="rect">
              <a:avLst/>
            </a:prstGeom>
          </p:spPr>
          <p:txBody>
            <a:bodyPr vert="horz" lIns="0" tIns="0" rIns="0" bIns="0" rtlCol="0" anchor="t">
              <a:noAutofit/>
            </a:bodyPr>
            <a:lstStyle>
              <a:defPPr>
                <a:defRPr lang="zh-CN"/>
              </a:defPPr>
              <a:lvl1pPr>
                <a:defRPr kumimoji="1" sz="110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1pPr>
            </a:lstStyle>
            <a:p>
              <a:r>
                <a:rPr lang="en-US" altLang="zh-CN" dirty="0"/>
                <a:t>(c) Group mobility  </a:t>
              </a:r>
              <a:endParaRPr lang="en-US" altLang="zh-CN" dirty="0"/>
            </a:p>
          </p:txBody>
        </p:sp>
      </p:grpSp>
      <p:grpSp>
        <p:nvGrpSpPr>
          <p:cNvPr id="12" name="组合 11"/>
          <p:cNvGrpSpPr>
            <a:grpSpLocks noChangeAspect="1"/>
          </p:cNvGrpSpPr>
          <p:nvPr/>
        </p:nvGrpSpPr>
        <p:grpSpPr>
          <a:xfrm>
            <a:off x="-1" y="111123"/>
            <a:ext cx="8664677" cy="549275"/>
            <a:chOff x="1" y="291783"/>
            <a:chExt cx="9143999" cy="549275"/>
          </a:xfrm>
        </p:grpSpPr>
        <p:sp>
          <p:nvSpPr>
            <p:cNvPr id="13" name="矩形 42"/>
            <p:cNvSpPr/>
            <p:nvPr/>
          </p:nvSpPr>
          <p:spPr bwMode="auto">
            <a:xfrm>
              <a:off x="264796" y="291783"/>
              <a:ext cx="7752715" cy="549275"/>
            </a:xfrm>
            <a:custGeom>
              <a:avLst/>
              <a:gdLst/>
              <a:ahLst/>
              <a:cxnLst>
                <a:cxn ang="0">
                  <a:pos x="0" y="9144"/>
                </a:cxn>
                <a:cxn ang="0">
                  <a:pos x="2679192" y="0"/>
                </a:cxn>
                <a:cxn ang="0">
                  <a:pos x="3118104" y="548640"/>
                </a:cxn>
                <a:cxn ang="0">
                  <a:pos x="0" y="548640"/>
                </a:cxn>
                <a:cxn ang="0">
                  <a:pos x="0" y="9144"/>
                </a:cxn>
              </a:cxnLst>
              <a:rect l="0" t="0" r="r" b="b"/>
              <a:pathLst>
                <a:path w="3118104" h="548640">
                  <a:moveTo>
                    <a:pt x="0" y="9144"/>
                  </a:moveTo>
                  <a:lnTo>
                    <a:pt x="2679192" y="0"/>
                  </a:lnTo>
                  <a:lnTo>
                    <a:pt x="3118104" y="548640"/>
                  </a:lnTo>
                  <a:lnTo>
                    <a:pt x="0" y="548640"/>
                  </a:lnTo>
                  <a:lnTo>
                    <a:pt x="0" y="9144"/>
                  </a:lnTo>
                  <a:close/>
                </a:path>
              </a:pathLst>
            </a:custGeom>
            <a:solidFill>
              <a:srgbClr val="44C8F5"/>
            </a:solidFill>
            <a:ln w="9525">
              <a:noFill/>
              <a:round/>
            </a:ln>
          </p:spPr>
          <p:txBody>
            <a:bodyPr anchor="ctr"/>
            <a:lstStyle/>
            <a:p>
              <a:pPr marL="0" marR="0" lvl="0" indent="0" defTabSz="6858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rgbClr val="000000"/>
                </a:solidFill>
                <a:effectLst/>
                <a:uLnTx/>
                <a:uFillTx/>
                <a:latin typeface="Arial" panose="020B0604020202020204"/>
                <a:ea typeface="微软雅黑" panose="020B0503020204020204" charset="-122"/>
              </a:endParaRPr>
            </a:p>
          </p:txBody>
        </p:sp>
        <p:sp>
          <p:nvSpPr>
            <p:cNvPr id="14" name="矩形 42"/>
            <p:cNvSpPr/>
            <p:nvPr/>
          </p:nvSpPr>
          <p:spPr bwMode="auto">
            <a:xfrm>
              <a:off x="1" y="291783"/>
              <a:ext cx="7746365" cy="549275"/>
            </a:xfrm>
            <a:custGeom>
              <a:avLst/>
              <a:gdLst/>
              <a:ahLst/>
              <a:cxnLst>
                <a:cxn ang="0">
                  <a:pos x="0" y="9144"/>
                </a:cxn>
                <a:cxn ang="0">
                  <a:pos x="2679192" y="0"/>
                </a:cxn>
                <a:cxn ang="0">
                  <a:pos x="3118104" y="548640"/>
                </a:cxn>
                <a:cxn ang="0">
                  <a:pos x="0" y="548640"/>
                </a:cxn>
                <a:cxn ang="0">
                  <a:pos x="0" y="9144"/>
                </a:cxn>
              </a:cxnLst>
              <a:rect l="0" t="0" r="r" b="b"/>
              <a:pathLst>
                <a:path w="3118104" h="548640">
                  <a:moveTo>
                    <a:pt x="0" y="9144"/>
                  </a:moveTo>
                  <a:lnTo>
                    <a:pt x="2679192" y="0"/>
                  </a:lnTo>
                  <a:lnTo>
                    <a:pt x="3118104" y="548640"/>
                  </a:lnTo>
                  <a:lnTo>
                    <a:pt x="0" y="548640"/>
                  </a:lnTo>
                  <a:lnTo>
                    <a:pt x="0" y="9144"/>
                  </a:lnTo>
                  <a:close/>
                </a:path>
              </a:pathLst>
            </a:custGeom>
            <a:solidFill>
              <a:srgbClr val="008DD3"/>
            </a:solidFill>
            <a:ln w="9525">
              <a:noFill/>
              <a:round/>
            </a:ln>
          </p:spPr>
          <p:txBody>
            <a:bodyPr anchor="ctr"/>
            <a:lstStyle/>
            <a:p>
              <a:pPr marL="0" marR="0" lvl="0" indent="0" defTabSz="6858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rgbClr val="000000"/>
                </a:solidFill>
                <a:effectLst/>
                <a:uLnTx/>
                <a:uFillTx/>
                <a:latin typeface="Arial" panose="020B0604020202020204"/>
                <a:ea typeface="微软雅黑" panose="020B0503020204020204" charset="-122"/>
              </a:endParaRPr>
            </a:p>
          </p:txBody>
        </p:sp>
        <p:cxnSp>
          <p:nvCxnSpPr>
            <p:cNvPr id="15" name="直接连接符 44"/>
            <p:cNvCxnSpPr>
              <a:cxnSpLocks noChangeShapeType="1"/>
            </p:cNvCxnSpPr>
            <p:nvPr/>
          </p:nvCxnSpPr>
          <p:spPr bwMode="auto">
            <a:xfrm>
              <a:off x="2331945" y="832220"/>
              <a:ext cx="6812055" cy="0"/>
            </a:xfrm>
            <a:prstGeom prst="line">
              <a:avLst/>
            </a:prstGeom>
            <a:noFill/>
            <a:ln w="3175" cmpd="sng">
              <a:solidFill>
                <a:srgbClr val="008DD3"/>
              </a:solidFill>
              <a:round/>
            </a:ln>
          </p:spPr>
        </p:cxnSp>
        <p:sp>
          <p:nvSpPr>
            <p:cNvPr id="16" name="文本框 47"/>
            <p:cNvSpPr txBox="1">
              <a:spLocks noChangeArrowheads="1"/>
            </p:cNvSpPr>
            <p:nvPr/>
          </p:nvSpPr>
          <p:spPr bwMode="auto">
            <a:xfrm>
              <a:off x="1" y="367669"/>
              <a:ext cx="7352034" cy="398780"/>
            </a:xfrm>
            <a:prstGeom prst="rect">
              <a:avLst/>
            </a:prstGeom>
            <a:noFill/>
            <a:ln w="9525">
              <a:noFill/>
              <a:miter lim="800000"/>
            </a:ln>
          </p:spPr>
          <p:txBody>
            <a:bodyPr wrap="square" anchor="ctr" anchorCtr="0">
              <a:spAutoFit/>
            </a:bodyPr>
            <a:lstStyle/>
            <a:p>
              <a:pPr marL="0" marR="0" lvl="0" indent="0" defTabSz="685800" eaLnBrk="1" fontAlgn="auto" latinLnBrk="0" hangingPunct="1">
                <a:lnSpc>
                  <a:spcPct val="100000"/>
                </a:lnSpc>
                <a:spcBef>
                  <a:spcPts val="0"/>
                </a:spcBef>
                <a:spcAft>
                  <a:spcPts val="0"/>
                </a:spcAft>
                <a:buClrTx/>
                <a:buSzTx/>
                <a:buFontTx/>
                <a:buNone/>
                <a:defRPr/>
              </a:pPr>
              <a:r>
                <a:rPr kumimoji="0" lang="en-US" altLang="zh-CN" sz="2000" b="1" i="0" u="none" strike="noStrike" kern="0" cap="none" spc="0" normalizeH="0" baseline="0" noProof="0" dirty="0">
                  <a:ln>
                    <a:noFill/>
                  </a:ln>
                  <a:solidFill>
                    <a:srgbClr val="FFFFFF"/>
                  </a:solidFill>
                  <a:effectLst/>
                  <a:uLnTx/>
                  <a:uFillTx/>
                  <a:latin typeface="Arial" panose="020B0604020202020204"/>
                  <a:ea typeface="微软雅黑" panose="020B0503020204020204" charset="-122"/>
                </a:rPr>
                <a:t>Enhancements for UE aggregation at PDCP layer (2/2)</a:t>
              </a:r>
              <a:endParaRPr kumimoji="0" lang="en-US" altLang="zh-CN" sz="2000" b="1" i="0" u="none" strike="noStrike" kern="0" cap="none" spc="0" normalizeH="0" baseline="0" noProof="0" dirty="0">
                <a:ln>
                  <a:noFill/>
                </a:ln>
                <a:solidFill>
                  <a:srgbClr val="FFFFFF"/>
                </a:solidFill>
                <a:effectLst/>
                <a:uLnTx/>
                <a:uFillTx/>
                <a:latin typeface="Arial" panose="020B0604020202020204"/>
                <a:ea typeface="微软雅黑" panose="020B0503020204020204" charset="-122"/>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2"/>
          </p:nvPr>
        </p:nvSpPr>
        <p:spPr>
          <a:xfrm>
            <a:off x="467421" y="1270077"/>
            <a:ext cx="4042702" cy="1301674"/>
          </a:xfrm>
        </p:spPr>
        <p:txBody>
          <a:bodyPr/>
          <a:lstStyle/>
          <a:p>
            <a:pPr marL="285750" indent="-285750">
              <a:buFont typeface="Arial" panose="020B0604020202020204" pitchFamily="34" charset="0"/>
              <a:buChar char="•"/>
            </a:pPr>
            <a:r>
              <a:rPr lang="en-US" altLang="zh-CN" sz="1400" dirty="0">
                <a:solidFill>
                  <a:schemeClr val="tx1"/>
                </a:solidFill>
              </a:rPr>
              <a:t>UL transmission</a:t>
            </a:r>
            <a:endParaRPr lang="en-US" altLang="zh-CN" sz="1400" dirty="0">
              <a:solidFill>
                <a:schemeClr val="tx1"/>
              </a:solidFill>
            </a:endParaRPr>
          </a:p>
          <a:p>
            <a:pPr marL="684530" lvl="2"/>
            <a:r>
              <a:rPr kumimoji="1" lang="en-US" altLang="zh-CN" sz="1200" dirty="0" err="1">
                <a:solidFill>
                  <a:schemeClr val="tx1"/>
                </a:solidFill>
                <a:latin typeface="Arial" panose="020B0604020202020204" pitchFamily="34" charset="0"/>
                <a:cs typeface="Arial" panose="020B0604020202020204" pitchFamily="34" charset="0"/>
              </a:rPr>
              <a:t>gNB</a:t>
            </a:r>
            <a:r>
              <a:rPr kumimoji="1" lang="en-US" altLang="zh-CN" sz="1200" dirty="0">
                <a:solidFill>
                  <a:schemeClr val="tx1"/>
                </a:solidFill>
                <a:latin typeface="Arial" panose="020B0604020202020204" pitchFamily="34" charset="0"/>
                <a:cs typeface="Arial" panose="020B0604020202020204" pitchFamily="34" charset="0"/>
              </a:rPr>
              <a:t> schedules the anchor UE and assistant UE to transmit the same TB.</a:t>
            </a:r>
            <a:endParaRPr kumimoji="1" lang="en-US" altLang="zh-CN" sz="1200" dirty="0">
              <a:solidFill>
                <a:schemeClr val="tx1"/>
              </a:solidFill>
              <a:latin typeface="Arial" panose="020B0604020202020204" pitchFamily="34" charset="0"/>
              <a:cs typeface="Arial" panose="020B0604020202020204" pitchFamily="34" charset="0"/>
            </a:endParaRPr>
          </a:p>
          <a:p>
            <a:pPr marL="899795" lvl="3"/>
            <a:r>
              <a:rPr kumimoji="1" lang="en-US" altLang="zh-CN" sz="1100" dirty="0">
                <a:solidFill>
                  <a:schemeClr val="tx1"/>
                </a:solidFill>
                <a:latin typeface="Arial" panose="020B0604020202020204" pitchFamily="34" charset="0"/>
                <a:cs typeface="Arial" panose="020B0604020202020204" pitchFamily="34" charset="0"/>
              </a:rPr>
              <a:t>The same resources can be used to reduce half of the resource utilization in PHY.</a:t>
            </a:r>
            <a:endParaRPr kumimoji="1" lang="en-US" altLang="zh-CN" sz="1100" dirty="0">
              <a:solidFill>
                <a:schemeClr val="tx1"/>
              </a:solidFill>
              <a:latin typeface="Arial" panose="020B0604020202020204" pitchFamily="34" charset="0"/>
              <a:cs typeface="Arial" panose="020B0604020202020204" pitchFamily="34" charset="0"/>
            </a:endParaRPr>
          </a:p>
          <a:p>
            <a:pPr marL="899795" lvl="3"/>
            <a:r>
              <a:rPr kumimoji="1" lang="en-US" altLang="zh-CN" sz="1100" dirty="0">
                <a:solidFill>
                  <a:schemeClr val="tx1"/>
                </a:solidFill>
                <a:latin typeface="Arial" panose="020B0604020202020204" pitchFamily="34" charset="0"/>
                <a:cs typeface="Arial" panose="020B0604020202020204" pitchFamily="34" charset="0"/>
              </a:rPr>
              <a:t>Different resources can be considered for better diversity</a:t>
            </a:r>
            <a:r>
              <a:rPr lang="en-US" altLang="zh-CN" sz="1100" dirty="0">
                <a:solidFill>
                  <a:schemeClr val="tx1"/>
                </a:solidFill>
                <a:latin typeface="Arial" panose="020B0604020202020204" pitchFamily="34" charset="0"/>
                <a:cs typeface="Arial" panose="020B0604020202020204" pitchFamily="34" charset="0"/>
              </a:rPr>
              <a:t>.</a:t>
            </a:r>
            <a:endParaRPr lang="en-US" altLang="zh-CN" sz="1100" dirty="0">
              <a:latin typeface="Arial" panose="020B0604020202020204" pitchFamily="34" charset="0"/>
              <a:cs typeface="Arial" panose="020B0604020202020204" pitchFamily="34" charset="0"/>
            </a:endParaRPr>
          </a:p>
          <a:p>
            <a:pPr marL="684530" lvl="2"/>
            <a:endParaRPr lang="en-US" altLang="zh-CN"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zh-CN" altLang="en-US" dirty="0"/>
          </a:p>
        </p:txBody>
      </p:sp>
      <p:pic>
        <p:nvPicPr>
          <p:cNvPr id="4" name="图片 3"/>
          <p:cNvPicPr>
            <a:picLocks noChangeAspect="1"/>
          </p:cNvPicPr>
          <p:nvPr/>
        </p:nvPicPr>
        <p:blipFill>
          <a:blip r:embed="rId1"/>
          <a:stretch>
            <a:fillRect/>
          </a:stretch>
        </p:blipFill>
        <p:spPr>
          <a:xfrm>
            <a:off x="5934070" y="3144166"/>
            <a:ext cx="2214558" cy="1671564"/>
          </a:xfrm>
          <a:prstGeom prst="rect">
            <a:avLst/>
          </a:prstGeom>
        </p:spPr>
      </p:pic>
      <p:pic>
        <p:nvPicPr>
          <p:cNvPr id="6" name="图片 5"/>
          <p:cNvPicPr>
            <a:picLocks noChangeAspect="1"/>
          </p:cNvPicPr>
          <p:nvPr/>
        </p:nvPicPr>
        <p:blipFill>
          <a:blip r:embed="rId2"/>
          <a:stretch>
            <a:fillRect/>
          </a:stretch>
        </p:blipFill>
        <p:spPr>
          <a:xfrm>
            <a:off x="1443790" y="3144165"/>
            <a:ext cx="2214558" cy="1671565"/>
          </a:xfrm>
          <a:prstGeom prst="rect">
            <a:avLst/>
          </a:prstGeom>
        </p:spPr>
      </p:pic>
      <p:sp>
        <p:nvSpPr>
          <p:cNvPr id="2" name="矩形 1"/>
          <p:cNvSpPr/>
          <p:nvPr/>
        </p:nvSpPr>
        <p:spPr>
          <a:xfrm>
            <a:off x="294102" y="962299"/>
            <a:ext cx="1447832" cy="307777"/>
          </a:xfrm>
          <a:prstGeom prst="rect">
            <a:avLst/>
          </a:prstGeom>
        </p:spPr>
        <p:txBody>
          <a:bodyPr wrap="none">
            <a:spAutoFit/>
          </a:bodyPr>
          <a:lstStyle/>
          <a:p>
            <a:pPr marL="285750" indent="-285750">
              <a:buFont typeface="Wingdings" panose="05000000000000000000" pitchFamily="2" charset="2"/>
              <a:buChar char="p"/>
            </a:pPr>
            <a:r>
              <a:rPr lang="en-US" altLang="zh-CN" sz="1400" b="1" dirty="0">
                <a:solidFill>
                  <a:srgbClr val="008FD4"/>
                </a:solidFill>
                <a:latin typeface="Arial" panose="020B0604020202020204" pitchFamily="34" charset="0"/>
                <a:cs typeface="Arial" panose="020B0604020202020204" pitchFamily="34" charset="0"/>
              </a:rPr>
              <a:t>Mechanism</a:t>
            </a:r>
            <a:endParaRPr lang="zh-CN" altLang="en-US" sz="1400" b="1" dirty="0">
              <a:solidFill>
                <a:srgbClr val="008FD4"/>
              </a:solidFill>
              <a:latin typeface="Arial" panose="020B0604020202020204" pitchFamily="34" charset="0"/>
              <a:cs typeface="Arial" panose="020B0604020202020204" pitchFamily="34" charset="0"/>
            </a:endParaRPr>
          </a:p>
        </p:txBody>
      </p:sp>
      <p:sp>
        <p:nvSpPr>
          <p:cNvPr id="3" name="矩形 2"/>
          <p:cNvSpPr/>
          <p:nvPr/>
        </p:nvSpPr>
        <p:spPr>
          <a:xfrm>
            <a:off x="4633879" y="1239411"/>
            <a:ext cx="4042702" cy="1908175"/>
          </a:xfrm>
          <a:prstGeom prst="rect">
            <a:avLst/>
          </a:prstGeom>
        </p:spPr>
        <p:txBody>
          <a:bodyPr wrap="square">
            <a:spAutoFit/>
          </a:bodyPr>
          <a:lstStyle/>
          <a:p>
            <a:pPr marL="285750" lvl="1" indent="-285750">
              <a:lnSpc>
                <a:spcPct val="120000"/>
              </a:lnSpc>
              <a:spcBef>
                <a:spcPct val="20000"/>
              </a:spcBef>
              <a:buFont typeface="Arial" panose="020B0604020202020204" pitchFamily="34" charset="0"/>
              <a:buChar char="•"/>
            </a:pPr>
            <a:r>
              <a:rPr kumimoji="1" lang="en-US" altLang="zh-CN" sz="1400" dirty="0">
                <a:solidFill>
                  <a:schemeClr val="tx1"/>
                </a:solidFill>
                <a:latin typeface="Arial" panose="020B0604020202020204" pitchFamily="34" charset="0"/>
                <a:ea typeface="微软雅黑" panose="020B0503020204020204" charset="-122"/>
                <a:cs typeface="Arial" panose="020B0604020202020204" pitchFamily="34" charset="0"/>
              </a:rPr>
              <a:t>DL transmission</a:t>
            </a:r>
            <a:endParaRPr kumimoji="1" lang="en-US" altLang="zh-CN" sz="1400" dirty="0">
              <a:solidFill>
                <a:schemeClr val="tx1"/>
              </a:solidFill>
              <a:latin typeface="Arial" panose="020B0604020202020204" pitchFamily="34" charset="0"/>
              <a:ea typeface="微软雅黑" panose="020B0503020204020204" charset="-122"/>
              <a:cs typeface="Arial" panose="020B0604020202020204" pitchFamily="34" charset="0"/>
            </a:endParaRPr>
          </a:p>
          <a:p>
            <a:pPr marL="684530" lvl="2" indent="-228600">
              <a:lnSpc>
                <a:spcPct val="120000"/>
              </a:lnSpc>
              <a:spcBef>
                <a:spcPct val="20000"/>
              </a:spcBef>
              <a:buFont typeface="Arial" panose="020B0604020202020204" pitchFamily="34" charset="0"/>
              <a:buChar char="•"/>
            </a:pPr>
            <a:r>
              <a:rPr kumimoji="1" lang="en-US" altLang="zh-CN" sz="1200" dirty="0">
                <a:solidFill>
                  <a:schemeClr val="tx1"/>
                </a:solidFill>
                <a:latin typeface="Arial" panose="020B0604020202020204" pitchFamily="34" charset="0"/>
                <a:ea typeface="微软雅黑" panose="020B0503020204020204" charset="-122"/>
                <a:cs typeface="Arial" panose="020B0604020202020204" pitchFamily="34" charset="0"/>
              </a:rPr>
              <a:t>The gNB transmits the same TB to both the anchor UE and the assistant UE.</a:t>
            </a:r>
            <a:endParaRPr kumimoji="1" lang="en-US" altLang="zh-CN" sz="1200" dirty="0">
              <a:solidFill>
                <a:schemeClr val="tx1"/>
              </a:solidFill>
              <a:latin typeface="Arial" panose="020B0604020202020204" pitchFamily="34" charset="0"/>
              <a:ea typeface="微软雅黑" panose="020B0503020204020204" charset="-122"/>
              <a:cs typeface="Arial" panose="020B0604020202020204" pitchFamily="34" charset="0"/>
            </a:endParaRPr>
          </a:p>
          <a:p>
            <a:pPr marL="899795" lvl="3" indent="-228600">
              <a:lnSpc>
                <a:spcPct val="120000"/>
              </a:lnSpc>
              <a:spcBef>
                <a:spcPct val="20000"/>
              </a:spcBef>
              <a:buFont typeface="Arial" panose="020B0604020202020204" pitchFamily="34" charset="0"/>
              <a:buChar char="–"/>
            </a:pPr>
            <a:r>
              <a:rPr kumimoji="1" lang="en-US" altLang="zh-CN" sz="1100" dirty="0">
                <a:solidFill>
                  <a:schemeClr val="tx1"/>
                </a:solidFill>
                <a:latin typeface="Arial" panose="020B0604020202020204" pitchFamily="34" charset="0"/>
                <a:ea typeface="微软雅黑" panose="020B0503020204020204" charset="-122"/>
                <a:cs typeface="Arial" panose="020B0604020202020204" pitchFamily="34" charset="0"/>
              </a:rPr>
              <a:t>Similar as multicast transmission, the same resources can be scheduled to reduce half of resource utilization in PHY (preferred). </a:t>
            </a:r>
            <a:endParaRPr kumimoji="1" lang="en-US" altLang="zh-CN" sz="1100" dirty="0">
              <a:solidFill>
                <a:schemeClr val="tx1"/>
              </a:solidFill>
              <a:latin typeface="Arial" panose="020B0604020202020204" pitchFamily="34" charset="0"/>
              <a:ea typeface="微软雅黑" panose="020B0503020204020204" charset="-122"/>
              <a:cs typeface="Arial" panose="020B0604020202020204" pitchFamily="34" charset="0"/>
            </a:endParaRPr>
          </a:p>
          <a:p>
            <a:pPr marL="899795" lvl="3" indent="-228600">
              <a:lnSpc>
                <a:spcPct val="120000"/>
              </a:lnSpc>
              <a:spcBef>
                <a:spcPct val="20000"/>
              </a:spcBef>
              <a:buFont typeface="Arial" panose="020B0604020202020204" pitchFamily="34" charset="0"/>
              <a:buChar char="–"/>
            </a:pPr>
            <a:r>
              <a:rPr kumimoji="1" lang="en-US" altLang="zh-CN" sz="1100" dirty="0">
                <a:solidFill>
                  <a:schemeClr val="tx1"/>
                </a:solidFill>
                <a:latin typeface="Arial" panose="020B0604020202020204" pitchFamily="34" charset="0"/>
                <a:ea typeface="微软雅黑" panose="020B0503020204020204" charset="-122"/>
                <a:cs typeface="Arial" panose="020B0604020202020204" pitchFamily="34" charset="0"/>
              </a:rPr>
              <a:t>Different resources can be considered for scheduling flexibility.</a:t>
            </a:r>
            <a:endParaRPr kumimoji="1" lang="en-US" altLang="zh-CN" sz="1100" dirty="0">
              <a:solidFill>
                <a:schemeClr val="tx1"/>
              </a:solidFill>
              <a:latin typeface="Arial" panose="020B0604020202020204" pitchFamily="34" charset="0"/>
              <a:ea typeface="微软雅黑" panose="020B0503020204020204" charset="-122"/>
              <a:cs typeface="Arial" panose="020B0604020202020204" pitchFamily="34" charset="0"/>
            </a:endParaRPr>
          </a:p>
        </p:txBody>
      </p:sp>
      <p:grpSp>
        <p:nvGrpSpPr>
          <p:cNvPr id="19" name="组合 18"/>
          <p:cNvGrpSpPr>
            <a:grpSpLocks noChangeAspect="1"/>
          </p:cNvGrpSpPr>
          <p:nvPr/>
        </p:nvGrpSpPr>
        <p:grpSpPr>
          <a:xfrm>
            <a:off x="0" y="111123"/>
            <a:ext cx="8922619" cy="540437"/>
            <a:chOff x="1" y="291783"/>
            <a:chExt cx="8418964" cy="549275"/>
          </a:xfrm>
        </p:grpSpPr>
        <p:sp>
          <p:nvSpPr>
            <p:cNvPr id="20" name="矩形 42"/>
            <p:cNvSpPr/>
            <p:nvPr/>
          </p:nvSpPr>
          <p:spPr bwMode="auto">
            <a:xfrm>
              <a:off x="264796" y="291783"/>
              <a:ext cx="7752715" cy="549275"/>
            </a:xfrm>
            <a:custGeom>
              <a:avLst/>
              <a:gdLst/>
              <a:ahLst/>
              <a:cxnLst>
                <a:cxn ang="0">
                  <a:pos x="0" y="9144"/>
                </a:cxn>
                <a:cxn ang="0">
                  <a:pos x="2679192" y="0"/>
                </a:cxn>
                <a:cxn ang="0">
                  <a:pos x="3118104" y="548640"/>
                </a:cxn>
                <a:cxn ang="0">
                  <a:pos x="0" y="548640"/>
                </a:cxn>
                <a:cxn ang="0">
                  <a:pos x="0" y="9144"/>
                </a:cxn>
              </a:cxnLst>
              <a:rect l="0" t="0" r="r" b="b"/>
              <a:pathLst>
                <a:path w="3118104" h="548640">
                  <a:moveTo>
                    <a:pt x="0" y="9144"/>
                  </a:moveTo>
                  <a:lnTo>
                    <a:pt x="2679192" y="0"/>
                  </a:lnTo>
                  <a:lnTo>
                    <a:pt x="3118104" y="548640"/>
                  </a:lnTo>
                  <a:lnTo>
                    <a:pt x="0" y="548640"/>
                  </a:lnTo>
                  <a:lnTo>
                    <a:pt x="0" y="9144"/>
                  </a:lnTo>
                  <a:close/>
                </a:path>
              </a:pathLst>
            </a:custGeom>
            <a:solidFill>
              <a:srgbClr val="44C8F5"/>
            </a:solidFill>
            <a:ln w="9525">
              <a:noFill/>
              <a:round/>
            </a:ln>
          </p:spPr>
          <p:txBody>
            <a:bodyPr anchor="ctr"/>
            <a:lstStyle/>
            <a:p>
              <a:pPr marL="0" marR="0" lvl="0" indent="0" defTabSz="6858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rgbClr val="000000"/>
                </a:solidFill>
                <a:effectLst/>
                <a:uLnTx/>
                <a:uFillTx/>
                <a:latin typeface="Arial" panose="020B0604020202020204"/>
                <a:ea typeface="微软雅黑" panose="020B0503020204020204" charset="-122"/>
              </a:endParaRPr>
            </a:p>
          </p:txBody>
        </p:sp>
        <p:sp>
          <p:nvSpPr>
            <p:cNvPr id="21" name="矩形 42"/>
            <p:cNvSpPr/>
            <p:nvPr/>
          </p:nvSpPr>
          <p:spPr bwMode="auto">
            <a:xfrm>
              <a:off x="1" y="291783"/>
              <a:ext cx="7746365" cy="549275"/>
            </a:xfrm>
            <a:custGeom>
              <a:avLst/>
              <a:gdLst/>
              <a:ahLst/>
              <a:cxnLst>
                <a:cxn ang="0">
                  <a:pos x="0" y="9144"/>
                </a:cxn>
                <a:cxn ang="0">
                  <a:pos x="2679192" y="0"/>
                </a:cxn>
                <a:cxn ang="0">
                  <a:pos x="3118104" y="548640"/>
                </a:cxn>
                <a:cxn ang="0">
                  <a:pos x="0" y="548640"/>
                </a:cxn>
                <a:cxn ang="0">
                  <a:pos x="0" y="9144"/>
                </a:cxn>
              </a:cxnLst>
              <a:rect l="0" t="0" r="r" b="b"/>
              <a:pathLst>
                <a:path w="3118104" h="548640">
                  <a:moveTo>
                    <a:pt x="0" y="9144"/>
                  </a:moveTo>
                  <a:lnTo>
                    <a:pt x="2679192" y="0"/>
                  </a:lnTo>
                  <a:lnTo>
                    <a:pt x="3118104" y="548640"/>
                  </a:lnTo>
                  <a:lnTo>
                    <a:pt x="0" y="548640"/>
                  </a:lnTo>
                  <a:lnTo>
                    <a:pt x="0" y="9144"/>
                  </a:lnTo>
                  <a:close/>
                </a:path>
              </a:pathLst>
            </a:custGeom>
            <a:solidFill>
              <a:srgbClr val="008DD3"/>
            </a:solidFill>
            <a:ln w="9525">
              <a:noFill/>
              <a:round/>
            </a:ln>
          </p:spPr>
          <p:txBody>
            <a:bodyPr anchor="ctr"/>
            <a:lstStyle/>
            <a:p>
              <a:pPr marL="0" marR="0" lvl="0" indent="0" defTabSz="6858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rgbClr val="000000"/>
                </a:solidFill>
                <a:effectLst/>
                <a:uLnTx/>
                <a:uFillTx/>
                <a:latin typeface="Arial" panose="020B0604020202020204"/>
                <a:ea typeface="微软雅黑" panose="020B0503020204020204" charset="-122"/>
              </a:endParaRPr>
            </a:p>
          </p:txBody>
        </p:sp>
        <p:cxnSp>
          <p:nvCxnSpPr>
            <p:cNvPr id="22" name="直接连接符 44"/>
            <p:cNvCxnSpPr>
              <a:cxnSpLocks noChangeShapeType="1"/>
            </p:cNvCxnSpPr>
            <p:nvPr/>
          </p:nvCxnSpPr>
          <p:spPr bwMode="auto">
            <a:xfrm>
              <a:off x="2331945" y="832220"/>
              <a:ext cx="6087020" cy="8838"/>
            </a:xfrm>
            <a:prstGeom prst="line">
              <a:avLst/>
            </a:prstGeom>
            <a:noFill/>
            <a:ln w="3175" cmpd="sng">
              <a:solidFill>
                <a:srgbClr val="008DD3"/>
              </a:solidFill>
              <a:round/>
            </a:ln>
          </p:spPr>
        </p:cxnSp>
        <p:sp>
          <p:nvSpPr>
            <p:cNvPr id="23" name="文本框 47"/>
            <p:cNvSpPr txBox="1">
              <a:spLocks noChangeArrowheads="1"/>
            </p:cNvSpPr>
            <p:nvPr/>
          </p:nvSpPr>
          <p:spPr bwMode="auto">
            <a:xfrm>
              <a:off x="1" y="363732"/>
              <a:ext cx="7442845" cy="406653"/>
            </a:xfrm>
            <a:prstGeom prst="rect">
              <a:avLst/>
            </a:prstGeom>
            <a:noFill/>
            <a:ln w="9525">
              <a:noFill/>
              <a:miter lim="800000"/>
            </a:ln>
          </p:spPr>
          <p:txBody>
            <a:bodyPr wrap="square" anchor="ctr" anchorCtr="0">
              <a:spAutoFit/>
            </a:bodyPr>
            <a:lstStyle/>
            <a:p>
              <a:pPr marL="0" marR="0" lvl="0" indent="0" defTabSz="685800" eaLnBrk="1" fontAlgn="auto" latinLnBrk="0" hangingPunct="1">
                <a:lnSpc>
                  <a:spcPct val="100000"/>
                </a:lnSpc>
                <a:spcBef>
                  <a:spcPts val="0"/>
                </a:spcBef>
                <a:spcAft>
                  <a:spcPts val="0"/>
                </a:spcAft>
                <a:buClrTx/>
                <a:buSzTx/>
                <a:buFontTx/>
                <a:buNone/>
                <a:defRPr/>
              </a:pPr>
              <a:r>
                <a:rPr lang="en-US" altLang="zh-CN" sz="2000" b="1" kern="0" dirty="0">
                  <a:solidFill>
                    <a:srgbClr val="FFFFFF"/>
                  </a:solidFill>
                  <a:latin typeface="Arial" panose="020B0604020202020204"/>
                  <a:ea typeface="微软雅黑" panose="020B0503020204020204" charset="-122"/>
                </a:rPr>
                <a:t>Support UE aggregation at lower layer: Data duplication (1/2)  </a:t>
              </a:r>
              <a:endParaRPr lang="en-US" altLang="zh-CN" sz="2000" b="1" kern="0" dirty="0">
                <a:solidFill>
                  <a:srgbClr val="FFFFFF"/>
                </a:solidFill>
                <a:latin typeface="Arial" panose="020B0604020202020204"/>
                <a:ea typeface="微软雅黑" panose="020B0503020204020204" charset="-122"/>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2"/>
          </p:nvPr>
        </p:nvSpPr>
        <p:spPr>
          <a:xfrm>
            <a:off x="414845" y="1364044"/>
            <a:ext cx="4235863" cy="2059593"/>
          </a:xfrm>
        </p:spPr>
        <p:txBody>
          <a:bodyPr/>
          <a:lstStyle/>
          <a:p>
            <a:pPr marL="285750" indent="-285750">
              <a:buFont typeface="Arial" panose="020B0604020202020204" pitchFamily="34" charset="0"/>
              <a:buChar char="•"/>
            </a:pPr>
            <a:r>
              <a:rPr lang="en-US" altLang="zh-CN" sz="1050" dirty="0">
                <a:solidFill>
                  <a:schemeClr val="tx1"/>
                </a:solidFill>
              </a:rPr>
              <a:t>PDCP aggregation</a:t>
            </a:r>
            <a:endParaRPr lang="en-US" altLang="zh-CN" sz="1050" dirty="0">
              <a:solidFill>
                <a:schemeClr val="tx1"/>
              </a:solidFill>
            </a:endParaRPr>
          </a:p>
          <a:p>
            <a:pPr marL="684530" lvl="2"/>
            <a:r>
              <a:rPr kumimoji="1" lang="en-US" altLang="zh-CN" sz="900" dirty="0">
                <a:solidFill>
                  <a:schemeClr val="tx1"/>
                </a:solidFill>
                <a:latin typeface="Arial" panose="020B0604020202020204" pitchFamily="34" charset="0"/>
                <a:cs typeface="Arial" panose="020B0604020202020204" pitchFamily="34" charset="0"/>
              </a:rPr>
              <a:t>The data is always transmitted on more than one legs since the anchor UE cannot know the transmission status at the assistant UE.</a:t>
            </a:r>
            <a:endParaRPr kumimoji="1" lang="en-US" altLang="zh-CN" sz="900" dirty="0">
              <a:solidFill>
                <a:schemeClr val="tx1"/>
              </a:solidFill>
              <a:latin typeface="Arial" panose="020B0604020202020204" pitchFamily="34" charset="0"/>
              <a:cs typeface="Arial" panose="020B0604020202020204" pitchFamily="34" charset="0"/>
            </a:endParaRPr>
          </a:p>
          <a:p>
            <a:pPr marL="684530" lvl="2"/>
            <a:r>
              <a:rPr kumimoji="1" lang="en-US" altLang="zh-CN" sz="900" dirty="0">
                <a:solidFill>
                  <a:schemeClr val="tx1"/>
                </a:solidFill>
                <a:latin typeface="Arial" panose="020B0604020202020204" pitchFamily="34" charset="0"/>
                <a:cs typeface="Arial" panose="020B0604020202020204" pitchFamily="34" charset="0"/>
              </a:rPr>
              <a:t>PDSCH/PUSCH would be transmitted on the different resources.</a:t>
            </a:r>
            <a:endParaRPr kumimoji="1" lang="en-US" altLang="zh-CN" sz="900" dirty="0">
              <a:solidFill>
                <a:schemeClr val="tx1"/>
              </a:solidFill>
              <a:latin typeface="Arial" panose="020B0604020202020204" pitchFamily="34" charset="0"/>
              <a:cs typeface="Arial" panose="020B0604020202020204" pitchFamily="34" charset="0"/>
            </a:endParaRPr>
          </a:p>
          <a:p>
            <a:pPr marL="684530" lvl="2"/>
            <a:r>
              <a:rPr kumimoji="1" lang="en-US" altLang="zh-CN" sz="900" dirty="0">
                <a:solidFill>
                  <a:schemeClr val="tx1"/>
                </a:solidFill>
                <a:latin typeface="Arial" panose="020B0604020202020204" pitchFamily="34" charset="0"/>
                <a:cs typeface="Arial" panose="020B0604020202020204" pitchFamily="34" charset="0"/>
              </a:rPr>
              <a:t>No combining gain at lower layer. </a:t>
            </a:r>
            <a:endParaRPr kumimoji="1" lang="en-US" altLang="zh-CN" sz="900" dirty="0">
              <a:solidFill>
                <a:schemeClr val="tx1"/>
              </a:solidFill>
              <a:latin typeface="Arial" panose="020B0604020202020204" pitchFamily="34" charset="0"/>
              <a:cs typeface="Arial" panose="020B0604020202020204" pitchFamily="34" charset="0"/>
            </a:endParaRPr>
          </a:p>
          <a:p>
            <a:pPr marL="684530" lvl="2"/>
            <a:r>
              <a:rPr kumimoji="1" lang="en-US" altLang="zh-CN" sz="900" dirty="0">
                <a:solidFill>
                  <a:schemeClr val="tx1"/>
                </a:solidFill>
                <a:latin typeface="Arial" panose="020B0604020202020204" pitchFamily="34" charset="0"/>
                <a:cs typeface="Arial" panose="020B0604020202020204" pitchFamily="34" charset="0"/>
              </a:rPr>
              <a:t>HARQ re-transmission is always needed if the initial transmission fails in PHY.</a:t>
            </a:r>
            <a:endParaRPr kumimoji="1" lang="en-US" altLang="zh-CN" sz="900" dirty="0">
              <a:solidFill>
                <a:schemeClr val="tx1">
                  <a:lumMod val="75000"/>
                  <a:lumOff val="25000"/>
                </a:schemeClr>
              </a:solidFill>
              <a:latin typeface="Arial" panose="020B0604020202020204" pitchFamily="34" charset="0"/>
              <a:cs typeface="Arial" panose="020B0604020202020204" pitchFamily="34" charset="0"/>
            </a:endParaRPr>
          </a:p>
          <a:p>
            <a:pPr marL="684530" lvl="2"/>
            <a:endParaRPr lang="zh-CN" altLang="en-US" dirty="0">
              <a:latin typeface="Arial" panose="020B0604020202020204" pitchFamily="34" charset="0"/>
              <a:cs typeface="Arial" panose="020B0604020202020204" pitchFamily="34" charset="0"/>
            </a:endParaRPr>
          </a:p>
        </p:txBody>
      </p:sp>
      <p:sp>
        <p:nvSpPr>
          <p:cNvPr id="6" name="内容占位符 4"/>
          <p:cNvSpPr txBox="1"/>
          <p:nvPr/>
        </p:nvSpPr>
        <p:spPr bwMode="auto">
          <a:xfrm>
            <a:off x="4697855" y="1308868"/>
            <a:ext cx="4235863" cy="2515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t" anchorCtr="0" compatLnSpc="1">
            <a:noAutofit/>
          </a:bodyPr>
          <a:lstStyle>
            <a:lvl1pPr algn="l" defTabSz="457200" rtl="0" eaLnBrk="0" fontAlgn="base" hangingPunct="0">
              <a:lnSpc>
                <a:spcPct val="120000"/>
              </a:lnSpc>
              <a:spcBef>
                <a:spcPct val="20000"/>
              </a:spcBef>
              <a:spcAft>
                <a:spcPct val="0"/>
              </a:spcAft>
              <a:buFont typeface="Arial" panose="020B0604020202020204" pitchFamily="34" charset="0"/>
              <a:defRPr kumimoji="1" lang="zh-CN" altLang="en-US" sz="1800" kern="1200" baseline="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1pPr>
            <a:lvl2pPr marL="742950" indent="-285750" algn="l" defTabSz="457200" rtl="0" eaLnBrk="0" fontAlgn="base" hangingPunct="0">
              <a:lnSpc>
                <a:spcPct val="120000"/>
              </a:lnSpc>
              <a:spcBef>
                <a:spcPct val="20000"/>
              </a:spcBef>
              <a:spcAft>
                <a:spcPct val="0"/>
              </a:spcAft>
              <a:buFont typeface="Arial" panose="020B0604020202020204" pitchFamily="34" charset="0"/>
              <a:buChar cha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marL="1143000" indent="-228600" algn="l" defTabSz="457200" rtl="0" eaLnBrk="0" fontAlgn="base" hangingPunct="0">
              <a:lnSpc>
                <a:spcPct val="120000"/>
              </a:lnSpc>
              <a:spcBef>
                <a:spcPct val="20000"/>
              </a:spcBef>
              <a:spcAft>
                <a:spcPct val="0"/>
              </a:spcAft>
              <a:buFont typeface="Arial" panose="020B0604020202020204" pitchFamily="34" charset="0"/>
              <a:buChar char="•"/>
              <a:defRPr sz="1600" kern="1200">
                <a:solidFill>
                  <a:schemeClr val="tx1"/>
                </a:solidFill>
                <a:latin typeface="+mn-lt"/>
                <a:ea typeface="微软雅黑" panose="020B0503020204020204" charset="-122"/>
                <a:cs typeface="+mn-cs"/>
              </a:defRPr>
            </a:lvl3pPr>
            <a:lvl4pPr marL="1600200" indent="-228600" algn="l" defTabSz="457200" rtl="0" eaLnBrk="0" fontAlgn="base" hangingPunct="0">
              <a:lnSpc>
                <a:spcPct val="120000"/>
              </a:lnSpc>
              <a:spcBef>
                <a:spcPct val="20000"/>
              </a:spcBef>
              <a:spcAft>
                <a:spcPct val="0"/>
              </a:spcAft>
              <a:buFont typeface="Arial" panose="020B0604020202020204" pitchFamily="34" charset="0"/>
              <a:buChar char="–"/>
              <a:defRPr sz="1400" kern="1200">
                <a:solidFill>
                  <a:schemeClr val="tx1"/>
                </a:solidFill>
                <a:latin typeface="+mn-lt"/>
                <a:ea typeface="微软雅黑" panose="020B0503020204020204" charset="-122"/>
                <a:cs typeface="+mn-cs"/>
              </a:defRPr>
            </a:lvl4pPr>
            <a:lvl5pPr marL="2057400" indent="-228600" algn="l" defTabSz="457200" rtl="0" eaLnBrk="0" fontAlgn="base" hangingPunct="0">
              <a:lnSpc>
                <a:spcPct val="120000"/>
              </a:lnSpc>
              <a:spcBef>
                <a:spcPct val="20000"/>
              </a:spcBef>
              <a:spcAft>
                <a:spcPct val="0"/>
              </a:spcAft>
              <a:buFont typeface="Arial" panose="020B0604020202020204" pitchFamily="34" charset="0"/>
              <a:buChar char="»"/>
              <a:defRPr sz="1200" kern="1200">
                <a:solidFill>
                  <a:schemeClr val="tx1"/>
                </a:solidFill>
                <a:latin typeface="+mn-lt"/>
                <a:ea typeface="微软雅黑" panose="020B0503020204020204" charset="-122"/>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285750" indent="-285750">
              <a:buFont typeface="Arial" panose="020B0604020202020204" pitchFamily="34" charset="0"/>
              <a:buChar char="•"/>
            </a:pPr>
            <a:r>
              <a:rPr lang="en-US" altLang="zh-CN" sz="1050" dirty="0">
                <a:solidFill>
                  <a:schemeClr val="tx1"/>
                </a:solidFill>
              </a:rPr>
              <a:t>Lower layer aggregation</a:t>
            </a:r>
            <a:endParaRPr lang="en-US" altLang="zh-CN" sz="1050" dirty="0">
              <a:solidFill>
                <a:schemeClr val="tx1"/>
              </a:solidFill>
            </a:endParaRPr>
          </a:p>
          <a:p>
            <a:pPr marL="684530" lvl="2" eaLnBrk="1" hangingPunct="1"/>
            <a:r>
              <a:rPr kumimoji="1" lang="en-US" sz="900" dirty="0">
                <a:solidFill>
                  <a:schemeClr val="tx1"/>
                </a:solidFill>
                <a:latin typeface="Arial" panose="020B0604020202020204" pitchFamily="34" charset="0"/>
                <a:cs typeface="Arial" panose="020B0604020202020204" pitchFamily="34" charset="0"/>
              </a:rPr>
              <a:t>The gNB knows the transmission status of the transport blocks for the anchor UE and assistant UE.</a:t>
            </a:r>
            <a:endParaRPr kumimoji="1" lang="en-US" sz="900" dirty="0">
              <a:solidFill>
                <a:schemeClr val="tx1"/>
              </a:solidFill>
              <a:latin typeface="Arial" panose="020B0604020202020204" pitchFamily="34" charset="0"/>
              <a:cs typeface="Arial" panose="020B0604020202020204" pitchFamily="34" charset="0"/>
            </a:endParaRPr>
          </a:p>
          <a:p>
            <a:pPr marL="684530" lvl="2" eaLnBrk="1" hangingPunct="1"/>
            <a:r>
              <a:rPr kumimoji="1" lang="en-US" sz="900" dirty="0">
                <a:solidFill>
                  <a:schemeClr val="tx1"/>
                </a:solidFill>
                <a:latin typeface="Arial" panose="020B0604020202020204" pitchFamily="34" charset="0"/>
                <a:cs typeface="Arial" panose="020B0604020202020204" pitchFamily="34" charset="0"/>
              </a:rPr>
              <a:t>PDSCH/PUSCH can be transmitted on the same resources to reduce resource overhead and enhance UE antenna capability.</a:t>
            </a:r>
            <a:endParaRPr kumimoji="1" lang="en-US" sz="900" dirty="0">
              <a:solidFill>
                <a:schemeClr val="tx1"/>
              </a:solidFill>
              <a:latin typeface="Arial" panose="020B0604020202020204" pitchFamily="34" charset="0"/>
              <a:cs typeface="Arial" panose="020B0604020202020204" pitchFamily="34" charset="0"/>
            </a:endParaRPr>
          </a:p>
          <a:p>
            <a:pPr marL="684530" lvl="2" eaLnBrk="1" hangingPunct="1"/>
            <a:r>
              <a:rPr kumimoji="1" lang="en-US" altLang="zh-CN" sz="900" dirty="0">
                <a:solidFill>
                  <a:schemeClr val="tx1"/>
                </a:solidFill>
                <a:latin typeface="Arial" panose="020B0604020202020204" pitchFamily="34" charset="0"/>
                <a:cs typeface="Arial" panose="020B0604020202020204" pitchFamily="34" charset="0"/>
              </a:rPr>
              <a:t>Decoding performance can be improved due to combining gain at lower layer.</a:t>
            </a:r>
            <a:endParaRPr kumimoji="1" lang="en-US" sz="900" dirty="0">
              <a:solidFill>
                <a:schemeClr val="tx1"/>
              </a:solidFill>
              <a:latin typeface="Arial" panose="020B0604020202020204" pitchFamily="34" charset="0"/>
              <a:cs typeface="Arial" panose="020B0604020202020204" pitchFamily="34" charset="0"/>
            </a:endParaRPr>
          </a:p>
          <a:p>
            <a:pPr marL="684530" lvl="2" eaLnBrk="1" hangingPunct="1"/>
            <a:r>
              <a:rPr kumimoji="1" lang="en-US" sz="900" dirty="0">
                <a:solidFill>
                  <a:schemeClr val="tx1"/>
                </a:solidFill>
                <a:latin typeface="Arial" panose="020B0604020202020204" pitchFamily="34" charset="0"/>
                <a:cs typeface="Arial" panose="020B0604020202020204" pitchFamily="34" charset="0"/>
              </a:rPr>
              <a:t>HARQ re-transmission is not needed as long as transmission on one UE succeeds, which can reduce the latency and avoid unnecessary re-transmission. </a:t>
            </a:r>
            <a:endParaRPr kumimoji="1" lang="en-US" sz="900" dirty="0">
              <a:solidFill>
                <a:schemeClr val="tx1"/>
              </a:solidFill>
              <a:latin typeface="Arial" panose="020B0604020202020204" pitchFamily="34" charset="0"/>
              <a:cs typeface="Arial" panose="020B0604020202020204" pitchFamily="34" charset="0"/>
            </a:endParaRPr>
          </a:p>
        </p:txBody>
      </p:sp>
      <p:sp>
        <p:nvSpPr>
          <p:cNvPr id="10" name="矩形 9"/>
          <p:cNvSpPr/>
          <p:nvPr/>
        </p:nvSpPr>
        <p:spPr>
          <a:xfrm>
            <a:off x="294102" y="911795"/>
            <a:ext cx="8555796" cy="461665"/>
          </a:xfrm>
          <a:prstGeom prst="rect">
            <a:avLst/>
          </a:prstGeom>
        </p:spPr>
        <p:txBody>
          <a:bodyPr wrap="square">
            <a:spAutoFit/>
          </a:bodyPr>
          <a:lstStyle/>
          <a:p>
            <a:pPr marL="285750" indent="-285750">
              <a:buFont typeface="Wingdings" panose="05000000000000000000" pitchFamily="2" charset="2"/>
              <a:buChar char="p"/>
            </a:pPr>
            <a:r>
              <a:rPr lang="en-US" altLang="zh-CN" sz="1200" b="1" dirty="0">
                <a:solidFill>
                  <a:srgbClr val="008FD4"/>
                </a:solidFill>
                <a:latin typeface="Arial" panose="020B0604020202020204" pitchFamily="34" charset="0"/>
                <a:cs typeface="Arial" panose="020B0604020202020204" pitchFamily="34" charset="0"/>
              </a:rPr>
              <a:t>Benefits over PDCP aggregation: Lower resource consumption, higher throughput, higher reliability and lower latency. </a:t>
            </a:r>
            <a:endParaRPr lang="en-US" altLang="zh-CN" sz="1200" b="1" dirty="0">
              <a:solidFill>
                <a:srgbClr val="008FD4"/>
              </a:solidFill>
              <a:latin typeface="Arial" panose="020B0604020202020204" pitchFamily="34" charset="0"/>
              <a:cs typeface="Arial" panose="020B0604020202020204" pitchFamily="34" charset="0"/>
            </a:endParaRPr>
          </a:p>
        </p:txBody>
      </p:sp>
      <p:grpSp>
        <p:nvGrpSpPr>
          <p:cNvPr id="23" name="组合 22"/>
          <p:cNvGrpSpPr>
            <a:grpSpLocks noChangeAspect="1"/>
          </p:cNvGrpSpPr>
          <p:nvPr/>
        </p:nvGrpSpPr>
        <p:grpSpPr>
          <a:xfrm>
            <a:off x="0" y="111123"/>
            <a:ext cx="8922619" cy="540437"/>
            <a:chOff x="1" y="291783"/>
            <a:chExt cx="8418964" cy="549275"/>
          </a:xfrm>
        </p:grpSpPr>
        <p:sp>
          <p:nvSpPr>
            <p:cNvPr id="24" name="矩形 42"/>
            <p:cNvSpPr/>
            <p:nvPr/>
          </p:nvSpPr>
          <p:spPr bwMode="auto">
            <a:xfrm>
              <a:off x="264796" y="291783"/>
              <a:ext cx="7752715" cy="549275"/>
            </a:xfrm>
            <a:custGeom>
              <a:avLst/>
              <a:gdLst/>
              <a:ahLst/>
              <a:cxnLst>
                <a:cxn ang="0">
                  <a:pos x="0" y="9144"/>
                </a:cxn>
                <a:cxn ang="0">
                  <a:pos x="2679192" y="0"/>
                </a:cxn>
                <a:cxn ang="0">
                  <a:pos x="3118104" y="548640"/>
                </a:cxn>
                <a:cxn ang="0">
                  <a:pos x="0" y="548640"/>
                </a:cxn>
                <a:cxn ang="0">
                  <a:pos x="0" y="9144"/>
                </a:cxn>
              </a:cxnLst>
              <a:rect l="0" t="0" r="r" b="b"/>
              <a:pathLst>
                <a:path w="3118104" h="548640">
                  <a:moveTo>
                    <a:pt x="0" y="9144"/>
                  </a:moveTo>
                  <a:lnTo>
                    <a:pt x="2679192" y="0"/>
                  </a:lnTo>
                  <a:lnTo>
                    <a:pt x="3118104" y="548640"/>
                  </a:lnTo>
                  <a:lnTo>
                    <a:pt x="0" y="548640"/>
                  </a:lnTo>
                  <a:lnTo>
                    <a:pt x="0" y="9144"/>
                  </a:lnTo>
                  <a:close/>
                </a:path>
              </a:pathLst>
            </a:custGeom>
            <a:solidFill>
              <a:srgbClr val="44C8F5"/>
            </a:solidFill>
            <a:ln w="9525">
              <a:noFill/>
              <a:round/>
            </a:ln>
          </p:spPr>
          <p:txBody>
            <a:bodyPr anchor="ctr"/>
            <a:lstStyle/>
            <a:p>
              <a:pPr marL="0" marR="0" lvl="0" indent="0" defTabSz="6858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rgbClr val="000000"/>
                </a:solidFill>
                <a:effectLst/>
                <a:uLnTx/>
                <a:uFillTx/>
                <a:latin typeface="Arial" panose="020B0604020202020204"/>
                <a:ea typeface="微软雅黑" panose="020B0503020204020204" charset="-122"/>
              </a:endParaRPr>
            </a:p>
          </p:txBody>
        </p:sp>
        <p:sp>
          <p:nvSpPr>
            <p:cNvPr id="25" name="矩形 42"/>
            <p:cNvSpPr/>
            <p:nvPr/>
          </p:nvSpPr>
          <p:spPr bwMode="auto">
            <a:xfrm>
              <a:off x="1" y="291783"/>
              <a:ext cx="7746365" cy="549275"/>
            </a:xfrm>
            <a:custGeom>
              <a:avLst/>
              <a:gdLst/>
              <a:ahLst/>
              <a:cxnLst>
                <a:cxn ang="0">
                  <a:pos x="0" y="9144"/>
                </a:cxn>
                <a:cxn ang="0">
                  <a:pos x="2679192" y="0"/>
                </a:cxn>
                <a:cxn ang="0">
                  <a:pos x="3118104" y="548640"/>
                </a:cxn>
                <a:cxn ang="0">
                  <a:pos x="0" y="548640"/>
                </a:cxn>
                <a:cxn ang="0">
                  <a:pos x="0" y="9144"/>
                </a:cxn>
              </a:cxnLst>
              <a:rect l="0" t="0" r="r" b="b"/>
              <a:pathLst>
                <a:path w="3118104" h="548640">
                  <a:moveTo>
                    <a:pt x="0" y="9144"/>
                  </a:moveTo>
                  <a:lnTo>
                    <a:pt x="2679192" y="0"/>
                  </a:lnTo>
                  <a:lnTo>
                    <a:pt x="3118104" y="548640"/>
                  </a:lnTo>
                  <a:lnTo>
                    <a:pt x="0" y="548640"/>
                  </a:lnTo>
                  <a:lnTo>
                    <a:pt x="0" y="9144"/>
                  </a:lnTo>
                  <a:close/>
                </a:path>
              </a:pathLst>
            </a:custGeom>
            <a:solidFill>
              <a:srgbClr val="008DD3"/>
            </a:solidFill>
            <a:ln w="9525">
              <a:noFill/>
              <a:round/>
            </a:ln>
          </p:spPr>
          <p:txBody>
            <a:bodyPr anchor="ctr"/>
            <a:lstStyle/>
            <a:p>
              <a:pPr marL="0" marR="0" lvl="0" indent="0" defTabSz="6858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rgbClr val="000000"/>
                </a:solidFill>
                <a:effectLst/>
                <a:uLnTx/>
                <a:uFillTx/>
                <a:latin typeface="Arial" panose="020B0604020202020204"/>
                <a:ea typeface="微软雅黑" panose="020B0503020204020204" charset="-122"/>
              </a:endParaRPr>
            </a:p>
          </p:txBody>
        </p:sp>
        <p:cxnSp>
          <p:nvCxnSpPr>
            <p:cNvPr id="26" name="直接连接符 44"/>
            <p:cNvCxnSpPr>
              <a:cxnSpLocks noChangeShapeType="1"/>
            </p:cNvCxnSpPr>
            <p:nvPr/>
          </p:nvCxnSpPr>
          <p:spPr bwMode="auto">
            <a:xfrm>
              <a:off x="2331945" y="832220"/>
              <a:ext cx="6087020" cy="8838"/>
            </a:xfrm>
            <a:prstGeom prst="line">
              <a:avLst/>
            </a:prstGeom>
            <a:noFill/>
            <a:ln w="3175" cmpd="sng">
              <a:solidFill>
                <a:srgbClr val="008DD3"/>
              </a:solidFill>
              <a:round/>
            </a:ln>
          </p:spPr>
        </p:cxnSp>
        <p:sp>
          <p:nvSpPr>
            <p:cNvPr id="27" name="文本框 47"/>
            <p:cNvSpPr txBox="1">
              <a:spLocks noChangeArrowheads="1"/>
            </p:cNvSpPr>
            <p:nvPr/>
          </p:nvSpPr>
          <p:spPr bwMode="auto">
            <a:xfrm>
              <a:off x="1" y="363732"/>
              <a:ext cx="7442845" cy="406653"/>
            </a:xfrm>
            <a:prstGeom prst="rect">
              <a:avLst/>
            </a:prstGeom>
            <a:noFill/>
            <a:ln w="9525">
              <a:noFill/>
              <a:miter lim="800000"/>
            </a:ln>
          </p:spPr>
          <p:txBody>
            <a:bodyPr wrap="square" anchor="ctr" anchorCtr="0">
              <a:spAutoFit/>
            </a:bodyPr>
            <a:lstStyle/>
            <a:p>
              <a:pPr marL="0" marR="0" lvl="0" indent="0" defTabSz="685800" eaLnBrk="1" fontAlgn="auto" latinLnBrk="0" hangingPunct="1">
                <a:lnSpc>
                  <a:spcPct val="100000"/>
                </a:lnSpc>
                <a:spcBef>
                  <a:spcPts val="0"/>
                </a:spcBef>
                <a:spcAft>
                  <a:spcPts val="0"/>
                </a:spcAft>
                <a:buClrTx/>
                <a:buSzTx/>
                <a:buFontTx/>
                <a:buNone/>
                <a:defRPr/>
              </a:pPr>
              <a:r>
                <a:rPr lang="en-US" altLang="zh-CN" sz="2000" b="1" kern="0" dirty="0">
                  <a:solidFill>
                    <a:srgbClr val="FFFFFF"/>
                  </a:solidFill>
                  <a:latin typeface="Arial" panose="020B0604020202020204"/>
                  <a:ea typeface="微软雅黑" panose="020B0503020204020204" charset="-122"/>
                </a:rPr>
                <a:t>Support UE aggregation at lower layer: Data duplication (2/2)  </a:t>
              </a:r>
              <a:endParaRPr lang="en-US" altLang="zh-CN" sz="2000" b="1" kern="0" dirty="0">
                <a:solidFill>
                  <a:srgbClr val="FFFFFF"/>
                </a:solidFill>
                <a:latin typeface="Arial" panose="020B0604020202020204"/>
                <a:ea typeface="微软雅黑" panose="020B0503020204020204" charset="-122"/>
              </a:endParaRPr>
            </a:p>
          </p:txBody>
        </p:sp>
      </p:grpSp>
      <p:sp>
        <p:nvSpPr>
          <p:cNvPr id="2" name="箭头: 右 1"/>
          <p:cNvSpPr/>
          <p:nvPr/>
        </p:nvSpPr>
        <p:spPr>
          <a:xfrm>
            <a:off x="4572000" y="2090308"/>
            <a:ext cx="411480" cy="304800"/>
          </a:xfrm>
          <a:prstGeom prst="rightArrow">
            <a:avLst/>
          </a:prstGeom>
          <a:gradFill>
            <a:gsLst>
              <a:gs pos="0">
                <a:schemeClr val="accent6">
                  <a:lumMod val="20000"/>
                  <a:lumOff val="80000"/>
                </a:schemeClr>
              </a:gs>
              <a:gs pos="100000">
                <a:srgbClr val="00B0F0"/>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p:nvPicPr>
        <p:blipFill>
          <a:blip r:embed="rId1"/>
          <a:stretch>
            <a:fillRect/>
          </a:stretch>
        </p:blipFill>
        <p:spPr>
          <a:xfrm>
            <a:off x="805010" y="2721895"/>
            <a:ext cx="3455531" cy="2124000"/>
          </a:xfrm>
          <a:prstGeom prst="rect">
            <a:avLst/>
          </a:prstGeom>
        </p:spPr>
      </p:pic>
      <p:pic>
        <p:nvPicPr>
          <p:cNvPr id="14" name="图片 13"/>
          <p:cNvPicPr>
            <a:picLocks noChangeAspect="1"/>
          </p:cNvPicPr>
          <p:nvPr/>
        </p:nvPicPr>
        <p:blipFill>
          <a:blip r:embed="rId2"/>
          <a:stretch>
            <a:fillRect/>
          </a:stretch>
        </p:blipFill>
        <p:spPr>
          <a:xfrm>
            <a:off x="5254481" y="3072727"/>
            <a:ext cx="3122609" cy="191520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2"/>
          </p:nvPr>
        </p:nvSpPr>
        <p:spPr>
          <a:xfrm>
            <a:off x="418661" y="1404533"/>
            <a:ext cx="4153340" cy="3574298"/>
          </a:xfrm>
        </p:spPr>
        <p:txBody>
          <a:bodyPr/>
          <a:lstStyle/>
          <a:p>
            <a:pPr marL="285750" indent="-285750">
              <a:buFont typeface="Arial" panose="020B0604020202020204" pitchFamily="34" charset="0"/>
              <a:buChar char="•"/>
            </a:pPr>
            <a:r>
              <a:rPr lang="en-US" altLang="zh-CN" sz="1200" dirty="0">
                <a:solidFill>
                  <a:schemeClr val="tx1"/>
                </a:solidFill>
              </a:rPr>
              <a:t>UL transmission</a:t>
            </a:r>
            <a:endParaRPr lang="en-US" altLang="zh-CN" sz="1200" dirty="0">
              <a:solidFill>
                <a:schemeClr val="tx1"/>
              </a:solidFill>
            </a:endParaRPr>
          </a:p>
          <a:p>
            <a:pPr marL="684530" lvl="2">
              <a:defRPr/>
            </a:pPr>
            <a:r>
              <a:rPr kumimoji="1" lang="en-US" altLang="zh-CN" sz="1100" dirty="0" err="1">
                <a:latin typeface="Arial" panose="020B0604020202020204" pitchFamily="34" charset="0"/>
                <a:cs typeface="Arial" panose="020B0604020202020204" pitchFamily="34" charset="0"/>
                <a:sym typeface="+mn-ea"/>
              </a:rPr>
              <a:t>gNB</a:t>
            </a:r>
            <a:r>
              <a:rPr kumimoji="1" lang="en-US" altLang="zh-CN" sz="1100" dirty="0">
                <a:latin typeface="Arial" panose="020B0604020202020204" pitchFamily="34" charset="0"/>
                <a:cs typeface="Arial" panose="020B0604020202020204" pitchFamily="34" charset="0"/>
                <a:sym typeface="+mn-ea"/>
              </a:rPr>
              <a:t> </a:t>
            </a:r>
            <a:r>
              <a:rPr kumimoji="1" lang="en-US" altLang="zh-CN" sz="1100" dirty="0">
                <a:latin typeface="Arial" panose="020B0604020202020204" pitchFamily="34" charset="0"/>
                <a:cs typeface="Arial" panose="020B0604020202020204" pitchFamily="34" charset="0"/>
              </a:rPr>
              <a:t>decides how to split the data from anchor UE via separate UL grants to anchor UE and assistant UE respectively. </a:t>
            </a:r>
            <a:endParaRPr kumimoji="1" lang="en-US" altLang="zh-CN" sz="1100" dirty="0">
              <a:latin typeface="Arial" panose="020B0604020202020204" pitchFamily="34" charset="0"/>
              <a:cs typeface="Arial" panose="020B0604020202020204" pitchFamily="34" charset="0"/>
            </a:endParaRPr>
          </a:p>
          <a:p>
            <a:pPr marL="684530" lvl="2"/>
            <a:r>
              <a:rPr kumimoji="1" lang="en-US" altLang="zh-CN" sz="1100" dirty="0">
                <a:solidFill>
                  <a:schemeClr val="tx1"/>
                </a:solidFill>
                <a:latin typeface="Arial" panose="020B0604020202020204" pitchFamily="34" charset="0"/>
                <a:cs typeface="Arial" panose="020B0604020202020204" pitchFamily="34" charset="0"/>
              </a:rPr>
              <a:t>The </a:t>
            </a:r>
            <a:r>
              <a:rPr kumimoji="1" lang="en-US" altLang="zh-CN" sz="1100" dirty="0">
                <a:latin typeface="Arial" panose="020B0604020202020204" pitchFamily="34" charset="0"/>
                <a:cs typeface="Arial" panose="020B0604020202020204" pitchFamily="34" charset="0"/>
              </a:rPr>
              <a:t>anchor</a:t>
            </a:r>
            <a:r>
              <a:rPr kumimoji="1" lang="en-US" altLang="zh-CN" sz="1100" dirty="0">
                <a:solidFill>
                  <a:schemeClr val="tx1"/>
                </a:solidFill>
                <a:latin typeface="Arial" panose="020B0604020202020204" pitchFamily="34" charset="0"/>
                <a:cs typeface="Arial" panose="020B0604020202020204" pitchFamily="34" charset="0"/>
              </a:rPr>
              <a:t> UE and </a:t>
            </a:r>
            <a:r>
              <a:rPr kumimoji="1" lang="en-US" altLang="zh-CN" sz="1100" dirty="0">
                <a:latin typeface="Arial" panose="020B0604020202020204" pitchFamily="34" charset="0"/>
                <a:cs typeface="Arial" panose="020B0604020202020204" pitchFamily="34" charset="0"/>
              </a:rPr>
              <a:t>assistant</a:t>
            </a:r>
            <a:r>
              <a:rPr kumimoji="1" lang="en-US" altLang="zh-CN" sz="1100" dirty="0">
                <a:solidFill>
                  <a:schemeClr val="tx1"/>
                </a:solidFill>
                <a:latin typeface="Arial" panose="020B0604020202020204" pitchFamily="34" charset="0"/>
                <a:cs typeface="Arial" panose="020B0604020202020204" pitchFamily="34" charset="0"/>
              </a:rPr>
              <a:t> UE transmit the different TBs to the gNB.</a:t>
            </a:r>
            <a:endParaRPr kumimoji="1" lang="en-US" altLang="zh-CN" sz="1100" dirty="0">
              <a:solidFill>
                <a:schemeClr val="tx1">
                  <a:lumMod val="75000"/>
                  <a:lumOff val="25000"/>
                </a:schemeClr>
              </a:solidFill>
              <a:latin typeface="Arial" panose="020B0604020202020204" pitchFamily="34" charset="0"/>
              <a:cs typeface="Arial" panose="020B0604020202020204" pitchFamily="34" charset="0"/>
            </a:endParaRPr>
          </a:p>
          <a:p>
            <a:pPr marL="684530" lvl="2"/>
            <a:endParaRPr lang="en-US" altLang="zh-CN" sz="1200" dirty="0">
              <a:latin typeface="Arial" panose="020B0604020202020204" pitchFamily="34" charset="0"/>
              <a:cs typeface="Arial" panose="020B0604020202020204" pitchFamily="34" charset="0"/>
            </a:endParaRPr>
          </a:p>
          <a:p>
            <a:pPr marL="684530" lvl="2"/>
            <a:endParaRPr lang="en-US" altLang="zh-CN" sz="1200" dirty="0">
              <a:latin typeface="Arial" panose="020B0604020202020204" pitchFamily="34" charset="0"/>
              <a:cs typeface="Arial" panose="020B0604020202020204" pitchFamily="34" charset="0"/>
            </a:endParaRPr>
          </a:p>
        </p:txBody>
      </p:sp>
      <p:pic>
        <p:nvPicPr>
          <p:cNvPr id="12" name="图片 11"/>
          <p:cNvPicPr>
            <a:picLocks noChangeAspect="1"/>
          </p:cNvPicPr>
          <p:nvPr/>
        </p:nvPicPr>
        <p:blipFill>
          <a:blip r:embed="rId1"/>
          <a:stretch>
            <a:fillRect/>
          </a:stretch>
        </p:blipFill>
        <p:spPr>
          <a:xfrm>
            <a:off x="5294991" y="2942111"/>
            <a:ext cx="2620876" cy="1713649"/>
          </a:xfrm>
          <a:prstGeom prst="rect">
            <a:avLst/>
          </a:prstGeom>
        </p:spPr>
      </p:pic>
      <p:pic>
        <p:nvPicPr>
          <p:cNvPr id="13" name="图片 12"/>
          <p:cNvPicPr>
            <a:picLocks noChangeAspect="1"/>
          </p:cNvPicPr>
          <p:nvPr/>
        </p:nvPicPr>
        <p:blipFill>
          <a:blip r:embed="rId2"/>
          <a:stretch>
            <a:fillRect/>
          </a:stretch>
        </p:blipFill>
        <p:spPr>
          <a:xfrm>
            <a:off x="1008061" y="2942112"/>
            <a:ext cx="2695259" cy="1762284"/>
          </a:xfrm>
          <a:prstGeom prst="rect">
            <a:avLst/>
          </a:prstGeom>
        </p:spPr>
      </p:pic>
      <p:sp>
        <p:nvSpPr>
          <p:cNvPr id="6" name="矩形 5"/>
          <p:cNvSpPr/>
          <p:nvPr/>
        </p:nvSpPr>
        <p:spPr>
          <a:xfrm>
            <a:off x="294102" y="962299"/>
            <a:ext cx="1447832" cy="307777"/>
          </a:xfrm>
          <a:prstGeom prst="rect">
            <a:avLst/>
          </a:prstGeom>
        </p:spPr>
        <p:txBody>
          <a:bodyPr wrap="none">
            <a:spAutoFit/>
          </a:bodyPr>
          <a:lstStyle/>
          <a:p>
            <a:pPr marL="285750" indent="-285750">
              <a:buFont typeface="Wingdings" panose="05000000000000000000" pitchFamily="2" charset="2"/>
              <a:buChar char="p"/>
            </a:pPr>
            <a:r>
              <a:rPr lang="en-US" altLang="zh-CN" sz="1400" b="1" dirty="0">
                <a:solidFill>
                  <a:srgbClr val="008FD4"/>
                </a:solidFill>
                <a:latin typeface="Arial" panose="020B0604020202020204" pitchFamily="34" charset="0"/>
                <a:cs typeface="Arial" panose="020B0604020202020204" pitchFamily="34" charset="0"/>
              </a:rPr>
              <a:t>Mechanism</a:t>
            </a:r>
            <a:endParaRPr lang="zh-CN" altLang="en-US" sz="1400" b="1" dirty="0">
              <a:solidFill>
                <a:srgbClr val="008FD4"/>
              </a:solidFill>
              <a:latin typeface="Arial" panose="020B0604020202020204" pitchFamily="34" charset="0"/>
              <a:cs typeface="Arial" panose="020B0604020202020204" pitchFamily="34" charset="0"/>
            </a:endParaRPr>
          </a:p>
        </p:txBody>
      </p:sp>
      <p:sp>
        <p:nvSpPr>
          <p:cNvPr id="2" name="矩形 1"/>
          <p:cNvSpPr/>
          <p:nvPr/>
        </p:nvSpPr>
        <p:spPr>
          <a:xfrm>
            <a:off x="4572000" y="1404532"/>
            <a:ext cx="4066859" cy="3220749"/>
          </a:xfrm>
          <a:prstGeom prst="rect">
            <a:avLst/>
          </a:prstGeom>
        </p:spPr>
        <p:txBody>
          <a:bodyPr wrap="square">
            <a:noAutofit/>
          </a:bodyPr>
          <a:lstStyle/>
          <a:p>
            <a:pPr marL="285750" lvl="1" indent="-285750">
              <a:lnSpc>
                <a:spcPct val="120000"/>
              </a:lnSpc>
              <a:spcBef>
                <a:spcPct val="20000"/>
              </a:spcBef>
              <a:buFont typeface="Arial" panose="020B0604020202020204" pitchFamily="34" charset="0"/>
              <a:buChar char="•"/>
            </a:pPr>
            <a:r>
              <a:rPr kumimoji="1" lang="en-US" altLang="zh-CN" sz="1200" dirty="0">
                <a:solidFill>
                  <a:schemeClr val="tx1"/>
                </a:solidFill>
                <a:latin typeface="Arial" panose="020B0604020202020204" pitchFamily="34" charset="0"/>
                <a:ea typeface="微软雅黑" panose="020B0503020204020204" charset="-122"/>
                <a:cs typeface="Arial" panose="020B0604020202020204" pitchFamily="34" charset="0"/>
              </a:rPr>
              <a:t>DL transmission</a:t>
            </a:r>
            <a:endParaRPr kumimoji="1" lang="en-US" altLang="zh-CN" sz="1200" dirty="0">
              <a:solidFill>
                <a:schemeClr val="tx1"/>
              </a:solidFill>
              <a:latin typeface="Arial" panose="020B0604020202020204" pitchFamily="34" charset="0"/>
              <a:ea typeface="微软雅黑" panose="020B0503020204020204" charset="-122"/>
              <a:cs typeface="Arial" panose="020B0604020202020204" pitchFamily="34" charset="0"/>
            </a:endParaRPr>
          </a:p>
          <a:p>
            <a:pPr marL="684530" lvl="2" indent="-228600">
              <a:lnSpc>
                <a:spcPct val="120000"/>
              </a:lnSpc>
              <a:spcBef>
                <a:spcPct val="20000"/>
              </a:spcBef>
              <a:buFont typeface="Arial" panose="020B0604020202020204" pitchFamily="34" charset="0"/>
              <a:buChar char="•"/>
            </a:pPr>
            <a:r>
              <a:rPr kumimoji="1" lang="en-US" altLang="zh-CN" sz="1100" dirty="0">
                <a:solidFill>
                  <a:schemeClr val="tx1"/>
                </a:solidFill>
                <a:latin typeface="Arial" panose="020B0604020202020204" pitchFamily="34" charset="0"/>
                <a:ea typeface="微软雅黑" panose="020B0503020204020204" charset="-122"/>
                <a:cs typeface="Arial" panose="020B0604020202020204" pitchFamily="34" charset="0"/>
              </a:rPr>
              <a:t>The gNB transmits different TBs </a:t>
            </a:r>
            <a:r>
              <a:rPr kumimoji="1" lang="en-US" altLang="zh-CN" sz="1100" dirty="0">
                <a:latin typeface="Arial" panose="020B0604020202020204" pitchFamily="34" charset="0"/>
                <a:ea typeface="微软雅黑" panose="020B0503020204020204" charset="-122"/>
                <a:cs typeface="Arial" panose="020B0604020202020204" pitchFamily="34" charset="0"/>
              </a:rPr>
              <a:t>for</a:t>
            </a:r>
            <a:r>
              <a:rPr kumimoji="1" lang="en-US" altLang="zh-CN" sz="1100" dirty="0">
                <a:solidFill>
                  <a:schemeClr val="tx1"/>
                </a:solidFill>
                <a:latin typeface="Arial" panose="020B0604020202020204" pitchFamily="34" charset="0"/>
                <a:ea typeface="微软雅黑" panose="020B0503020204020204" charset="-122"/>
                <a:cs typeface="Arial" panose="020B0604020202020204" pitchFamily="34" charset="0"/>
              </a:rPr>
              <a:t> the </a:t>
            </a:r>
            <a:r>
              <a:rPr kumimoji="1" lang="en-US" altLang="zh-CN" sz="1100" dirty="0">
                <a:latin typeface="Arial" panose="020B0604020202020204" pitchFamily="34" charset="0"/>
                <a:cs typeface="Arial" panose="020B0604020202020204" pitchFamily="34" charset="0"/>
              </a:rPr>
              <a:t>anchor</a:t>
            </a:r>
            <a:r>
              <a:rPr kumimoji="1" lang="en-US" altLang="zh-CN" sz="1100" dirty="0">
                <a:solidFill>
                  <a:schemeClr val="tx1"/>
                </a:solidFill>
                <a:latin typeface="Arial" panose="020B0604020202020204" pitchFamily="34" charset="0"/>
                <a:ea typeface="微软雅黑" panose="020B0503020204020204" charset="-122"/>
                <a:cs typeface="Arial" panose="020B0604020202020204" pitchFamily="34" charset="0"/>
              </a:rPr>
              <a:t> UE via two DL grants to the remote UE and the </a:t>
            </a:r>
            <a:r>
              <a:rPr kumimoji="1" lang="en-US" altLang="zh-CN" sz="1100" dirty="0">
                <a:latin typeface="Arial" panose="020B0604020202020204" pitchFamily="34" charset="0"/>
                <a:cs typeface="Arial" panose="020B0604020202020204" pitchFamily="34" charset="0"/>
              </a:rPr>
              <a:t>assistant</a:t>
            </a:r>
            <a:r>
              <a:rPr kumimoji="1" lang="en-US" altLang="zh-CN" sz="1100" dirty="0">
                <a:solidFill>
                  <a:schemeClr val="tx1"/>
                </a:solidFill>
                <a:latin typeface="Arial" panose="020B0604020202020204" pitchFamily="34" charset="0"/>
                <a:ea typeface="微软雅黑" panose="020B0503020204020204" charset="-122"/>
                <a:cs typeface="Arial" panose="020B0604020202020204" pitchFamily="34" charset="0"/>
              </a:rPr>
              <a:t> UE respectively.</a:t>
            </a:r>
            <a:endParaRPr kumimoji="1" lang="en-US" altLang="zh-CN" sz="1100" dirty="0">
              <a:solidFill>
                <a:schemeClr val="tx1"/>
              </a:solidFill>
              <a:latin typeface="Arial" panose="020B0604020202020204" pitchFamily="34" charset="0"/>
              <a:ea typeface="微软雅黑" panose="020B0503020204020204" charset="-122"/>
              <a:cs typeface="Arial" panose="020B0604020202020204" pitchFamily="34" charset="0"/>
            </a:endParaRPr>
          </a:p>
          <a:p>
            <a:pPr marL="684530" lvl="2" indent="-228600">
              <a:lnSpc>
                <a:spcPct val="120000"/>
              </a:lnSpc>
              <a:spcBef>
                <a:spcPct val="20000"/>
              </a:spcBef>
              <a:buFont typeface="Arial" panose="020B0604020202020204" pitchFamily="34" charset="0"/>
              <a:buChar char="•"/>
            </a:pPr>
            <a:r>
              <a:rPr kumimoji="1" lang="en-US" altLang="zh-CN" sz="1100" dirty="0">
                <a:solidFill>
                  <a:schemeClr val="tx1"/>
                </a:solidFill>
                <a:latin typeface="Arial" panose="020B0604020202020204" pitchFamily="34" charset="0"/>
                <a:ea typeface="微软雅黑" panose="020B0503020204020204" charset="-122"/>
                <a:cs typeface="Arial" panose="020B0604020202020204" pitchFamily="34" charset="0"/>
              </a:rPr>
              <a:t>The </a:t>
            </a:r>
            <a:r>
              <a:rPr kumimoji="1" lang="en-US" altLang="zh-CN" sz="1100" dirty="0">
                <a:latin typeface="Arial" panose="020B0604020202020204" pitchFamily="34" charset="0"/>
                <a:cs typeface="Arial" panose="020B0604020202020204" pitchFamily="34" charset="0"/>
              </a:rPr>
              <a:t>assistant</a:t>
            </a:r>
            <a:r>
              <a:rPr kumimoji="1" lang="en-US" altLang="zh-CN" sz="1100" dirty="0">
                <a:solidFill>
                  <a:schemeClr val="tx1"/>
                </a:solidFill>
                <a:latin typeface="Arial" panose="020B0604020202020204" pitchFamily="34" charset="0"/>
                <a:ea typeface="微软雅黑" panose="020B0503020204020204" charset="-122"/>
                <a:cs typeface="Arial" panose="020B0604020202020204" pitchFamily="34" charset="0"/>
              </a:rPr>
              <a:t> UE forwards the received TB to the anchor UE. </a:t>
            </a:r>
            <a:endParaRPr kumimoji="1" lang="en-US" altLang="zh-CN" sz="1100" dirty="0">
              <a:solidFill>
                <a:schemeClr val="tx1"/>
              </a:solidFill>
              <a:latin typeface="Arial" panose="020B0604020202020204" pitchFamily="34" charset="0"/>
              <a:ea typeface="微软雅黑" panose="020B0503020204020204" charset="-122"/>
              <a:cs typeface="Arial" panose="020B0604020202020204" pitchFamily="34" charset="0"/>
            </a:endParaRPr>
          </a:p>
        </p:txBody>
      </p:sp>
      <p:sp>
        <p:nvSpPr>
          <p:cNvPr id="17" name="文本框 47"/>
          <p:cNvSpPr txBox="1">
            <a:spLocks noChangeArrowheads="1"/>
          </p:cNvSpPr>
          <p:nvPr/>
        </p:nvSpPr>
        <p:spPr bwMode="auto">
          <a:xfrm>
            <a:off x="0" y="225677"/>
            <a:ext cx="6697980" cy="400110"/>
          </a:xfrm>
          <a:prstGeom prst="rect">
            <a:avLst/>
          </a:prstGeom>
          <a:noFill/>
          <a:ln w="9525">
            <a:noFill/>
            <a:miter lim="800000"/>
          </a:ln>
        </p:spPr>
        <p:txBody>
          <a:bodyPr wrap="square" anchor="ctr" anchorCtr="0">
            <a:spAutoFit/>
          </a:bodyPr>
          <a:lstStyle/>
          <a:p>
            <a:pPr marL="0" marR="0" lvl="0" indent="0" defTabSz="685800" eaLnBrk="1" fontAlgn="auto" latinLnBrk="0" hangingPunct="1">
              <a:lnSpc>
                <a:spcPct val="100000"/>
              </a:lnSpc>
              <a:spcBef>
                <a:spcPts val="0"/>
              </a:spcBef>
              <a:spcAft>
                <a:spcPts val="0"/>
              </a:spcAft>
              <a:buClrTx/>
              <a:buSzTx/>
              <a:buFontTx/>
              <a:buNone/>
              <a:defRPr/>
            </a:pPr>
            <a:r>
              <a:rPr lang="en-US" altLang="zh-CN" sz="2000" b="1" kern="0" dirty="0">
                <a:solidFill>
                  <a:srgbClr val="FFFFFF"/>
                </a:solidFill>
                <a:latin typeface="Arial" panose="020B0604020202020204"/>
                <a:ea typeface="微软雅黑" panose="020B0503020204020204" charset="-122"/>
              </a:rPr>
              <a:t>Support UE aggregation at lower layer: Data split (1/2)  </a:t>
            </a:r>
            <a:endParaRPr kumimoji="0" lang="en-US" altLang="zh-CN" sz="2000" b="1" i="0" u="none" strike="noStrike" kern="0" cap="none" spc="0" normalizeH="0" baseline="0" noProof="0" dirty="0">
              <a:ln>
                <a:noFill/>
              </a:ln>
              <a:solidFill>
                <a:srgbClr val="FFFFFF"/>
              </a:solidFill>
              <a:effectLst/>
              <a:uLnTx/>
              <a:uFillTx/>
              <a:latin typeface="Arial" panose="020B0604020202020204"/>
              <a:ea typeface="微软雅黑" panose="020B0503020204020204" charset="-122"/>
            </a:endParaRPr>
          </a:p>
        </p:txBody>
      </p:sp>
      <p:grpSp>
        <p:nvGrpSpPr>
          <p:cNvPr id="27" name="组合 26"/>
          <p:cNvGrpSpPr>
            <a:grpSpLocks noChangeAspect="1"/>
          </p:cNvGrpSpPr>
          <p:nvPr/>
        </p:nvGrpSpPr>
        <p:grpSpPr>
          <a:xfrm>
            <a:off x="1" y="111123"/>
            <a:ext cx="8497148" cy="540437"/>
            <a:chOff x="1" y="291783"/>
            <a:chExt cx="8418964" cy="549275"/>
          </a:xfrm>
        </p:grpSpPr>
        <p:sp>
          <p:nvSpPr>
            <p:cNvPr id="28" name="矩形 42"/>
            <p:cNvSpPr/>
            <p:nvPr/>
          </p:nvSpPr>
          <p:spPr bwMode="auto">
            <a:xfrm>
              <a:off x="264796" y="291783"/>
              <a:ext cx="7752715" cy="549275"/>
            </a:xfrm>
            <a:custGeom>
              <a:avLst/>
              <a:gdLst/>
              <a:ahLst/>
              <a:cxnLst>
                <a:cxn ang="0">
                  <a:pos x="0" y="9144"/>
                </a:cxn>
                <a:cxn ang="0">
                  <a:pos x="2679192" y="0"/>
                </a:cxn>
                <a:cxn ang="0">
                  <a:pos x="3118104" y="548640"/>
                </a:cxn>
                <a:cxn ang="0">
                  <a:pos x="0" y="548640"/>
                </a:cxn>
                <a:cxn ang="0">
                  <a:pos x="0" y="9144"/>
                </a:cxn>
              </a:cxnLst>
              <a:rect l="0" t="0" r="r" b="b"/>
              <a:pathLst>
                <a:path w="3118104" h="548640">
                  <a:moveTo>
                    <a:pt x="0" y="9144"/>
                  </a:moveTo>
                  <a:lnTo>
                    <a:pt x="2679192" y="0"/>
                  </a:lnTo>
                  <a:lnTo>
                    <a:pt x="3118104" y="548640"/>
                  </a:lnTo>
                  <a:lnTo>
                    <a:pt x="0" y="548640"/>
                  </a:lnTo>
                  <a:lnTo>
                    <a:pt x="0" y="9144"/>
                  </a:lnTo>
                  <a:close/>
                </a:path>
              </a:pathLst>
            </a:custGeom>
            <a:solidFill>
              <a:srgbClr val="44C8F5"/>
            </a:solidFill>
            <a:ln w="9525">
              <a:noFill/>
              <a:round/>
            </a:ln>
          </p:spPr>
          <p:txBody>
            <a:bodyPr anchor="ctr"/>
            <a:lstStyle/>
            <a:p>
              <a:pPr marL="0" marR="0" lvl="0" indent="0" defTabSz="6858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rgbClr val="000000"/>
                </a:solidFill>
                <a:effectLst/>
                <a:uLnTx/>
                <a:uFillTx/>
                <a:latin typeface="Arial" panose="020B0604020202020204"/>
                <a:ea typeface="微软雅黑" panose="020B0503020204020204" charset="-122"/>
              </a:endParaRPr>
            </a:p>
          </p:txBody>
        </p:sp>
        <p:sp>
          <p:nvSpPr>
            <p:cNvPr id="29" name="矩形 42"/>
            <p:cNvSpPr/>
            <p:nvPr/>
          </p:nvSpPr>
          <p:spPr bwMode="auto">
            <a:xfrm>
              <a:off x="1" y="291783"/>
              <a:ext cx="7746365" cy="549275"/>
            </a:xfrm>
            <a:custGeom>
              <a:avLst/>
              <a:gdLst/>
              <a:ahLst/>
              <a:cxnLst>
                <a:cxn ang="0">
                  <a:pos x="0" y="9144"/>
                </a:cxn>
                <a:cxn ang="0">
                  <a:pos x="2679192" y="0"/>
                </a:cxn>
                <a:cxn ang="0">
                  <a:pos x="3118104" y="548640"/>
                </a:cxn>
                <a:cxn ang="0">
                  <a:pos x="0" y="548640"/>
                </a:cxn>
                <a:cxn ang="0">
                  <a:pos x="0" y="9144"/>
                </a:cxn>
              </a:cxnLst>
              <a:rect l="0" t="0" r="r" b="b"/>
              <a:pathLst>
                <a:path w="3118104" h="548640">
                  <a:moveTo>
                    <a:pt x="0" y="9144"/>
                  </a:moveTo>
                  <a:lnTo>
                    <a:pt x="2679192" y="0"/>
                  </a:lnTo>
                  <a:lnTo>
                    <a:pt x="3118104" y="548640"/>
                  </a:lnTo>
                  <a:lnTo>
                    <a:pt x="0" y="548640"/>
                  </a:lnTo>
                  <a:lnTo>
                    <a:pt x="0" y="9144"/>
                  </a:lnTo>
                  <a:close/>
                </a:path>
              </a:pathLst>
            </a:custGeom>
            <a:solidFill>
              <a:srgbClr val="008DD3"/>
            </a:solidFill>
            <a:ln w="9525">
              <a:noFill/>
              <a:round/>
            </a:ln>
          </p:spPr>
          <p:txBody>
            <a:bodyPr anchor="ctr"/>
            <a:lstStyle/>
            <a:p>
              <a:pPr marL="0" marR="0" lvl="0" indent="0" defTabSz="6858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rgbClr val="000000"/>
                </a:solidFill>
                <a:effectLst/>
                <a:uLnTx/>
                <a:uFillTx/>
                <a:latin typeface="Arial" panose="020B0604020202020204"/>
                <a:ea typeface="微软雅黑" panose="020B0503020204020204" charset="-122"/>
              </a:endParaRPr>
            </a:p>
          </p:txBody>
        </p:sp>
        <p:cxnSp>
          <p:nvCxnSpPr>
            <p:cNvPr id="30" name="直接连接符 44"/>
            <p:cNvCxnSpPr>
              <a:cxnSpLocks noChangeShapeType="1"/>
            </p:cNvCxnSpPr>
            <p:nvPr/>
          </p:nvCxnSpPr>
          <p:spPr bwMode="auto">
            <a:xfrm>
              <a:off x="2331945" y="832220"/>
              <a:ext cx="6087020" cy="8838"/>
            </a:xfrm>
            <a:prstGeom prst="line">
              <a:avLst/>
            </a:prstGeom>
            <a:noFill/>
            <a:ln w="3175" cmpd="sng">
              <a:solidFill>
                <a:srgbClr val="008DD3"/>
              </a:solidFill>
              <a:round/>
            </a:ln>
          </p:spPr>
        </p:cxnSp>
        <p:sp>
          <p:nvSpPr>
            <p:cNvPr id="31" name="文本框 47"/>
            <p:cNvSpPr txBox="1">
              <a:spLocks noChangeArrowheads="1"/>
            </p:cNvSpPr>
            <p:nvPr/>
          </p:nvSpPr>
          <p:spPr bwMode="auto">
            <a:xfrm>
              <a:off x="1" y="363732"/>
              <a:ext cx="7442845" cy="406653"/>
            </a:xfrm>
            <a:prstGeom prst="rect">
              <a:avLst/>
            </a:prstGeom>
            <a:noFill/>
            <a:ln w="9525">
              <a:noFill/>
              <a:miter lim="800000"/>
            </a:ln>
          </p:spPr>
          <p:txBody>
            <a:bodyPr wrap="square" anchor="ctr" anchorCtr="0">
              <a:spAutoFit/>
            </a:bodyPr>
            <a:lstStyle/>
            <a:p>
              <a:pPr marL="0" marR="0" lvl="0" indent="0" defTabSz="685800" eaLnBrk="1" fontAlgn="auto" latinLnBrk="0" hangingPunct="1">
                <a:lnSpc>
                  <a:spcPct val="100000"/>
                </a:lnSpc>
                <a:spcBef>
                  <a:spcPts val="0"/>
                </a:spcBef>
                <a:spcAft>
                  <a:spcPts val="0"/>
                </a:spcAft>
                <a:buClrTx/>
                <a:buSzTx/>
                <a:buFontTx/>
                <a:buNone/>
                <a:defRPr/>
              </a:pPr>
              <a:r>
                <a:rPr lang="en-US" altLang="zh-CN" sz="2000" b="1" kern="0" dirty="0">
                  <a:solidFill>
                    <a:srgbClr val="FFFFFF"/>
                  </a:solidFill>
                  <a:latin typeface="Arial" panose="020B0604020202020204"/>
                  <a:ea typeface="微软雅黑" panose="020B0503020204020204" charset="-122"/>
                </a:rPr>
                <a:t>Support UE aggregation at lower layer: Data split (1/2)  </a:t>
              </a:r>
              <a:endParaRPr lang="en-US" altLang="zh-CN" sz="2000" b="1" kern="0" dirty="0">
                <a:solidFill>
                  <a:srgbClr val="FFFFFF"/>
                </a:solidFill>
                <a:latin typeface="Arial" panose="020B0604020202020204"/>
                <a:ea typeface="微软雅黑" panose="020B0503020204020204" charset="-122"/>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12"/>
          </p:nvPr>
        </p:nvSpPr>
        <p:spPr>
          <a:xfrm>
            <a:off x="493079" y="1473042"/>
            <a:ext cx="4078921" cy="798959"/>
          </a:xfrm>
        </p:spPr>
        <p:txBody>
          <a:bodyPr/>
          <a:lstStyle/>
          <a:p>
            <a:pPr marL="285750" indent="-285750">
              <a:buFont typeface="Arial" panose="020B0604020202020204" pitchFamily="34" charset="0"/>
              <a:buChar char="•"/>
            </a:pPr>
            <a:r>
              <a:rPr lang="en-US" altLang="zh-CN" sz="1200" dirty="0">
                <a:solidFill>
                  <a:schemeClr val="tx1"/>
                </a:solidFill>
              </a:rPr>
              <a:t>PDCP aggregation</a:t>
            </a:r>
            <a:endParaRPr lang="en-US" altLang="zh-CN" sz="1200" dirty="0">
              <a:solidFill>
                <a:schemeClr val="tx1"/>
              </a:solidFill>
            </a:endParaRPr>
          </a:p>
          <a:p>
            <a:pPr marL="684530" lvl="2"/>
            <a:r>
              <a:rPr lang="en-US" altLang="zh-CN" sz="1100" dirty="0">
                <a:solidFill>
                  <a:schemeClr val="tx1"/>
                </a:solidFill>
                <a:latin typeface="Arial" panose="020B0604020202020204" pitchFamily="34" charset="0"/>
                <a:cs typeface="Arial" panose="020B0604020202020204" pitchFamily="34" charset="0"/>
              </a:rPr>
              <a:t>UE decides how to split, and the PDCP packet split cannot fully take into account the physical layer capabilities and physical link conditions.</a:t>
            </a:r>
            <a:endParaRPr lang="en-US" altLang="zh-CN" sz="1100" dirty="0">
              <a:solidFill>
                <a:schemeClr val="tx1"/>
              </a:solidFill>
              <a:latin typeface="Arial" panose="020B0604020202020204" pitchFamily="34" charset="0"/>
              <a:cs typeface="Arial" panose="020B0604020202020204" pitchFamily="34" charset="0"/>
            </a:endParaRPr>
          </a:p>
        </p:txBody>
      </p:sp>
      <p:sp>
        <p:nvSpPr>
          <p:cNvPr id="6" name="内容占位符 4"/>
          <p:cNvSpPr txBox="1"/>
          <p:nvPr/>
        </p:nvSpPr>
        <p:spPr bwMode="auto">
          <a:xfrm>
            <a:off x="4770977" y="1469333"/>
            <a:ext cx="4235863" cy="930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rtlCol="0" anchor="t" anchorCtr="0" compatLnSpc="1">
            <a:noAutofit/>
          </a:bodyPr>
          <a:lstStyle>
            <a:lvl1pPr algn="l" defTabSz="457200" rtl="0" eaLnBrk="0" fontAlgn="base" hangingPunct="0">
              <a:lnSpc>
                <a:spcPct val="120000"/>
              </a:lnSpc>
              <a:spcBef>
                <a:spcPct val="20000"/>
              </a:spcBef>
              <a:spcAft>
                <a:spcPct val="0"/>
              </a:spcAft>
              <a:buFont typeface="Arial" panose="020B0604020202020204" pitchFamily="34" charset="0"/>
              <a:defRPr kumimoji="1" lang="zh-CN" altLang="en-US" sz="1800" kern="1200" baseline="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1pPr>
            <a:lvl2pPr marL="742950" indent="-285750" algn="l" defTabSz="457200" rtl="0" eaLnBrk="0" fontAlgn="base" hangingPunct="0">
              <a:lnSpc>
                <a:spcPct val="120000"/>
              </a:lnSpc>
              <a:spcBef>
                <a:spcPct val="20000"/>
              </a:spcBef>
              <a:spcAft>
                <a:spcPct val="0"/>
              </a:spcAft>
              <a:buFont typeface="Arial" panose="020B0604020202020204" pitchFamily="34" charset="0"/>
              <a:buChar cha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marL="1143000" indent="-228600" algn="l" defTabSz="457200" rtl="0" eaLnBrk="0" fontAlgn="base" hangingPunct="0">
              <a:lnSpc>
                <a:spcPct val="120000"/>
              </a:lnSpc>
              <a:spcBef>
                <a:spcPct val="20000"/>
              </a:spcBef>
              <a:spcAft>
                <a:spcPct val="0"/>
              </a:spcAft>
              <a:buFont typeface="Arial" panose="020B0604020202020204" pitchFamily="34" charset="0"/>
              <a:buChar char="•"/>
              <a:defRPr sz="1600" kern="1200">
                <a:solidFill>
                  <a:schemeClr val="tx1"/>
                </a:solidFill>
                <a:latin typeface="+mn-lt"/>
                <a:ea typeface="微软雅黑" panose="020B0503020204020204" charset="-122"/>
                <a:cs typeface="+mn-cs"/>
              </a:defRPr>
            </a:lvl3pPr>
            <a:lvl4pPr marL="1600200" indent="-228600" algn="l" defTabSz="457200" rtl="0" eaLnBrk="0" fontAlgn="base" hangingPunct="0">
              <a:lnSpc>
                <a:spcPct val="120000"/>
              </a:lnSpc>
              <a:spcBef>
                <a:spcPct val="20000"/>
              </a:spcBef>
              <a:spcAft>
                <a:spcPct val="0"/>
              </a:spcAft>
              <a:buFont typeface="Arial" panose="020B0604020202020204" pitchFamily="34" charset="0"/>
              <a:buChar char="–"/>
              <a:defRPr sz="1400" kern="1200">
                <a:solidFill>
                  <a:schemeClr val="tx1"/>
                </a:solidFill>
                <a:latin typeface="+mn-lt"/>
                <a:ea typeface="微软雅黑" panose="020B0503020204020204" charset="-122"/>
                <a:cs typeface="+mn-cs"/>
              </a:defRPr>
            </a:lvl4pPr>
            <a:lvl5pPr marL="2057400" indent="-228600" algn="l" defTabSz="457200" rtl="0" eaLnBrk="0" fontAlgn="base" hangingPunct="0">
              <a:lnSpc>
                <a:spcPct val="120000"/>
              </a:lnSpc>
              <a:spcBef>
                <a:spcPct val="20000"/>
              </a:spcBef>
              <a:spcAft>
                <a:spcPct val="0"/>
              </a:spcAft>
              <a:buFont typeface="Arial" panose="020B0604020202020204" pitchFamily="34" charset="0"/>
              <a:buChar char="»"/>
              <a:defRPr sz="1200" kern="1200">
                <a:solidFill>
                  <a:schemeClr val="tx1"/>
                </a:solidFill>
                <a:latin typeface="+mn-lt"/>
                <a:ea typeface="微软雅黑" panose="020B0503020204020204" charset="-122"/>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285750" indent="-285750">
              <a:buFont typeface="Arial" panose="020B0604020202020204" pitchFamily="34" charset="0"/>
              <a:buChar char="•"/>
            </a:pPr>
            <a:r>
              <a:rPr lang="en-US" altLang="zh-CN" sz="1200" dirty="0">
                <a:solidFill>
                  <a:schemeClr val="tx1"/>
                </a:solidFill>
              </a:rPr>
              <a:t>Lower layer aggregation</a:t>
            </a:r>
            <a:endParaRPr lang="en-US" altLang="zh-CN" sz="1200" dirty="0">
              <a:solidFill>
                <a:schemeClr val="tx1"/>
              </a:solidFill>
            </a:endParaRPr>
          </a:p>
          <a:p>
            <a:pPr marL="684530" lvl="2"/>
            <a:r>
              <a:rPr lang="en-US" altLang="zh-CN" sz="1100" dirty="0">
                <a:solidFill>
                  <a:schemeClr val="tx1"/>
                </a:solidFill>
                <a:latin typeface="Arial" panose="020B0604020202020204" pitchFamily="34" charset="0"/>
                <a:cs typeface="Arial" panose="020B0604020202020204" pitchFamily="34" charset="0"/>
              </a:rPr>
              <a:t>gNB decides how to split, and the data can be split dynamically and efficiently according to instant channel conditions and available physical resources (e.g., time/ frequency resources or rank or power). </a:t>
            </a:r>
            <a:endParaRPr lang="en-US" altLang="zh-CN" sz="1100" dirty="0">
              <a:solidFill>
                <a:schemeClr val="tx1"/>
              </a:solidFill>
              <a:latin typeface="Arial" panose="020B0604020202020204" pitchFamily="34" charset="0"/>
              <a:cs typeface="Arial" panose="020B0604020202020204" pitchFamily="34" charset="0"/>
            </a:endParaRPr>
          </a:p>
        </p:txBody>
      </p:sp>
      <p:sp>
        <p:nvSpPr>
          <p:cNvPr id="7" name="矩形 6"/>
          <p:cNvSpPr/>
          <p:nvPr/>
        </p:nvSpPr>
        <p:spPr>
          <a:xfrm>
            <a:off x="294102" y="962299"/>
            <a:ext cx="6463564" cy="523220"/>
          </a:xfrm>
          <a:prstGeom prst="rect">
            <a:avLst/>
          </a:prstGeom>
        </p:spPr>
        <p:txBody>
          <a:bodyPr wrap="none">
            <a:spAutoFit/>
          </a:bodyPr>
          <a:lstStyle/>
          <a:p>
            <a:pPr marL="285750" indent="-285750">
              <a:buFont typeface="Wingdings" panose="05000000000000000000" pitchFamily="2" charset="2"/>
              <a:buChar char="p"/>
            </a:pPr>
            <a:r>
              <a:rPr lang="en-US" altLang="zh-CN" sz="1400" b="1" dirty="0">
                <a:solidFill>
                  <a:srgbClr val="008FD4"/>
                </a:solidFill>
                <a:latin typeface="Arial" panose="020B0604020202020204" pitchFamily="34" charset="0"/>
                <a:cs typeface="Arial" panose="020B0604020202020204" pitchFamily="34" charset="0"/>
              </a:rPr>
              <a:t>Benefits over PDCP aggregation: Higher throughput and lower latency</a:t>
            </a:r>
            <a:endParaRPr lang="en-US" altLang="zh-CN" sz="1400" b="1" dirty="0">
              <a:solidFill>
                <a:srgbClr val="008FD4"/>
              </a:solidFill>
              <a:latin typeface="Arial" panose="020B0604020202020204" pitchFamily="34" charset="0"/>
              <a:cs typeface="Arial" panose="020B0604020202020204" pitchFamily="34" charset="0"/>
            </a:endParaRPr>
          </a:p>
          <a:p>
            <a:pPr marL="285750" indent="-285750">
              <a:buFont typeface="Wingdings" panose="05000000000000000000" pitchFamily="2" charset="2"/>
              <a:buChar char="p"/>
            </a:pPr>
            <a:endParaRPr lang="zh-CN" altLang="en-US" sz="1400" b="1" dirty="0">
              <a:solidFill>
                <a:srgbClr val="008FD4"/>
              </a:solidFill>
              <a:latin typeface="Arial" panose="020B0604020202020204" pitchFamily="34" charset="0"/>
              <a:cs typeface="Arial" panose="020B0604020202020204" pitchFamily="34" charset="0"/>
            </a:endParaRPr>
          </a:p>
        </p:txBody>
      </p:sp>
      <p:sp>
        <p:nvSpPr>
          <p:cNvPr id="18" name="文本框 47"/>
          <p:cNvSpPr txBox="1">
            <a:spLocks noChangeArrowheads="1"/>
          </p:cNvSpPr>
          <p:nvPr/>
        </p:nvSpPr>
        <p:spPr bwMode="auto">
          <a:xfrm>
            <a:off x="1" y="211515"/>
            <a:ext cx="6697980" cy="400110"/>
          </a:xfrm>
          <a:prstGeom prst="rect">
            <a:avLst/>
          </a:prstGeom>
          <a:noFill/>
          <a:ln w="9525">
            <a:noFill/>
            <a:miter lim="800000"/>
          </a:ln>
        </p:spPr>
        <p:txBody>
          <a:bodyPr wrap="square" anchor="ctr" anchorCtr="0">
            <a:spAutoFit/>
          </a:bodyPr>
          <a:lstStyle/>
          <a:p>
            <a:pPr marL="0" marR="0" lvl="0" indent="0" defTabSz="685800" eaLnBrk="1" fontAlgn="auto" latinLnBrk="0" hangingPunct="1">
              <a:lnSpc>
                <a:spcPct val="100000"/>
              </a:lnSpc>
              <a:spcBef>
                <a:spcPts val="0"/>
              </a:spcBef>
              <a:spcAft>
                <a:spcPts val="0"/>
              </a:spcAft>
              <a:buClrTx/>
              <a:buSzTx/>
              <a:buFontTx/>
              <a:buNone/>
              <a:defRPr/>
            </a:pPr>
            <a:r>
              <a:rPr lang="en-US" altLang="zh-CN" sz="2000" b="1" kern="0" dirty="0">
                <a:solidFill>
                  <a:srgbClr val="FFFFFF"/>
                </a:solidFill>
                <a:latin typeface="Arial" panose="020B0604020202020204"/>
                <a:ea typeface="微软雅黑" panose="020B0503020204020204" charset="-122"/>
              </a:rPr>
              <a:t>Support UE aggregation at lower layer: Data split (2/2)  </a:t>
            </a:r>
            <a:endParaRPr kumimoji="0" lang="en-US" altLang="zh-CN" sz="2000" b="1" i="0" u="none" strike="noStrike" kern="0" cap="none" spc="0" normalizeH="0" baseline="0" noProof="0" dirty="0">
              <a:ln>
                <a:noFill/>
              </a:ln>
              <a:solidFill>
                <a:srgbClr val="FFFFFF"/>
              </a:solidFill>
              <a:effectLst/>
              <a:uLnTx/>
              <a:uFillTx/>
              <a:latin typeface="Arial" panose="020B0604020202020204"/>
              <a:ea typeface="微软雅黑" panose="020B0503020204020204" charset="-122"/>
            </a:endParaRPr>
          </a:p>
        </p:txBody>
      </p:sp>
      <p:grpSp>
        <p:nvGrpSpPr>
          <p:cNvPr id="20" name="组合 19"/>
          <p:cNvGrpSpPr>
            <a:grpSpLocks noChangeAspect="1"/>
          </p:cNvGrpSpPr>
          <p:nvPr/>
        </p:nvGrpSpPr>
        <p:grpSpPr>
          <a:xfrm>
            <a:off x="1" y="111123"/>
            <a:ext cx="8497148" cy="540437"/>
            <a:chOff x="1" y="291783"/>
            <a:chExt cx="8418964" cy="549275"/>
          </a:xfrm>
        </p:grpSpPr>
        <p:sp>
          <p:nvSpPr>
            <p:cNvPr id="21" name="矩形 42"/>
            <p:cNvSpPr/>
            <p:nvPr/>
          </p:nvSpPr>
          <p:spPr bwMode="auto">
            <a:xfrm>
              <a:off x="264796" y="291783"/>
              <a:ext cx="7752715" cy="549275"/>
            </a:xfrm>
            <a:custGeom>
              <a:avLst/>
              <a:gdLst/>
              <a:ahLst/>
              <a:cxnLst>
                <a:cxn ang="0">
                  <a:pos x="0" y="9144"/>
                </a:cxn>
                <a:cxn ang="0">
                  <a:pos x="2679192" y="0"/>
                </a:cxn>
                <a:cxn ang="0">
                  <a:pos x="3118104" y="548640"/>
                </a:cxn>
                <a:cxn ang="0">
                  <a:pos x="0" y="548640"/>
                </a:cxn>
                <a:cxn ang="0">
                  <a:pos x="0" y="9144"/>
                </a:cxn>
              </a:cxnLst>
              <a:rect l="0" t="0" r="r" b="b"/>
              <a:pathLst>
                <a:path w="3118104" h="548640">
                  <a:moveTo>
                    <a:pt x="0" y="9144"/>
                  </a:moveTo>
                  <a:lnTo>
                    <a:pt x="2679192" y="0"/>
                  </a:lnTo>
                  <a:lnTo>
                    <a:pt x="3118104" y="548640"/>
                  </a:lnTo>
                  <a:lnTo>
                    <a:pt x="0" y="548640"/>
                  </a:lnTo>
                  <a:lnTo>
                    <a:pt x="0" y="9144"/>
                  </a:lnTo>
                  <a:close/>
                </a:path>
              </a:pathLst>
            </a:custGeom>
            <a:solidFill>
              <a:srgbClr val="44C8F5"/>
            </a:solidFill>
            <a:ln w="9525">
              <a:noFill/>
              <a:round/>
            </a:ln>
          </p:spPr>
          <p:txBody>
            <a:bodyPr anchor="ctr"/>
            <a:lstStyle/>
            <a:p>
              <a:pPr marL="0" marR="0" lvl="0" indent="0" defTabSz="6858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rgbClr val="000000"/>
                </a:solidFill>
                <a:effectLst/>
                <a:uLnTx/>
                <a:uFillTx/>
                <a:latin typeface="Arial" panose="020B0604020202020204"/>
                <a:ea typeface="微软雅黑" panose="020B0503020204020204" charset="-122"/>
              </a:endParaRPr>
            </a:p>
          </p:txBody>
        </p:sp>
        <p:sp>
          <p:nvSpPr>
            <p:cNvPr id="22" name="矩形 42"/>
            <p:cNvSpPr/>
            <p:nvPr/>
          </p:nvSpPr>
          <p:spPr bwMode="auto">
            <a:xfrm>
              <a:off x="1" y="291783"/>
              <a:ext cx="7746365" cy="549275"/>
            </a:xfrm>
            <a:custGeom>
              <a:avLst/>
              <a:gdLst/>
              <a:ahLst/>
              <a:cxnLst>
                <a:cxn ang="0">
                  <a:pos x="0" y="9144"/>
                </a:cxn>
                <a:cxn ang="0">
                  <a:pos x="2679192" y="0"/>
                </a:cxn>
                <a:cxn ang="0">
                  <a:pos x="3118104" y="548640"/>
                </a:cxn>
                <a:cxn ang="0">
                  <a:pos x="0" y="548640"/>
                </a:cxn>
                <a:cxn ang="0">
                  <a:pos x="0" y="9144"/>
                </a:cxn>
              </a:cxnLst>
              <a:rect l="0" t="0" r="r" b="b"/>
              <a:pathLst>
                <a:path w="3118104" h="548640">
                  <a:moveTo>
                    <a:pt x="0" y="9144"/>
                  </a:moveTo>
                  <a:lnTo>
                    <a:pt x="2679192" y="0"/>
                  </a:lnTo>
                  <a:lnTo>
                    <a:pt x="3118104" y="548640"/>
                  </a:lnTo>
                  <a:lnTo>
                    <a:pt x="0" y="548640"/>
                  </a:lnTo>
                  <a:lnTo>
                    <a:pt x="0" y="9144"/>
                  </a:lnTo>
                  <a:close/>
                </a:path>
              </a:pathLst>
            </a:custGeom>
            <a:solidFill>
              <a:srgbClr val="008DD3"/>
            </a:solidFill>
            <a:ln w="9525">
              <a:noFill/>
              <a:round/>
            </a:ln>
          </p:spPr>
          <p:txBody>
            <a:bodyPr anchor="ctr"/>
            <a:lstStyle/>
            <a:p>
              <a:pPr marL="0" marR="0" lvl="0" indent="0" defTabSz="68580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srgbClr val="000000"/>
                </a:solidFill>
                <a:effectLst/>
                <a:uLnTx/>
                <a:uFillTx/>
                <a:latin typeface="Arial" panose="020B0604020202020204"/>
                <a:ea typeface="微软雅黑" panose="020B0503020204020204" charset="-122"/>
              </a:endParaRPr>
            </a:p>
          </p:txBody>
        </p:sp>
        <p:cxnSp>
          <p:nvCxnSpPr>
            <p:cNvPr id="23" name="直接连接符 44"/>
            <p:cNvCxnSpPr>
              <a:cxnSpLocks noChangeShapeType="1"/>
            </p:cNvCxnSpPr>
            <p:nvPr/>
          </p:nvCxnSpPr>
          <p:spPr bwMode="auto">
            <a:xfrm>
              <a:off x="2331945" y="832220"/>
              <a:ext cx="6087020" cy="8838"/>
            </a:xfrm>
            <a:prstGeom prst="line">
              <a:avLst/>
            </a:prstGeom>
            <a:noFill/>
            <a:ln w="3175" cmpd="sng">
              <a:solidFill>
                <a:srgbClr val="008DD3"/>
              </a:solidFill>
              <a:round/>
            </a:ln>
          </p:spPr>
        </p:cxnSp>
        <p:sp>
          <p:nvSpPr>
            <p:cNvPr id="24" name="文本框 47"/>
            <p:cNvSpPr txBox="1">
              <a:spLocks noChangeArrowheads="1"/>
            </p:cNvSpPr>
            <p:nvPr/>
          </p:nvSpPr>
          <p:spPr bwMode="auto">
            <a:xfrm>
              <a:off x="1" y="363732"/>
              <a:ext cx="7442845" cy="406653"/>
            </a:xfrm>
            <a:prstGeom prst="rect">
              <a:avLst/>
            </a:prstGeom>
            <a:noFill/>
            <a:ln w="9525">
              <a:noFill/>
              <a:miter lim="800000"/>
            </a:ln>
          </p:spPr>
          <p:txBody>
            <a:bodyPr wrap="square" anchor="ctr" anchorCtr="0">
              <a:spAutoFit/>
            </a:bodyPr>
            <a:lstStyle/>
            <a:p>
              <a:pPr marL="0" marR="0" lvl="0" indent="0" defTabSz="685800" eaLnBrk="1" fontAlgn="auto" latinLnBrk="0" hangingPunct="1">
                <a:lnSpc>
                  <a:spcPct val="100000"/>
                </a:lnSpc>
                <a:spcBef>
                  <a:spcPts val="0"/>
                </a:spcBef>
                <a:spcAft>
                  <a:spcPts val="0"/>
                </a:spcAft>
                <a:buClrTx/>
                <a:buSzTx/>
                <a:buFontTx/>
                <a:buNone/>
                <a:defRPr/>
              </a:pPr>
              <a:r>
                <a:rPr lang="en-US" altLang="zh-CN" sz="2000" b="1" kern="0" dirty="0">
                  <a:solidFill>
                    <a:srgbClr val="FFFFFF"/>
                  </a:solidFill>
                  <a:latin typeface="Arial" panose="020B0604020202020204"/>
                  <a:ea typeface="微软雅黑" panose="020B0503020204020204" charset="-122"/>
                </a:rPr>
                <a:t>Support UE aggregation at lower layer: Data split (2/2)  </a:t>
              </a:r>
              <a:endParaRPr lang="en-US" altLang="zh-CN" sz="2000" b="1" kern="0" dirty="0">
                <a:solidFill>
                  <a:srgbClr val="FFFFFF"/>
                </a:solidFill>
                <a:latin typeface="Arial" panose="020B0604020202020204"/>
                <a:ea typeface="微软雅黑" panose="020B0503020204020204" charset="-122"/>
              </a:endParaRPr>
            </a:p>
          </p:txBody>
        </p:sp>
      </p:grpSp>
      <p:sp>
        <p:nvSpPr>
          <p:cNvPr id="13" name="箭头: 右 12"/>
          <p:cNvSpPr/>
          <p:nvPr/>
        </p:nvSpPr>
        <p:spPr>
          <a:xfrm>
            <a:off x="4408295" y="1887228"/>
            <a:ext cx="411480" cy="304800"/>
          </a:xfrm>
          <a:prstGeom prst="rightArrow">
            <a:avLst/>
          </a:prstGeom>
          <a:gradFill>
            <a:gsLst>
              <a:gs pos="0">
                <a:schemeClr val="accent6">
                  <a:lumMod val="20000"/>
                  <a:lumOff val="80000"/>
                </a:schemeClr>
              </a:gs>
              <a:gs pos="100000">
                <a:srgbClr val="00B0F0"/>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pic>
        <p:nvPicPr>
          <p:cNvPr id="16" name="图片 15"/>
          <p:cNvPicPr>
            <a:picLocks noChangeAspect="1"/>
          </p:cNvPicPr>
          <p:nvPr/>
        </p:nvPicPr>
        <p:blipFill>
          <a:blip r:embed="rId1"/>
          <a:stretch>
            <a:fillRect/>
          </a:stretch>
        </p:blipFill>
        <p:spPr>
          <a:xfrm>
            <a:off x="2706000" y="2678037"/>
            <a:ext cx="3731999" cy="2239200"/>
          </a:xfrm>
          <a:prstGeom prst="rect">
            <a:avLst/>
          </a:prstGeom>
        </p:spPr>
      </p:pic>
    </p:spTree>
  </p:cSld>
  <p:clrMapOvr>
    <a:masterClrMapping/>
  </p:clrMapOvr>
</p:sld>
</file>

<file path=ppt/theme/theme1.xml><?xml version="1.0" encoding="utf-8"?>
<a:theme xmlns:a="http://schemas.openxmlformats.org/drawingml/2006/main" name="ZTE-Confidential-16X9">
  <a:themeElements>
    <a:clrScheme name="ZTE色彩系统">
      <a:dk1>
        <a:srgbClr val="000000"/>
      </a:dk1>
      <a:lt1>
        <a:srgbClr val="FFFFFF"/>
      </a:lt1>
      <a:dk2>
        <a:srgbClr val="FFDE40"/>
      </a:dk2>
      <a:lt2>
        <a:srgbClr val="008ED3"/>
      </a:lt2>
      <a:accent1>
        <a:srgbClr val="00A651"/>
      </a:accent1>
      <a:accent2>
        <a:srgbClr val="9ACA3C"/>
      </a:accent2>
      <a:accent3>
        <a:srgbClr val="F58233"/>
      </a:accent3>
      <a:accent4>
        <a:srgbClr val="F287B7"/>
      </a:accent4>
      <a:accent5>
        <a:srgbClr val="92278F"/>
      </a:accent5>
      <a:accent6>
        <a:srgbClr val="0066B3"/>
      </a:accent6>
      <a:hlink>
        <a:srgbClr val="0066B3"/>
      </a:hlink>
      <a:folHlink>
        <a:srgbClr val="92278F"/>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ZTE-Confidential-16X9</Template>
  <TotalTime>0</TotalTime>
  <Words>6537</Words>
  <Application>WPS 演示</Application>
  <PresentationFormat>全屏显示(16:9)</PresentationFormat>
  <Paragraphs>148</Paragraphs>
  <Slides>11</Slides>
  <Notes>6</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3</vt:i4>
      </vt:variant>
      <vt:variant>
        <vt:lpstr>幻灯片标题</vt:lpstr>
      </vt:variant>
      <vt:variant>
        <vt:i4>11</vt:i4>
      </vt:variant>
    </vt:vector>
  </HeadingPairs>
  <TitlesOfParts>
    <vt:vector size="26" baseType="lpstr">
      <vt:lpstr>Arial</vt:lpstr>
      <vt:lpstr>宋体</vt:lpstr>
      <vt:lpstr>Wingdings</vt:lpstr>
      <vt:lpstr>Calibri</vt:lpstr>
      <vt:lpstr>微软雅黑</vt:lpstr>
      <vt:lpstr>Arial</vt:lpstr>
      <vt:lpstr>Heiti SC Light</vt:lpstr>
      <vt:lpstr>MS PGothic</vt:lpstr>
      <vt:lpstr>Times New Roman</vt:lpstr>
      <vt:lpstr>Malgun Gothic</vt:lpstr>
      <vt:lpstr>Arial Unicode MS</vt:lpstr>
      <vt:lpstr>ZTE-Confidential-16X9</vt:lpstr>
      <vt:lpstr>Visio.Drawing.15</vt:lpstr>
      <vt:lpstr>Visio.Drawing.15</vt:lpstr>
      <vt:lpstr>Visio.Drawing.15</vt:lpstr>
      <vt:lpstr>Discussion on user virtualization and collaboration</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Thanks</vt:lpstr>
    </vt:vector>
  </TitlesOfParts>
  <Company>ZTE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Lin Chen</dc:creator>
  <cp:lastModifiedBy>ZTE</cp:lastModifiedBy>
  <cp:revision>1843</cp:revision>
  <dcterms:created xsi:type="dcterms:W3CDTF">2018-03-06T04:34:00Z</dcterms:created>
  <dcterms:modified xsi:type="dcterms:W3CDTF">2023-03-13T08:53:57Z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2052-11.8.2.9022</vt:lpwstr>
  </property>
</Properties>
</file>